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421" r:id="rId5"/>
    <p:sldId id="258" r:id="rId6"/>
    <p:sldId id="259" r:id="rId7"/>
    <p:sldId id="302" r:id="rId8"/>
    <p:sldId id="431" r:id="rId9"/>
    <p:sldId id="261" r:id="rId10"/>
    <p:sldId id="418" r:id="rId11"/>
    <p:sldId id="263" r:id="rId12"/>
    <p:sldId id="264" r:id="rId13"/>
    <p:sldId id="422" r:id="rId14"/>
    <p:sldId id="265" r:id="rId15"/>
    <p:sldId id="267" r:id="rId16"/>
    <p:sldId id="268" r:id="rId17"/>
    <p:sldId id="269" r:id="rId18"/>
    <p:sldId id="270" r:id="rId19"/>
    <p:sldId id="271" r:id="rId20"/>
    <p:sldId id="272" r:id="rId21"/>
    <p:sldId id="273" r:id="rId22"/>
    <p:sldId id="274" r:id="rId23"/>
    <p:sldId id="275" r:id="rId24"/>
    <p:sldId id="278" r:id="rId25"/>
    <p:sldId id="279" r:id="rId26"/>
    <p:sldId id="280" r:id="rId27"/>
    <p:sldId id="281" r:id="rId28"/>
    <p:sldId id="277" r:id="rId29"/>
    <p:sldId id="428" r:id="rId30"/>
    <p:sldId id="282" r:id="rId31"/>
    <p:sldId id="283" r:id="rId32"/>
    <p:sldId id="284" r:id="rId33"/>
    <p:sldId id="285" r:id="rId34"/>
    <p:sldId id="429" r:id="rId35"/>
    <p:sldId id="425" r:id="rId36"/>
    <p:sldId id="288" r:id="rId37"/>
    <p:sldId id="289" r:id="rId38"/>
    <p:sldId id="290" r:id="rId39"/>
    <p:sldId id="291" r:id="rId40"/>
    <p:sldId id="430" r:id="rId41"/>
    <p:sldId id="292" r:id="rId42"/>
    <p:sldId id="293" r:id="rId43"/>
    <p:sldId id="294" r:id="rId44"/>
    <p:sldId id="295" r:id="rId45"/>
    <p:sldId id="296" r:id="rId46"/>
    <p:sldId id="297" r:id="rId47"/>
    <p:sldId id="420" r:id="rId48"/>
    <p:sldId id="299" r:id="rId49"/>
    <p:sldId id="300" r:id="rId50"/>
    <p:sldId id="30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2954"/>
    <a:srgbClr val="2E50A2"/>
    <a:srgbClr val="18A9A3"/>
    <a:srgbClr val="FBAE17"/>
    <a:srgbClr val="F47B44"/>
    <a:srgbClr val="442B6B"/>
    <a:srgbClr val="517295"/>
    <a:srgbClr val="1931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84"/>
    <p:restoredTop sz="94581"/>
  </p:normalViewPr>
  <p:slideViewPr>
    <p:cSldViewPr snapToGrid="0">
      <p:cViewPr varScale="1">
        <p:scale>
          <a:sx n="120" d="100"/>
          <a:sy n="120" d="100"/>
        </p:scale>
        <p:origin x="200"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Hodges" userId="03540064-097a-49a6-9cc8-3a462e0f44dc" providerId="ADAL" clId="{3ACFB19F-7742-51C5-9747-AD748D27C9E7}"/>
    <pc:docChg chg="modSld">
      <pc:chgData name="Nick Hodges" userId="03540064-097a-49a6-9cc8-3a462e0f44dc" providerId="ADAL" clId="{3ACFB19F-7742-51C5-9747-AD748D27C9E7}" dt="2025-10-01T16:12:23.550" v="0" actId="1076"/>
      <pc:docMkLst>
        <pc:docMk/>
      </pc:docMkLst>
      <pc:sldChg chg="modSp mod">
        <pc:chgData name="Nick Hodges" userId="03540064-097a-49a6-9cc8-3a462e0f44dc" providerId="ADAL" clId="{3ACFB19F-7742-51C5-9747-AD748D27C9E7}" dt="2025-10-01T16:12:23.550" v="0" actId="1076"/>
        <pc:sldMkLst>
          <pc:docMk/>
          <pc:sldMk cId="747705150" sldId="421"/>
        </pc:sldMkLst>
        <pc:picChg chg="mod">
          <ac:chgData name="Nick Hodges" userId="03540064-097a-49a6-9cc8-3a462e0f44dc" providerId="ADAL" clId="{3ACFB19F-7742-51C5-9747-AD748D27C9E7}" dt="2025-10-01T16:12:23.550" v="0" actId="1076"/>
          <ac:picMkLst>
            <pc:docMk/>
            <pc:sldMk cId="747705150" sldId="421"/>
            <ac:picMk id="2" creationId="{FB4D37F4-5627-05FF-ED40-4FF6AE686D84}"/>
          </ac:picMkLst>
        </pc:picChg>
      </pc:sldChg>
    </pc:docChg>
  </pc:docChgLst>
  <pc:docChgLst>
    <pc:chgData name="Matt Krieg" userId="b96ef2c9-736b-4aee-abba-1d4b1d5f7d11" providerId="ADAL" clId="{015E4CE2-C487-5A8E-8248-CA5D79DAB56C}"/>
    <pc:docChg chg="undo custSel addSld delSld modSld">
      <pc:chgData name="Matt Krieg" userId="b96ef2c9-736b-4aee-abba-1d4b1d5f7d11" providerId="ADAL" clId="{015E4CE2-C487-5A8E-8248-CA5D79DAB56C}" dt="2025-10-03T16:38:47.124" v="685" actId="1076"/>
      <pc:docMkLst>
        <pc:docMk/>
      </pc:docMkLst>
      <pc:sldChg chg="del">
        <pc:chgData name="Matt Krieg" userId="b96ef2c9-736b-4aee-abba-1d4b1d5f7d11" providerId="ADAL" clId="{015E4CE2-C487-5A8E-8248-CA5D79DAB56C}" dt="2025-09-16T16:05:20.676" v="472" actId="2696"/>
        <pc:sldMkLst>
          <pc:docMk/>
          <pc:sldMk cId="3390052898" sldId="260"/>
        </pc:sldMkLst>
      </pc:sldChg>
      <pc:sldChg chg="modSp mod">
        <pc:chgData name="Matt Krieg" userId="b96ef2c9-736b-4aee-abba-1d4b1d5f7d11" providerId="ADAL" clId="{015E4CE2-C487-5A8E-8248-CA5D79DAB56C}" dt="2025-09-16T19:54:06.577" v="504" actId="20577"/>
        <pc:sldMkLst>
          <pc:docMk/>
          <pc:sldMk cId="2822777762" sldId="264"/>
        </pc:sldMkLst>
        <pc:spChg chg="mod">
          <ac:chgData name="Matt Krieg" userId="b96ef2c9-736b-4aee-abba-1d4b1d5f7d11" providerId="ADAL" clId="{015E4CE2-C487-5A8E-8248-CA5D79DAB56C}" dt="2025-09-16T19:54:06.577" v="504" actId="20577"/>
          <ac:spMkLst>
            <pc:docMk/>
            <pc:sldMk cId="2822777762" sldId="264"/>
            <ac:spMk id="3" creationId="{40CF0153-DA40-19D9-D6D2-DF56A601E152}"/>
          </ac:spMkLst>
        </pc:spChg>
      </pc:sldChg>
      <pc:sldChg chg="del">
        <pc:chgData name="Matt Krieg" userId="b96ef2c9-736b-4aee-abba-1d4b1d5f7d11" providerId="ADAL" clId="{015E4CE2-C487-5A8E-8248-CA5D79DAB56C}" dt="2025-09-10T17:40:06.858" v="22" actId="2696"/>
        <pc:sldMkLst>
          <pc:docMk/>
          <pc:sldMk cId="3134874692" sldId="266"/>
        </pc:sldMkLst>
      </pc:sldChg>
      <pc:sldChg chg="modSp mod">
        <pc:chgData name="Matt Krieg" userId="b96ef2c9-736b-4aee-abba-1d4b1d5f7d11" providerId="ADAL" clId="{015E4CE2-C487-5A8E-8248-CA5D79DAB56C}" dt="2025-09-16T13:21:05.953" v="447" actId="20577"/>
        <pc:sldMkLst>
          <pc:docMk/>
          <pc:sldMk cId="1254170223" sldId="269"/>
        </pc:sldMkLst>
        <pc:spChg chg="mod">
          <ac:chgData name="Matt Krieg" userId="b96ef2c9-736b-4aee-abba-1d4b1d5f7d11" providerId="ADAL" clId="{015E4CE2-C487-5A8E-8248-CA5D79DAB56C}" dt="2025-09-16T13:20:19.598" v="420" actId="20577"/>
          <ac:spMkLst>
            <pc:docMk/>
            <pc:sldMk cId="1254170223" sldId="269"/>
            <ac:spMk id="2" creationId="{89E1596C-C254-377C-DD7C-9BCE58F2B610}"/>
          </ac:spMkLst>
        </pc:spChg>
        <pc:spChg chg="mod">
          <ac:chgData name="Matt Krieg" userId="b96ef2c9-736b-4aee-abba-1d4b1d5f7d11" providerId="ADAL" clId="{015E4CE2-C487-5A8E-8248-CA5D79DAB56C}" dt="2025-09-16T13:21:05.953" v="447" actId="20577"/>
          <ac:spMkLst>
            <pc:docMk/>
            <pc:sldMk cId="1254170223" sldId="269"/>
            <ac:spMk id="3" creationId="{A6B66F12-711F-8A8A-FD1C-CFDB9E8478E5}"/>
          </ac:spMkLst>
        </pc:spChg>
      </pc:sldChg>
      <pc:sldChg chg="addSp delSp modSp mod">
        <pc:chgData name="Matt Krieg" userId="b96ef2c9-736b-4aee-abba-1d4b1d5f7d11" providerId="ADAL" clId="{015E4CE2-C487-5A8E-8248-CA5D79DAB56C}" dt="2025-09-16T19:03:38.039" v="497" actId="20577"/>
        <pc:sldMkLst>
          <pc:docMk/>
          <pc:sldMk cId="2702805851" sldId="271"/>
        </pc:sldMkLst>
        <pc:spChg chg="mod">
          <ac:chgData name="Matt Krieg" userId="b96ef2c9-736b-4aee-abba-1d4b1d5f7d11" providerId="ADAL" clId="{015E4CE2-C487-5A8E-8248-CA5D79DAB56C}" dt="2025-09-16T19:03:38.039" v="497" actId="20577"/>
          <ac:spMkLst>
            <pc:docMk/>
            <pc:sldMk cId="2702805851" sldId="271"/>
            <ac:spMk id="3" creationId="{2FA333F3-53E5-7902-C3E6-2038397539F8}"/>
          </ac:spMkLst>
        </pc:spChg>
        <pc:picChg chg="add mod">
          <ac:chgData name="Matt Krieg" userId="b96ef2c9-736b-4aee-abba-1d4b1d5f7d11" providerId="ADAL" clId="{015E4CE2-C487-5A8E-8248-CA5D79DAB56C}" dt="2025-09-10T17:38:36.055" v="21" actId="1036"/>
          <ac:picMkLst>
            <pc:docMk/>
            <pc:sldMk cId="2702805851" sldId="271"/>
            <ac:picMk id="6" creationId="{25B21408-6575-C565-07C2-003D97F24416}"/>
          </ac:picMkLst>
        </pc:picChg>
      </pc:sldChg>
      <pc:sldChg chg="modSp mod">
        <pc:chgData name="Matt Krieg" userId="b96ef2c9-736b-4aee-abba-1d4b1d5f7d11" providerId="ADAL" clId="{015E4CE2-C487-5A8E-8248-CA5D79DAB56C}" dt="2025-09-30T16:56:45.061" v="669" actId="404"/>
        <pc:sldMkLst>
          <pc:docMk/>
          <pc:sldMk cId="1259955034" sldId="272"/>
        </pc:sldMkLst>
        <pc:spChg chg="mod">
          <ac:chgData name="Matt Krieg" userId="b96ef2c9-736b-4aee-abba-1d4b1d5f7d11" providerId="ADAL" clId="{015E4CE2-C487-5A8E-8248-CA5D79DAB56C}" dt="2025-09-30T16:56:45.061" v="669" actId="404"/>
          <ac:spMkLst>
            <pc:docMk/>
            <pc:sldMk cId="1259955034" sldId="272"/>
            <ac:spMk id="3" creationId="{EA87A5BA-860E-E1C1-3F3A-EED08C553640}"/>
          </ac:spMkLst>
        </pc:spChg>
      </pc:sldChg>
      <pc:sldChg chg="addSp delSp modSp mod">
        <pc:chgData name="Matt Krieg" userId="b96ef2c9-736b-4aee-abba-1d4b1d5f7d11" providerId="ADAL" clId="{015E4CE2-C487-5A8E-8248-CA5D79DAB56C}" dt="2025-09-11T14:08:24.309" v="58" actId="1038"/>
        <pc:sldMkLst>
          <pc:docMk/>
          <pc:sldMk cId="4050813613" sldId="274"/>
        </pc:sldMkLst>
        <pc:picChg chg="add mod modCrop">
          <ac:chgData name="Matt Krieg" userId="b96ef2c9-736b-4aee-abba-1d4b1d5f7d11" providerId="ADAL" clId="{015E4CE2-C487-5A8E-8248-CA5D79DAB56C}" dt="2025-09-11T14:08:24.309" v="58" actId="1038"/>
          <ac:picMkLst>
            <pc:docMk/>
            <pc:sldMk cId="4050813613" sldId="274"/>
            <ac:picMk id="5" creationId="{165D58FD-6E17-49AA-879D-5CC50698A11B}"/>
          </ac:picMkLst>
        </pc:picChg>
      </pc:sldChg>
      <pc:sldChg chg="modSp mod">
        <pc:chgData name="Matt Krieg" userId="b96ef2c9-736b-4aee-abba-1d4b1d5f7d11" providerId="ADAL" clId="{015E4CE2-C487-5A8E-8248-CA5D79DAB56C}" dt="2025-09-11T16:54:22.650" v="108" actId="20577"/>
        <pc:sldMkLst>
          <pc:docMk/>
          <pc:sldMk cId="807874815" sldId="283"/>
        </pc:sldMkLst>
        <pc:spChg chg="mod">
          <ac:chgData name="Matt Krieg" userId="b96ef2c9-736b-4aee-abba-1d4b1d5f7d11" providerId="ADAL" clId="{015E4CE2-C487-5A8E-8248-CA5D79DAB56C}" dt="2025-09-11T16:54:22.650" v="108" actId="20577"/>
          <ac:spMkLst>
            <pc:docMk/>
            <pc:sldMk cId="807874815" sldId="283"/>
            <ac:spMk id="3" creationId="{011CDCD4-9863-39B5-81DB-6AA7115631EF}"/>
          </ac:spMkLst>
        </pc:spChg>
      </pc:sldChg>
      <pc:sldChg chg="modSp mod">
        <pc:chgData name="Matt Krieg" userId="b96ef2c9-736b-4aee-abba-1d4b1d5f7d11" providerId="ADAL" clId="{015E4CE2-C487-5A8E-8248-CA5D79DAB56C}" dt="2025-09-16T16:06:55.509" v="495" actId="20577"/>
        <pc:sldMkLst>
          <pc:docMk/>
          <pc:sldMk cId="436106688" sldId="288"/>
        </pc:sldMkLst>
        <pc:spChg chg="mod">
          <ac:chgData name="Matt Krieg" userId="b96ef2c9-736b-4aee-abba-1d4b1d5f7d11" providerId="ADAL" clId="{015E4CE2-C487-5A8E-8248-CA5D79DAB56C}" dt="2025-09-16T16:06:55.509" v="495" actId="20577"/>
          <ac:spMkLst>
            <pc:docMk/>
            <pc:sldMk cId="436106688" sldId="288"/>
            <ac:spMk id="3" creationId="{7839FBB8-D9E5-9000-8724-21B9E2ABDD9B}"/>
          </ac:spMkLst>
        </pc:spChg>
      </pc:sldChg>
      <pc:sldChg chg="addSp delSp modSp mod">
        <pc:chgData name="Matt Krieg" userId="b96ef2c9-736b-4aee-abba-1d4b1d5f7d11" providerId="ADAL" clId="{015E4CE2-C487-5A8E-8248-CA5D79DAB56C}" dt="2025-09-11T17:18:28.280" v="369" actId="207"/>
        <pc:sldMkLst>
          <pc:docMk/>
          <pc:sldMk cId="742237842" sldId="290"/>
        </pc:sldMkLst>
        <pc:spChg chg="mod">
          <ac:chgData name="Matt Krieg" userId="b96ef2c9-736b-4aee-abba-1d4b1d5f7d11" providerId="ADAL" clId="{015E4CE2-C487-5A8E-8248-CA5D79DAB56C}" dt="2025-09-11T17:18:28.280" v="369" actId="207"/>
          <ac:spMkLst>
            <pc:docMk/>
            <pc:sldMk cId="742237842" sldId="290"/>
            <ac:spMk id="3" creationId="{C7EBD61E-C627-6991-8D80-7C41C2D169AF}"/>
          </ac:spMkLst>
        </pc:spChg>
        <pc:picChg chg="add mod modCrop">
          <ac:chgData name="Matt Krieg" userId="b96ef2c9-736b-4aee-abba-1d4b1d5f7d11" providerId="ADAL" clId="{015E4CE2-C487-5A8E-8248-CA5D79DAB56C}" dt="2025-09-11T17:18:20.665" v="368" actId="14100"/>
          <ac:picMkLst>
            <pc:docMk/>
            <pc:sldMk cId="742237842" sldId="290"/>
            <ac:picMk id="4" creationId="{CA1786FE-E59F-B8A9-55AF-5EC592816511}"/>
          </ac:picMkLst>
        </pc:picChg>
      </pc:sldChg>
      <pc:sldChg chg="modSp mod">
        <pc:chgData name="Matt Krieg" userId="b96ef2c9-736b-4aee-abba-1d4b1d5f7d11" providerId="ADAL" clId="{015E4CE2-C487-5A8E-8248-CA5D79DAB56C}" dt="2025-09-30T16:53:27.578" v="620" actId="403"/>
        <pc:sldMkLst>
          <pc:docMk/>
          <pc:sldMk cId="1412166684" sldId="300"/>
        </pc:sldMkLst>
        <pc:spChg chg="mod">
          <ac:chgData name="Matt Krieg" userId="b96ef2c9-736b-4aee-abba-1d4b1d5f7d11" providerId="ADAL" clId="{015E4CE2-C487-5A8E-8248-CA5D79DAB56C}" dt="2025-09-30T16:53:27.578" v="620" actId="403"/>
          <ac:spMkLst>
            <pc:docMk/>
            <pc:sldMk cId="1412166684" sldId="300"/>
            <ac:spMk id="3" creationId="{4C3BEC8D-49C9-D6C4-889A-8D4FD934FA6D}"/>
          </ac:spMkLst>
        </pc:spChg>
      </pc:sldChg>
      <pc:sldChg chg="modSp mod">
        <pc:chgData name="Matt Krieg" userId="b96ef2c9-736b-4aee-abba-1d4b1d5f7d11" providerId="ADAL" clId="{015E4CE2-C487-5A8E-8248-CA5D79DAB56C}" dt="2025-10-03T16:38:47.124" v="685" actId="1076"/>
        <pc:sldMkLst>
          <pc:docMk/>
          <pc:sldMk cId="747705150" sldId="421"/>
        </pc:sldMkLst>
        <pc:picChg chg="mod">
          <ac:chgData name="Matt Krieg" userId="b96ef2c9-736b-4aee-abba-1d4b1d5f7d11" providerId="ADAL" clId="{015E4CE2-C487-5A8E-8248-CA5D79DAB56C}" dt="2025-10-03T16:38:47.124" v="685" actId="1076"/>
          <ac:picMkLst>
            <pc:docMk/>
            <pc:sldMk cId="747705150" sldId="421"/>
            <ac:picMk id="2" creationId="{FB4D37F4-5627-05FF-ED40-4FF6AE686D84}"/>
          </ac:picMkLst>
        </pc:picChg>
      </pc:sldChg>
      <pc:sldChg chg="del">
        <pc:chgData name="Matt Krieg" userId="b96ef2c9-736b-4aee-abba-1d4b1d5f7d11" providerId="ADAL" clId="{015E4CE2-C487-5A8E-8248-CA5D79DAB56C}" dt="2025-09-10T17:40:11.327" v="23" actId="2696"/>
        <pc:sldMkLst>
          <pc:docMk/>
          <pc:sldMk cId="481996382" sldId="423"/>
        </pc:sldMkLst>
      </pc:sldChg>
      <pc:sldChg chg="addSp delSp modSp add mod">
        <pc:chgData name="Matt Krieg" userId="b96ef2c9-736b-4aee-abba-1d4b1d5f7d11" providerId="ADAL" clId="{015E4CE2-C487-5A8E-8248-CA5D79DAB56C}" dt="2025-09-11T17:22:12.643" v="398" actId="12788"/>
        <pc:sldMkLst>
          <pc:docMk/>
          <pc:sldMk cId="2974211962" sldId="430"/>
        </pc:sldMkLst>
        <pc:spChg chg="mod">
          <ac:chgData name="Matt Krieg" userId="b96ef2c9-736b-4aee-abba-1d4b1d5f7d11" providerId="ADAL" clId="{015E4CE2-C487-5A8E-8248-CA5D79DAB56C}" dt="2025-09-11T17:21:33.102" v="387" actId="5793"/>
          <ac:spMkLst>
            <pc:docMk/>
            <pc:sldMk cId="2974211962" sldId="430"/>
            <ac:spMk id="2" creationId="{C7A5E06D-3F40-E58A-C12B-E85005BEEBD5}"/>
          </ac:spMkLst>
        </pc:spChg>
        <pc:picChg chg="add mod">
          <ac:chgData name="Matt Krieg" userId="b96ef2c9-736b-4aee-abba-1d4b1d5f7d11" providerId="ADAL" clId="{015E4CE2-C487-5A8E-8248-CA5D79DAB56C}" dt="2025-09-11T17:22:12.643" v="398" actId="12788"/>
          <ac:picMkLst>
            <pc:docMk/>
            <pc:sldMk cId="2974211962" sldId="430"/>
            <ac:picMk id="8" creationId="{A7778BEA-2051-7724-5ABC-CCF2C91E53AB}"/>
          </ac:picMkLst>
        </pc:picChg>
      </pc:sldChg>
      <pc:sldChg chg="add">
        <pc:chgData name="Matt Krieg" userId="b96ef2c9-736b-4aee-abba-1d4b1d5f7d11" providerId="ADAL" clId="{015E4CE2-C487-5A8E-8248-CA5D79DAB56C}" dt="2025-09-16T16:05:18.797" v="471"/>
        <pc:sldMkLst>
          <pc:docMk/>
          <pc:sldMk cId="1513194864" sldId="43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90F732-C7A6-734E-A837-878CFC7383C3}"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3648F59F-5480-394B-8E77-895001EABB6E}">
      <dgm:prSet phldrT="[Text]" custT="1"/>
      <dgm:spPr>
        <a:solidFill>
          <a:schemeClr val="bg1"/>
        </a:solidFill>
        <a:ln w="127000">
          <a:solidFill>
            <a:srgbClr val="A5264A"/>
          </a:solidFill>
        </a:ln>
      </dgm:spPr>
      <dgm:t>
        <a:bodyPr/>
        <a:lstStyle/>
        <a:p>
          <a:r>
            <a:rPr lang="en-US" sz="3600" b="1" i="0">
              <a:solidFill>
                <a:srgbClr val="A5264A"/>
              </a:solidFill>
              <a:latin typeface="Calibri" panose="020F0502020204030204" pitchFamily="34" charset="0"/>
              <a:cs typeface="Calibri" panose="020F0502020204030204" pitchFamily="34" charset="0"/>
            </a:rPr>
            <a:t>SAI</a:t>
          </a:r>
        </a:p>
      </dgm:t>
    </dgm:pt>
    <dgm:pt modelId="{A924D73A-5855-EF49-A520-D12EC28BD689}" type="parTrans" cxnId="{6E227E17-83B1-264B-917A-A80BFFCE5398}">
      <dgm:prSet/>
      <dgm:spPr/>
      <dgm:t>
        <a:bodyPr/>
        <a:lstStyle/>
        <a:p>
          <a:endParaRPr lang="en-US"/>
        </a:p>
      </dgm:t>
    </dgm:pt>
    <dgm:pt modelId="{27CA4F22-D32B-C842-AAB7-58C247210BA0}" type="sibTrans" cxnId="{6E227E17-83B1-264B-917A-A80BFFCE5398}">
      <dgm:prSet/>
      <dgm:spPr/>
      <dgm:t>
        <a:bodyPr/>
        <a:lstStyle/>
        <a:p>
          <a:endParaRPr lang="en-US"/>
        </a:p>
      </dgm:t>
    </dgm:pt>
    <dgm:pt modelId="{20E57BD9-8F95-D543-9B35-612276957ABE}">
      <dgm:prSet phldrT="[Text]"/>
      <dgm:spPr>
        <a:solidFill>
          <a:srgbClr val="2D4FA3"/>
        </a:solidFill>
      </dgm:spPr>
      <dgm:t>
        <a:bodyPr/>
        <a:lstStyle/>
        <a:p>
          <a:r>
            <a:rPr lang="en-US" b="1" i="0" baseline="0">
              <a:latin typeface="Calibri" panose="020F0502020204030204" pitchFamily="34" charset="0"/>
              <a:cs typeface="Calibri" panose="020F0502020204030204" pitchFamily="34" charset="0"/>
            </a:rPr>
            <a:t>Parent(s) Assets</a:t>
          </a:r>
          <a:endParaRPr lang="en-US" b="1" i="0">
            <a:latin typeface="Calibri" panose="020F0502020204030204" pitchFamily="34" charset="0"/>
            <a:cs typeface="Calibri" panose="020F0502020204030204" pitchFamily="34" charset="0"/>
          </a:endParaRPr>
        </a:p>
      </dgm:t>
    </dgm:pt>
    <dgm:pt modelId="{2891BF84-2B38-AC47-A66E-A5FC717D1C87}" type="parTrans" cxnId="{18591004-B6CB-5B49-B945-8EA01780319A}">
      <dgm:prSet/>
      <dgm:spPr>
        <a:ln w="127000">
          <a:solidFill>
            <a:srgbClr val="A5264A"/>
          </a:solidFill>
        </a:ln>
      </dgm:spPr>
      <dgm:t>
        <a:bodyPr/>
        <a:lstStyle/>
        <a:p>
          <a:endParaRPr lang="en-US"/>
        </a:p>
      </dgm:t>
    </dgm:pt>
    <dgm:pt modelId="{3E11E182-DF7C-7441-84BE-DDB71DA6D1E2}" type="sibTrans" cxnId="{18591004-B6CB-5B49-B945-8EA01780319A}">
      <dgm:prSet/>
      <dgm:spPr/>
      <dgm:t>
        <a:bodyPr/>
        <a:lstStyle/>
        <a:p>
          <a:endParaRPr lang="en-US"/>
        </a:p>
      </dgm:t>
    </dgm:pt>
    <dgm:pt modelId="{5AC47A17-1A10-644D-AEC0-804F1E9A8231}">
      <dgm:prSet phldrT="[Text]"/>
      <dgm:spPr>
        <a:solidFill>
          <a:srgbClr val="2D4FA3"/>
        </a:solidFill>
      </dgm:spPr>
      <dgm:t>
        <a:bodyPr/>
        <a:lstStyle/>
        <a:p>
          <a:r>
            <a:rPr lang="en-US" b="1" i="0" baseline="0">
              <a:latin typeface="Calibri" panose="020F0502020204030204" pitchFamily="34" charset="0"/>
              <a:cs typeface="Calibri" panose="020F0502020204030204" pitchFamily="34" charset="0"/>
            </a:rPr>
            <a:t>Parent(s) Income</a:t>
          </a:r>
          <a:endParaRPr lang="en-US" b="1" i="0">
            <a:latin typeface="Calibri" panose="020F0502020204030204" pitchFamily="34" charset="0"/>
            <a:cs typeface="Calibri" panose="020F0502020204030204" pitchFamily="34" charset="0"/>
          </a:endParaRPr>
        </a:p>
      </dgm:t>
    </dgm:pt>
    <dgm:pt modelId="{72BB1756-C50E-0045-A12C-E4626EEAF110}" type="parTrans" cxnId="{F3AEA2B1-BFED-094A-91C1-10D53BA6F870}">
      <dgm:prSet/>
      <dgm:spPr>
        <a:ln w="127000">
          <a:solidFill>
            <a:srgbClr val="A5264A"/>
          </a:solidFill>
        </a:ln>
      </dgm:spPr>
      <dgm:t>
        <a:bodyPr/>
        <a:lstStyle/>
        <a:p>
          <a:endParaRPr lang="en-US"/>
        </a:p>
      </dgm:t>
    </dgm:pt>
    <dgm:pt modelId="{8F0FEF0B-72BD-4E44-BF76-410AB1782651}" type="sibTrans" cxnId="{F3AEA2B1-BFED-094A-91C1-10D53BA6F870}">
      <dgm:prSet/>
      <dgm:spPr/>
      <dgm:t>
        <a:bodyPr/>
        <a:lstStyle/>
        <a:p>
          <a:endParaRPr lang="en-US"/>
        </a:p>
      </dgm:t>
    </dgm:pt>
    <dgm:pt modelId="{BE60608D-4158-514B-960F-8892CDFCBB3F}">
      <dgm:prSet phldrT="[Text]"/>
      <dgm:spPr>
        <a:solidFill>
          <a:srgbClr val="F0762E"/>
        </a:solidFill>
      </dgm:spPr>
      <dgm:t>
        <a:bodyPr/>
        <a:lstStyle/>
        <a:p>
          <a:r>
            <a:rPr lang="en-US" b="1" i="0" baseline="0">
              <a:latin typeface="Calibri" panose="020F0502020204030204" pitchFamily="34" charset="0"/>
              <a:cs typeface="Calibri" panose="020F0502020204030204" pitchFamily="34" charset="0"/>
            </a:rPr>
            <a:t>Student Income</a:t>
          </a:r>
        </a:p>
      </dgm:t>
    </dgm:pt>
    <dgm:pt modelId="{8B7A9F36-4DCD-C849-A94A-7A9235A778D4}" type="sibTrans" cxnId="{23349572-716A-734A-B4C9-FDCEBAA86DAB}">
      <dgm:prSet/>
      <dgm:spPr/>
      <dgm:t>
        <a:bodyPr/>
        <a:lstStyle/>
        <a:p>
          <a:endParaRPr lang="en-US"/>
        </a:p>
      </dgm:t>
    </dgm:pt>
    <dgm:pt modelId="{75E5A520-58F4-DB4D-BE2A-9C9813A681DA}" type="parTrans" cxnId="{23349572-716A-734A-B4C9-FDCEBAA86DAB}">
      <dgm:prSet/>
      <dgm:spPr>
        <a:ln w="127000">
          <a:solidFill>
            <a:srgbClr val="A5264A"/>
          </a:solidFill>
        </a:ln>
      </dgm:spPr>
      <dgm:t>
        <a:bodyPr/>
        <a:lstStyle/>
        <a:p>
          <a:endParaRPr lang="en-US"/>
        </a:p>
      </dgm:t>
    </dgm:pt>
    <dgm:pt modelId="{253597A3-BBD6-9D4F-8C6A-59F390234CEF}">
      <dgm:prSet phldrT="[Text]"/>
      <dgm:spPr>
        <a:solidFill>
          <a:srgbClr val="F0762E"/>
        </a:solidFill>
      </dgm:spPr>
      <dgm:t>
        <a:bodyPr/>
        <a:lstStyle/>
        <a:p>
          <a:r>
            <a:rPr lang="en-US" b="1" i="0" baseline="0">
              <a:latin typeface="Calibri" panose="020F0502020204030204" pitchFamily="34" charset="0"/>
              <a:cs typeface="Calibri" panose="020F0502020204030204" pitchFamily="34" charset="0"/>
            </a:rPr>
            <a:t>Student Assets</a:t>
          </a:r>
          <a:endParaRPr lang="en-US" b="1" i="0">
            <a:latin typeface="Calibri" panose="020F0502020204030204" pitchFamily="34" charset="0"/>
            <a:cs typeface="Calibri" panose="020F0502020204030204" pitchFamily="34" charset="0"/>
          </a:endParaRPr>
        </a:p>
      </dgm:t>
    </dgm:pt>
    <dgm:pt modelId="{A5C88A89-FE38-EF43-A562-BF104FF6C486}" type="sibTrans" cxnId="{13E656D3-3158-4C44-987A-AB156B1F617A}">
      <dgm:prSet/>
      <dgm:spPr/>
      <dgm:t>
        <a:bodyPr/>
        <a:lstStyle/>
        <a:p>
          <a:endParaRPr lang="en-US"/>
        </a:p>
      </dgm:t>
    </dgm:pt>
    <dgm:pt modelId="{E874BA7D-C4A7-764E-9EDA-617E8A13E49F}" type="parTrans" cxnId="{13E656D3-3158-4C44-987A-AB156B1F617A}">
      <dgm:prSet/>
      <dgm:spPr>
        <a:ln w="127000">
          <a:solidFill>
            <a:srgbClr val="A5264A"/>
          </a:solidFill>
        </a:ln>
      </dgm:spPr>
      <dgm:t>
        <a:bodyPr/>
        <a:lstStyle/>
        <a:p>
          <a:endParaRPr lang="en-US"/>
        </a:p>
      </dgm:t>
    </dgm:pt>
    <dgm:pt modelId="{C4147B03-5009-C748-9DA4-C3A6335CEFB4}" type="pres">
      <dgm:prSet presAssocID="{0790F732-C7A6-734E-A837-878CFC7383C3}" presName="cycle" presStyleCnt="0">
        <dgm:presLayoutVars>
          <dgm:chMax val="1"/>
          <dgm:dir/>
          <dgm:animLvl val="ctr"/>
          <dgm:resizeHandles val="exact"/>
        </dgm:presLayoutVars>
      </dgm:prSet>
      <dgm:spPr/>
    </dgm:pt>
    <dgm:pt modelId="{3B5E410F-2363-5643-81ED-AC597B7F46B1}" type="pres">
      <dgm:prSet presAssocID="{3648F59F-5480-394B-8E77-895001EABB6E}" presName="centerShape" presStyleLbl="node0" presStyleIdx="0" presStyleCnt="1"/>
      <dgm:spPr/>
    </dgm:pt>
    <dgm:pt modelId="{A8F5F036-9AB8-104A-8365-8170BB74BF16}" type="pres">
      <dgm:prSet presAssocID="{75E5A520-58F4-DB4D-BE2A-9C9813A681DA}" presName="Name9" presStyleLbl="parChTrans1D2" presStyleIdx="0" presStyleCnt="4"/>
      <dgm:spPr/>
    </dgm:pt>
    <dgm:pt modelId="{F0E401C7-3AF0-1F4B-8F10-889D39B00FBF}" type="pres">
      <dgm:prSet presAssocID="{75E5A520-58F4-DB4D-BE2A-9C9813A681DA}" presName="connTx" presStyleLbl="parChTrans1D2" presStyleIdx="0" presStyleCnt="4"/>
      <dgm:spPr/>
    </dgm:pt>
    <dgm:pt modelId="{48891B00-70AC-564B-82DB-6EBA83144EE8}" type="pres">
      <dgm:prSet presAssocID="{BE60608D-4158-514B-960F-8892CDFCBB3F}" presName="node" presStyleLbl="node1" presStyleIdx="0" presStyleCnt="4" custRadScaleRad="101788" custRadScaleInc="-981">
        <dgm:presLayoutVars>
          <dgm:bulletEnabled val="1"/>
        </dgm:presLayoutVars>
      </dgm:prSet>
      <dgm:spPr/>
    </dgm:pt>
    <dgm:pt modelId="{F65991CF-8934-B443-8E37-08A02AEEB526}" type="pres">
      <dgm:prSet presAssocID="{2891BF84-2B38-AC47-A66E-A5FC717D1C87}" presName="Name9" presStyleLbl="parChTrans1D2" presStyleIdx="1" presStyleCnt="4"/>
      <dgm:spPr/>
    </dgm:pt>
    <dgm:pt modelId="{9280A7CE-9F10-ED4E-98D7-2DAA57F98739}" type="pres">
      <dgm:prSet presAssocID="{2891BF84-2B38-AC47-A66E-A5FC717D1C87}" presName="connTx" presStyleLbl="parChTrans1D2" presStyleIdx="1" presStyleCnt="4"/>
      <dgm:spPr/>
    </dgm:pt>
    <dgm:pt modelId="{86B26B61-2816-3649-B408-73212BFD51E2}" type="pres">
      <dgm:prSet presAssocID="{20E57BD9-8F95-D543-9B35-612276957ABE}" presName="node" presStyleLbl="node1" presStyleIdx="1" presStyleCnt="4">
        <dgm:presLayoutVars>
          <dgm:bulletEnabled val="1"/>
        </dgm:presLayoutVars>
      </dgm:prSet>
      <dgm:spPr/>
    </dgm:pt>
    <dgm:pt modelId="{666C242E-FC65-F24A-9693-346D96A8DF86}" type="pres">
      <dgm:prSet presAssocID="{E874BA7D-C4A7-764E-9EDA-617E8A13E49F}" presName="Name9" presStyleLbl="parChTrans1D2" presStyleIdx="2" presStyleCnt="4"/>
      <dgm:spPr/>
    </dgm:pt>
    <dgm:pt modelId="{CB01346C-D44A-E042-BD26-EE697D954B8D}" type="pres">
      <dgm:prSet presAssocID="{E874BA7D-C4A7-764E-9EDA-617E8A13E49F}" presName="connTx" presStyleLbl="parChTrans1D2" presStyleIdx="2" presStyleCnt="4"/>
      <dgm:spPr/>
    </dgm:pt>
    <dgm:pt modelId="{2FED63DA-E8FA-AC49-98C3-0DDF5708236B}" type="pres">
      <dgm:prSet presAssocID="{253597A3-BBD6-9D4F-8C6A-59F390234CEF}" presName="node" presStyleLbl="node1" presStyleIdx="2" presStyleCnt="4">
        <dgm:presLayoutVars>
          <dgm:bulletEnabled val="1"/>
        </dgm:presLayoutVars>
      </dgm:prSet>
      <dgm:spPr/>
    </dgm:pt>
    <dgm:pt modelId="{78D8A29A-044B-0A48-853E-82FCBF57E865}" type="pres">
      <dgm:prSet presAssocID="{72BB1756-C50E-0045-A12C-E4626EEAF110}" presName="Name9" presStyleLbl="parChTrans1D2" presStyleIdx="3" presStyleCnt="4"/>
      <dgm:spPr/>
    </dgm:pt>
    <dgm:pt modelId="{B8BA49AC-88A8-A049-B055-63E87B9D8ED3}" type="pres">
      <dgm:prSet presAssocID="{72BB1756-C50E-0045-A12C-E4626EEAF110}" presName="connTx" presStyleLbl="parChTrans1D2" presStyleIdx="3" presStyleCnt="4"/>
      <dgm:spPr/>
    </dgm:pt>
    <dgm:pt modelId="{6E2D133A-FB70-4342-8728-330CAF4F47A2}" type="pres">
      <dgm:prSet presAssocID="{5AC47A17-1A10-644D-AEC0-804F1E9A8231}" presName="node" presStyleLbl="node1" presStyleIdx="3" presStyleCnt="4">
        <dgm:presLayoutVars>
          <dgm:bulletEnabled val="1"/>
        </dgm:presLayoutVars>
      </dgm:prSet>
      <dgm:spPr/>
    </dgm:pt>
  </dgm:ptLst>
  <dgm:cxnLst>
    <dgm:cxn modelId="{D3059F00-72F8-7746-B85E-52B53881264A}" type="presOf" srcId="{5AC47A17-1A10-644D-AEC0-804F1E9A8231}" destId="{6E2D133A-FB70-4342-8728-330CAF4F47A2}" srcOrd="0" destOrd="0" presId="urn:microsoft.com/office/officeart/2005/8/layout/radial1"/>
    <dgm:cxn modelId="{18591004-B6CB-5B49-B945-8EA01780319A}" srcId="{3648F59F-5480-394B-8E77-895001EABB6E}" destId="{20E57BD9-8F95-D543-9B35-612276957ABE}" srcOrd="1" destOrd="0" parTransId="{2891BF84-2B38-AC47-A66E-A5FC717D1C87}" sibTransId="{3E11E182-DF7C-7441-84BE-DDB71DA6D1E2}"/>
    <dgm:cxn modelId="{5D129D06-38B2-C742-A129-C707B450568B}" type="presOf" srcId="{2891BF84-2B38-AC47-A66E-A5FC717D1C87}" destId="{9280A7CE-9F10-ED4E-98D7-2DAA57F98739}" srcOrd="1" destOrd="0" presId="urn:microsoft.com/office/officeart/2005/8/layout/radial1"/>
    <dgm:cxn modelId="{6E227E17-83B1-264B-917A-A80BFFCE5398}" srcId="{0790F732-C7A6-734E-A837-878CFC7383C3}" destId="{3648F59F-5480-394B-8E77-895001EABB6E}" srcOrd="0" destOrd="0" parTransId="{A924D73A-5855-EF49-A520-D12EC28BD689}" sibTransId="{27CA4F22-D32B-C842-AAB7-58C247210BA0}"/>
    <dgm:cxn modelId="{FED58C31-74A3-BC45-A31A-1AD9C6E038BC}" type="presOf" srcId="{75E5A520-58F4-DB4D-BE2A-9C9813A681DA}" destId="{A8F5F036-9AB8-104A-8365-8170BB74BF16}" srcOrd="0" destOrd="0" presId="urn:microsoft.com/office/officeart/2005/8/layout/radial1"/>
    <dgm:cxn modelId="{EE37C93A-CD5D-C04D-B4C1-D856CC9116FE}" type="presOf" srcId="{2891BF84-2B38-AC47-A66E-A5FC717D1C87}" destId="{F65991CF-8934-B443-8E37-08A02AEEB526}" srcOrd="0" destOrd="0" presId="urn:microsoft.com/office/officeart/2005/8/layout/radial1"/>
    <dgm:cxn modelId="{6791CC55-4930-204B-BEBA-9EF503C7FE14}" type="presOf" srcId="{0790F732-C7A6-734E-A837-878CFC7383C3}" destId="{C4147B03-5009-C748-9DA4-C3A6335CEFB4}" srcOrd="0" destOrd="0" presId="urn:microsoft.com/office/officeart/2005/8/layout/radial1"/>
    <dgm:cxn modelId="{9048786C-9406-E949-9B67-84613C4FC063}" type="presOf" srcId="{E874BA7D-C4A7-764E-9EDA-617E8A13E49F}" destId="{CB01346C-D44A-E042-BD26-EE697D954B8D}" srcOrd="1" destOrd="0" presId="urn:microsoft.com/office/officeart/2005/8/layout/radial1"/>
    <dgm:cxn modelId="{23349572-716A-734A-B4C9-FDCEBAA86DAB}" srcId="{3648F59F-5480-394B-8E77-895001EABB6E}" destId="{BE60608D-4158-514B-960F-8892CDFCBB3F}" srcOrd="0" destOrd="0" parTransId="{75E5A520-58F4-DB4D-BE2A-9C9813A681DA}" sibTransId="{8B7A9F36-4DCD-C849-A94A-7A9235A778D4}"/>
    <dgm:cxn modelId="{4B5A2485-5A48-3548-A5C9-F8C83AC771A4}" type="presOf" srcId="{BE60608D-4158-514B-960F-8892CDFCBB3F}" destId="{48891B00-70AC-564B-82DB-6EBA83144EE8}" srcOrd="0" destOrd="0" presId="urn:microsoft.com/office/officeart/2005/8/layout/radial1"/>
    <dgm:cxn modelId="{1321B492-4EE4-B745-BDDB-F1300840A1AF}" type="presOf" srcId="{72BB1756-C50E-0045-A12C-E4626EEAF110}" destId="{78D8A29A-044B-0A48-853E-82FCBF57E865}" srcOrd="0" destOrd="0" presId="urn:microsoft.com/office/officeart/2005/8/layout/radial1"/>
    <dgm:cxn modelId="{41286793-006A-0A4E-8568-D3D8AD1776DB}" type="presOf" srcId="{3648F59F-5480-394B-8E77-895001EABB6E}" destId="{3B5E410F-2363-5643-81ED-AC597B7F46B1}" srcOrd="0" destOrd="0" presId="urn:microsoft.com/office/officeart/2005/8/layout/radial1"/>
    <dgm:cxn modelId="{F3AEA2B1-BFED-094A-91C1-10D53BA6F870}" srcId="{3648F59F-5480-394B-8E77-895001EABB6E}" destId="{5AC47A17-1A10-644D-AEC0-804F1E9A8231}" srcOrd="3" destOrd="0" parTransId="{72BB1756-C50E-0045-A12C-E4626EEAF110}" sibTransId="{8F0FEF0B-72BD-4E44-BF76-410AB1782651}"/>
    <dgm:cxn modelId="{354841BF-D267-7D4C-B283-1569B5D225B4}" type="presOf" srcId="{20E57BD9-8F95-D543-9B35-612276957ABE}" destId="{86B26B61-2816-3649-B408-73212BFD51E2}" srcOrd="0" destOrd="0" presId="urn:microsoft.com/office/officeart/2005/8/layout/radial1"/>
    <dgm:cxn modelId="{2992D9D1-00E2-3943-8778-A7E33CC328E5}" type="presOf" srcId="{72BB1756-C50E-0045-A12C-E4626EEAF110}" destId="{B8BA49AC-88A8-A049-B055-63E87B9D8ED3}" srcOrd="1" destOrd="0" presId="urn:microsoft.com/office/officeart/2005/8/layout/radial1"/>
    <dgm:cxn modelId="{13E656D3-3158-4C44-987A-AB156B1F617A}" srcId="{3648F59F-5480-394B-8E77-895001EABB6E}" destId="{253597A3-BBD6-9D4F-8C6A-59F390234CEF}" srcOrd="2" destOrd="0" parTransId="{E874BA7D-C4A7-764E-9EDA-617E8A13E49F}" sibTransId="{A5C88A89-FE38-EF43-A562-BF104FF6C486}"/>
    <dgm:cxn modelId="{F2E75DE0-300B-B747-8FD5-3C2A088796EC}" type="presOf" srcId="{E874BA7D-C4A7-764E-9EDA-617E8A13E49F}" destId="{666C242E-FC65-F24A-9693-346D96A8DF86}" srcOrd="0" destOrd="0" presId="urn:microsoft.com/office/officeart/2005/8/layout/radial1"/>
    <dgm:cxn modelId="{0D8E7EE2-C3FE-EB44-9D3C-8F659B1393C3}" type="presOf" srcId="{253597A3-BBD6-9D4F-8C6A-59F390234CEF}" destId="{2FED63DA-E8FA-AC49-98C3-0DDF5708236B}" srcOrd="0" destOrd="0" presId="urn:microsoft.com/office/officeart/2005/8/layout/radial1"/>
    <dgm:cxn modelId="{8121B7ED-2F94-294B-BCC2-ADFF005429F8}" type="presOf" srcId="{75E5A520-58F4-DB4D-BE2A-9C9813A681DA}" destId="{F0E401C7-3AF0-1F4B-8F10-889D39B00FBF}" srcOrd="1" destOrd="0" presId="urn:microsoft.com/office/officeart/2005/8/layout/radial1"/>
    <dgm:cxn modelId="{42809202-C2AB-2541-92DD-91997341CEE7}" type="presParOf" srcId="{C4147B03-5009-C748-9DA4-C3A6335CEFB4}" destId="{3B5E410F-2363-5643-81ED-AC597B7F46B1}" srcOrd="0" destOrd="0" presId="urn:microsoft.com/office/officeart/2005/8/layout/radial1"/>
    <dgm:cxn modelId="{83C6D935-22F3-1746-87BF-FCDC1043F6F5}" type="presParOf" srcId="{C4147B03-5009-C748-9DA4-C3A6335CEFB4}" destId="{A8F5F036-9AB8-104A-8365-8170BB74BF16}" srcOrd="1" destOrd="0" presId="urn:microsoft.com/office/officeart/2005/8/layout/radial1"/>
    <dgm:cxn modelId="{0C99035E-901F-884B-AE9A-4CDB1F5B83F6}" type="presParOf" srcId="{A8F5F036-9AB8-104A-8365-8170BB74BF16}" destId="{F0E401C7-3AF0-1F4B-8F10-889D39B00FBF}" srcOrd="0" destOrd="0" presId="urn:microsoft.com/office/officeart/2005/8/layout/radial1"/>
    <dgm:cxn modelId="{1D051C51-FD9B-834E-BBF1-B987BFA0C38B}" type="presParOf" srcId="{C4147B03-5009-C748-9DA4-C3A6335CEFB4}" destId="{48891B00-70AC-564B-82DB-6EBA83144EE8}" srcOrd="2" destOrd="0" presId="urn:microsoft.com/office/officeart/2005/8/layout/radial1"/>
    <dgm:cxn modelId="{484BADE2-80D9-7947-B7D5-7B4025F4AE27}" type="presParOf" srcId="{C4147B03-5009-C748-9DA4-C3A6335CEFB4}" destId="{F65991CF-8934-B443-8E37-08A02AEEB526}" srcOrd="3" destOrd="0" presId="urn:microsoft.com/office/officeart/2005/8/layout/radial1"/>
    <dgm:cxn modelId="{64C63001-876E-B247-B1D2-236233C3752F}" type="presParOf" srcId="{F65991CF-8934-B443-8E37-08A02AEEB526}" destId="{9280A7CE-9F10-ED4E-98D7-2DAA57F98739}" srcOrd="0" destOrd="0" presId="urn:microsoft.com/office/officeart/2005/8/layout/radial1"/>
    <dgm:cxn modelId="{247C8EEF-79BC-CE4F-8ADD-E6B1DF06F311}" type="presParOf" srcId="{C4147B03-5009-C748-9DA4-C3A6335CEFB4}" destId="{86B26B61-2816-3649-B408-73212BFD51E2}" srcOrd="4" destOrd="0" presId="urn:microsoft.com/office/officeart/2005/8/layout/radial1"/>
    <dgm:cxn modelId="{D7D7DF61-AD1B-DE47-8045-C6689EF83C6C}" type="presParOf" srcId="{C4147B03-5009-C748-9DA4-C3A6335CEFB4}" destId="{666C242E-FC65-F24A-9693-346D96A8DF86}" srcOrd="5" destOrd="0" presId="urn:microsoft.com/office/officeart/2005/8/layout/radial1"/>
    <dgm:cxn modelId="{88C421B9-D276-334A-AAB9-ABC906FFA029}" type="presParOf" srcId="{666C242E-FC65-F24A-9693-346D96A8DF86}" destId="{CB01346C-D44A-E042-BD26-EE697D954B8D}" srcOrd="0" destOrd="0" presId="urn:microsoft.com/office/officeart/2005/8/layout/radial1"/>
    <dgm:cxn modelId="{3B592BD2-CAF4-4D4D-860A-B45B3CFF702E}" type="presParOf" srcId="{C4147B03-5009-C748-9DA4-C3A6335CEFB4}" destId="{2FED63DA-E8FA-AC49-98C3-0DDF5708236B}" srcOrd="6" destOrd="0" presId="urn:microsoft.com/office/officeart/2005/8/layout/radial1"/>
    <dgm:cxn modelId="{D176575F-49A4-3646-A1EA-83A2118277DD}" type="presParOf" srcId="{C4147B03-5009-C748-9DA4-C3A6335CEFB4}" destId="{78D8A29A-044B-0A48-853E-82FCBF57E865}" srcOrd="7" destOrd="0" presId="urn:microsoft.com/office/officeart/2005/8/layout/radial1"/>
    <dgm:cxn modelId="{E40EEF2B-6E63-B84C-9446-411F4A5EB934}" type="presParOf" srcId="{78D8A29A-044B-0A48-853E-82FCBF57E865}" destId="{B8BA49AC-88A8-A049-B055-63E87B9D8ED3}" srcOrd="0" destOrd="0" presId="urn:microsoft.com/office/officeart/2005/8/layout/radial1"/>
    <dgm:cxn modelId="{FC8CC6AA-D612-F04F-BE6A-474853F58917}" type="presParOf" srcId="{C4147B03-5009-C748-9DA4-C3A6335CEFB4}" destId="{6E2D133A-FB70-4342-8728-330CAF4F47A2}"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E410F-2363-5643-81ED-AC597B7F46B1}">
      <dsp:nvSpPr>
        <dsp:cNvPr id="0" name=""/>
        <dsp:cNvSpPr/>
      </dsp:nvSpPr>
      <dsp:spPr>
        <a:xfrm>
          <a:off x="1843172" y="2208478"/>
          <a:ext cx="1414759" cy="1414759"/>
        </a:xfrm>
        <a:prstGeom prst="ellipse">
          <a:avLst/>
        </a:prstGeom>
        <a:solidFill>
          <a:schemeClr val="bg1"/>
        </a:solidFill>
        <a:ln w="127000" cap="flat" cmpd="sng" algn="ctr">
          <a:solidFill>
            <a:srgbClr val="A5264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b="1" i="0" kern="1200">
              <a:solidFill>
                <a:srgbClr val="A5264A"/>
              </a:solidFill>
              <a:latin typeface="Calibri" panose="020F0502020204030204" pitchFamily="34" charset="0"/>
              <a:cs typeface="Calibri" panose="020F0502020204030204" pitchFamily="34" charset="0"/>
            </a:rPr>
            <a:t>SAI</a:t>
          </a:r>
        </a:p>
      </dsp:txBody>
      <dsp:txXfrm>
        <a:off x="2050359" y="2415665"/>
        <a:ext cx="1000385" cy="1000385"/>
      </dsp:txXfrm>
    </dsp:sp>
    <dsp:sp modelId="{A8F5F036-9AB8-104A-8365-8170BB74BF16}">
      <dsp:nvSpPr>
        <dsp:cNvPr id="0" name=""/>
        <dsp:cNvSpPr/>
      </dsp:nvSpPr>
      <dsp:spPr>
        <a:xfrm rot="16173513">
          <a:off x="2313821" y="1954034"/>
          <a:ext cx="459023" cy="49921"/>
        </a:xfrm>
        <a:custGeom>
          <a:avLst/>
          <a:gdLst/>
          <a:ahLst/>
          <a:cxnLst/>
          <a:rect l="0" t="0" r="0" b="0"/>
          <a:pathLst>
            <a:path>
              <a:moveTo>
                <a:pt x="0" y="24960"/>
              </a:moveTo>
              <a:lnTo>
                <a:pt x="459023" y="24960"/>
              </a:lnTo>
            </a:path>
          </a:pathLst>
        </a:custGeom>
        <a:noFill/>
        <a:ln w="127000" cap="flat" cmpd="sng" algn="ctr">
          <a:solidFill>
            <a:srgbClr val="A5264A"/>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531857" y="1967519"/>
        <a:ext cx="22951" cy="22951"/>
      </dsp:txXfrm>
    </dsp:sp>
    <dsp:sp modelId="{48891B00-70AC-564B-82DB-6EBA83144EE8}">
      <dsp:nvSpPr>
        <dsp:cNvPr id="0" name=""/>
        <dsp:cNvSpPr/>
      </dsp:nvSpPr>
      <dsp:spPr>
        <a:xfrm>
          <a:off x="1828735" y="334751"/>
          <a:ext cx="1414759" cy="1414759"/>
        </a:xfrm>
        <a:prstGeom prst="ellipse">
          <a:avLst/>
        </a:prstGeom>
        <a:solidFill>
          <a:srgbClr val="F0762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Calibri" panose="020F0502020204030204" pitchFamily="34" charset="0"/>
              <a:cs typeface="Calibri" panose="020F0502020204030204" pitchFamily="34" charset="0"/>
            </a:rPr>
            <a:t>Student Income</a:t>
          </a:r>
        </a:p>
      </dsp:txBody>
      <dsp:txXfrm>
        <a:off x="2035922" y="541938"/>
        <a:ext cx="1000385" cy="1000385"/>
      </dsp:txXfrm>
    </dsp:sp>
    <dsp:sp modelId="{F65991CF-8934-B443-8E37-08A02AEEB526}">
      <dsp:nvSpPr>
        <dsp:cNvPr id="0" name=""/>
        <dsp:cNvSpPr/>
      </dsp:nvSpPr>
      <dsp:spPr>
        <a:xfrm>
          <a:off x="3257931" y="2890897"/>
          <a:ext cx="426108" cy="49921"/>
        </a:xfrm>
        <a:custGeom>
          <a:avLst/>
          <a:gdLst/>
          <a:ahLst/>
          <a:cxnLst/>
          <a:rect l="0" t="0" r="0" b="0"/>
          <a:pathLst>
            <a:path>
              <a:moveTo>
                <a:pt x="0" y="24960"/>
              </a:moveTo>
              <a:lnTo>
                <a:pt x="426108" y="24960"/>
              </a:lnTo>
            </a:path>
          </a:pathLst>
        </a:custGeom>
        <a:noFill/>
        <a:ln w="127000" cap="flat" cmpd="sng" algn="ctr">
          <a:solidFill>
            <a:srgbClr val="A5264A"/>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60333" y="2905205"/>
        <a:ext cx="21305" cy="21305"/>
      </dsp:txXfrm>
    </dsp:sp>
    <dsp:sp modelId="{86B26B61-2816-3649-B408-73212BFD51E2}">
      <dsp:nvSpPr>
        <dsp:cNvPr id="0" name=""/>
        <dsp:cNvSpPr/>
      </dsp:nvSpPr>
      <dsp:spPr>
        <a:xfrm>
          <a:off x="3684040" y="2208478"/>
          <a:ext cx="1414759" cy="1414759"/>
        </a:xfrm>
        <a:prstGeom prst="ellipse">
          <a:avLst/>
        </a:prstGeom>
        <a:solidFill>
          <a:srgbClr val="2D4FA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Calibri" panose="020F0502020204030204" pitchFamily="34" charset="0"/>
              <a:cs typeface="Calibri" panose="020F0502020204030204" pitchFamily="34" charset="0"/>
            </a:rPr>
            <a:t>Parent(s) Assets</a:t>
          </a:r>
          <a:endParaRPr lang="en-US" sz="2000" b="1" i="0" kern="1200">
            <a:latin typeface="Calibri" panose="020F0502020204030204" pitchFamily="34" charset="0"/>
            <a:cs typeface="Calibri" panose="020F0502020204030204" pitchFamily="34" charset="0"/>
          </a:endParaRPr>
        </a:p>
      </dsp:txBody>
      <dsp:txXfrm>
        <a:off x="3891227" y="2415665"/>
        <a:ext cx="1000385" cy="1000385"/>
      </dsp:txXfrm>
    </dsp:sp>
    <dsp:sp modelId="{666C242E-FC65-F24A-9693-346D96A8DF86}">
      <dsp:nvSpPr>
        <dsp:cNvPr id="0" name=""/>
        <dsp:cNvSpPr/>
      </dsp:nvSpPr>
      <dsp:spPr>
        <a:xfrm rot="5400000">
          <a:off x="2337497" y="3811331"/>
          <a:ext cx="426108" cy="49921"/>
        </a:xfrm>
        <a:custGeom>
          <a:avLst/>
          <a:gdLst/>
          <a:ahLst/>
          <a:cxnLst/>
          <a:rect l="0" t="0" r="0" b="0"/>
          <a:pathLst>
            <a:path>
              <a:moveTo>
                <a:pt x="0" y="24960"/>
              </a:moveTo>
              <a:lnTo>
                <a:pt x="426108" y="24960"/>
              </a:lnTo>
            </a:path>
          </a:pathLst>
        </a:custGeom>
        <a:noFill/>
        <a:ln w="127000" cap="flat" cmpd="sng" algn="ctr">
          <a:solidFill>
            <a:srgbClr val="A5264A"/>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39899" y="3825639"/>
        <a:ext cx="21305" cy="21305"/>
      </dsp:txXfrm>
    </dsp:sp>
    <dsp:sp modelId="{2FED63DA-E8FA-AC49-98C3-0DDF5708236B}">
      <dsp:nvSpPr>
        <dsp:cNvPr id="0" name=""/>
        <dsp:cNvSpPr/>
      </dsp:nvSpPr>
      <dsp:spPr>
        <a:xfrm>
          <a:off x="1843172" y="4049346"/>
          <a:ext cx="1414759" cy="1414759"/>
        </a:xfrm>
        <a:prstGeom prst="ellipse">
          <a:avLst/>
        </a:prstGeom>
        <a:solidFill>
          <a:srgbClr val="F0762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Calibri" panose="020F0502020204030204" pitchFamily="34" charset="0"/>
              <a:cs typeface="Calibri" panose="020F0502020204030204" pitchFamily="34" charset="0"/>
            </a:rPr>
            <a:t>Student Assets</a:t>
          </a:r>
          <a:endParaRPr lang="en-US" sz="2000" b="1" i="0" kern="1200">
            <a:latin typeface="Calibri" panose="020F0502020204030204" pitchFamily="34" charset="0"/>
            <a:cs typeface="Calibri" panose="020F0502020204030204" pitchFamily="34" charset="0"/>
          </a:endParaRPr>
        </a:p>
      </dsp:txBody>
      <dsp:txXfrm>
        <a:off x="2050359" y="4256533"/>
        <a:ext cx="1000385" cy="1000385"/>
      </dsp:txXfrm>
    </dsp:sp>
    <dsp:sp modelId="{78D8A29A-044B-0A48-853E-82FCBF57E865}">
      <dsp:nvSpPr>
        <dsp:cNvPr id="0" name=""/>
        <dsp:cNvSpPr/>
      </dsp:nvSpPr>
      <dsp:spPr>
        <a:xfrm rot="10800000">
          <a:off x="1417063" y="2890897"/>
          <a:ext cx="426108" cy="49921"/>
        </a:xfrm>
        <a:custGeom>
          <a:avLst/>
          <a:gdLst/>
          <a:ahLst/>
          <a:cxnLst/>
          <a:rect l="0" t="0" r="0" b="0"/>
          <a:pathLst>
            <a:path>
              <a:moveTo>
                <a:pt x="0" y="24960"/>
              </a:moveTo>
              <a:lnTo>
                <a:pt x="426108" y="24960"/>
              </a:lnTo>
            </a:path>
          </a:pathLst>
        </a:custGeom>
        <a:noFill/>
        <a:ln w="127000" cap="flat" cmpd="sng" algn="ctr">
          <a:solidFill>
            <a:srgbClr val="A5264A"/>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619465" y="2905205"/>
        <a:ext cx="21305" cy="21305"/>
      </dsp:txXfrm>
    </dsp:sp>
    <dsp:sp modelId="{6E2D133A-FB70-4342-8728-330CAF4F47A2}">
      <dsp:nvSpPr>
        <dsp:cNvPr id="0" name=""/>
        <dsp:cNvSpPr/>
      </dsp:nvSpPr>
      <dsp:spPr>
        <a:xfrm>
          <a:off x="2304" y="2208478"/>
          <a:ext cx="1414759" cy="1414759"/>
        </a:xfrm>
        <a:prstGeom prst="ellipse">
          <a:avLst/>
        </a:prstGeom>
        <a:solidFill>
          <a:srgbClr val="2D4FA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Calibri" panose="020F0502020204030204" pitchFamily="34" charset="0"/>
              <a:cs typeface="Calibri" panose="020F0502020204030204" pitchFamily="34" charset="0"/>
            </a:rPr>
            <a:t>Parent(s) Income</a:t>
          </a:r>
          <a:endParaRPr lang="en-US" sz="2000" b="1" i="0" kern="1200">
            <a:latin typeface="Calibri" panose="020F0502020204030204" pitchFamily="34" charset="0"/>
            <a:cs typeface="Calibri" panose="020F0502020204030204" pitchFamily="34" charset="0"/>
          </a:endParaRPr>
        </a:p>
      </dsp:txBody>
      <dsp:txXfrm>
        <a:off x="209491" y="2415665"/>
        <a:ext cx="1000385" cy="100038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0D870-DD60-3078-651E-4BE4C4F3DA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A150C7-9628-4459-1D68-C93E1C804A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A2C7E-AD44-1E15-3DD9-17A74E76FAE9}"/>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23FF8B93-73A2-66E0-E50C-E58BB5EFA8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7740DE-1454-C93E-925B-0E706BC6A82E}"/>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222246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F47B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3771493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E50A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47090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AD29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65410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1931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8458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51729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98522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18A9A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70880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442B6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28650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FBAE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665109" y="313191"/>
            <a:ext cx="2349500" cy="62230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2E50A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51154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Section Header">
    <p:bg>
      <p:bgPr>
        <a:solidFill>
          <a:srgbClr val="F47B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665109" y="313191"/>
            <a:ext cx="2349500" cy="62230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2E50A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39221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9731CC-C266-C424-D00C-02B82D3A80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876610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496306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3DFA-A104-980D-07BD-E374AA1C49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D29D87-E054-680D-FD4B-8F287D9E80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396FED-F77C-60EF-2488-3BC66CC050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953C3F-6A94-1EF4-9C8E-A7369813019F}"/>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6" name="Footer Placeholder 5">
            <a:extLst>
              <a:ext uri="{FF2B5EF4-FFF2-40B4-BE49-F238E27FC236}">
                <a16:creationId xmlns:a16="http://schemas.microsoft.com/office/drawing/2014/main" id="{4B58D2E2-52D2-15A4-6F09-0EEF337337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F4D82-EF6F-EA8F-BC7E-7B2DE096561E}"/>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2910653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56D7-F022-939D-FDA7-31FCF927FB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C6F99C-BDC8-A3F9-B66C-53BE00AAF1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AA9F23-4244-A50D-A98D-B2A931694F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0DFC32-6CEB-50A3-3434-5D096A729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98998-40D3-198C-DD5A-F57B99E454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3A63AC-FC6D-3B89-19C4-F3556706F121}"/>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8" name="Footer Placeholder 7">
            <a:extLst>
              <a:ext uri="{FF2B5EF4-FFF2-40B4-BE49-F238E27FC236}">
                <a16:creationId xmlns:a16="http://schemas.microsoft.com/office/drawing/2014/main" id="{509DAA38-632C-89E3-F1B3-9B38A7EED6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2487C4-4F31-8E1A-8D47-CFCA4FAB6493}"/>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094053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D85E6-614D-D8DF-A2B8-8F7320BA10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7D843E-A5B0-6D06-AA95-64E3DDA01232}"/>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4" name="Footer Placeholder 3">
            <a:extLst>
              <a:ext uri="{FF2B5EF4-FFF2-40B4-BE49-F238E27FC236}">
                <a16:creationId xmlns:a16="http://schemas.microsoft.com/office/drawing/2014/main" id="{F1782152-EDBD-B64F-47D4-9B796CEFB8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02EB87-D81A-3225-DFA9-E42BF4C55127}"/>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493656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4E2749-482B-230A-9895-B3BEAB572388}"/>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3" name="Footer Placeholder 2">
            <a:extLst>
              <a:ext uri="{FF2B5EF4-FFF2-40B4-BE49-F238E27FC236}">
                <a16:creationId xmlns:a16="http://schemas.microsoft.com/office/drawing/2014/main" id="{13E1A1F0-5779-F243-4E33-3B63F3F252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D074CB-BF15-BA85-3A22-4791C3ED9428}"/>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440186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B17B-04BC-B1F6-51FF-F2037AF563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EAD86F-24C1-E122-D7B0-0EB1B4167A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32D8DE-A196-2665-D2A3-EF929DA31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CDE1E6-ABE0-3B70-BEAD-29F738DF3B16}"/>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6" name="Footer Placeholder 5">
            <a:extLst>
              <a:ext uri="{FF2B5EF4-FFF2-40B4-BE49-F238E27FC236}">
                <a16:creationId xmlns:a16="http://schemas.microsoft.com/office/drawing/2014/main" id="{BD99422F-51DD-AED2-A399-A96A6EB482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B9104-B101-0D5E-0A01-BDA786BAABF3}"/>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079832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B207-3FEC-DDF4-56F0-935AA00AE2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3D7442-28E2-6F3A-2700-2348C529C6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0F9F90-3999-6F13-06A1-87C18D171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40839A-55B5-CC2E-DBF0-49D138A2F696}"/>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6" name="Footer Placeholder 5">
            <a:extLst>
              <a:ext uri="{FF2B5EF4-FFF2-40B4-BE49-F238E27FC236}">
                <a16:creationId xmlns:a16="http://schemas.microsoft.com/office/drawing/2014/main" id="{D3582A65-E54D-1EC1-D754-DE5098D4C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FA17C-0B30-064E-EF60-2C01EECB843F}"/>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699760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79BE2-835B-9FBB-9175-BA602A4A48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6A8505-8031-1B8A-11A7-6C53E6E29A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6D546-3EA7-7579-92DD-282B39F9E3B8}"/>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0C47F38F-C559-BF19-1335-DC1A98861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98AB9-4E69-B1F6-6096-D3FA55826064}"/>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369859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50F028-9903-05C4-9ED4-DBDBB9361E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832568-DA40-B1BE-A0B4-3B3885CBB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37C02-5BAB-F3B2-E8D7-0794E6E35B8C}"/>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6B69D20B-C310-7241-CE75-57B96CC19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DBD2F-DDCB-E6E6-A449-B9183058E96F}"/>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4014519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A person hugging another person&#10;&#10;Description automatically generated">
            <a:extLst>
              <a:ext uri="{FF2B5EF4-FFF2-40B4-BE49-F238E27FC236}">
                <a16:creationId xmlns:a16="http://schemas.microsoft.com/office/drawing/2014/main" id="{2B279874-C162-CA86-58D3-6E12C986267C}"/>
              </a:ext>
            </a:extLst>
          </p:cNvPr>
          <p:cNvPicPr/>
          <p:nvPr userDrawn="1"/>
        </p:nvPicPr>
        <p:blipFill>
          <a:blip r:embed="rId2" cstate="hqprint">
            <a:extLst>
              <a:ext uri="{28A0092B-C50C-407E-A947-70E740481C1C}">
                <a14:useLocalDpi xmlns:a14="http://schemas.microsoft.com/office/drawing/2010/main"/>
              </a:ext>
            </a:extLst>
          </a:blip>
          <a:srcRect l="1456" r="1456" b="2615"/>
          <a:stretch/>
        </p:blipFill>
        <p:spPr>
          <a:xfrm>
            <a:off x="-1" y="0"/>
            <a:ext cx="12192001" cy="6878927"/>
          </a:xfrm>
          <a:prstGeom prst="rect">
            <a:avLst/>
          </a:prstGeom>
        </p:spPr>
      </p:pic>
      <p:sp>
        <p:nvSpPr>
          <p:cNvPr id="8" name="Text Placeholder 2">
            <a:extLst>
              <a:ext uri="{FF2B5EF4-FFF2-40B4-BE49-F238E27FC236}">
                <a16:creationId xmlns:a16="http://schemas.microsoft.com/office/drawing/2014/main" id="{58D5835F-52E3-467E-0B31-2D31AC1F97C3}"/>
              </a:ext>
            </a:extLst>
          </p:cNvPr>
          <p:cNvSpPr txBox="1">
            <a:spLocks/>
          </p:cNvSpPr>
          <p:nvPr userDrawn="1"/>
        </p:nvSpPr>
        <p:spPr>
          <a:xfrm>
            <a:off x="1736922" y="2755926"/>
            <a:ext cx="3164236" cy="2995601"/>
          </a:xfrm>
          <a:prstGeom prst="rect">
            <a:avLst/>
          </a:prstGeom>
        </p:spPr>
        <p:txBody>
          <a:bodyPr lIns="0" rIns="9144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lnSpc>
                <a:spcPct val="100000"/>
              </a:lnSpc>
              <a:spcBef>
                <a:spcPts val="100"/>
              </a:spcBef>
              <a:spcAft>
                <a:spcPts val="200"/>
              </a:spcAft>
            </a:pPr>
            <a:r>
              <a:rPr lang="en-US" sz="2200">
                <a:solidFill>
                  <a:srgbClr val="1F2B54"/>
                </a:solidFill>
                <a:latin typeface="Brandon Text Regular" panose="020B0503020203060203" pitchFamily="34" charset="77"/>
              </a:rPr>
              <a:t>No essay required</a:t>
            </a:r>
          </a:p>
          <a:p>
            <a:pPr marL="0" lvl="1">
              <a:lnSpc>
                <a:spcPct val="100000"/>
              </a:lnSpc>
              <a:spcBef>
                <a:spcPts val="100"/>
              </a:spcBef>
              <a:spcAft>
                <a:spcPts val="200"/>
              </a:spcAft>
            </a:pPr>
            <a:r>
              <a:rPr lang="en-US" sz="2200">
                <a:solidFill>
                  <a:srgbClr val="1F2B54"/>
                </a:solidFill>
                <a:latin typeface="Brandon Text Regular" panose="020B0503020203060203" pitchFamily="34" charset="77"/>
              </a:rPr>
              <a:t>Need to be 16 or older</a:t>
            </a:r>
          </a:p>
          <a:p>
            <a:pPr marL="0" lvl="1">
              <a:lnSpc>
                <a:spcPct val="100000"/>
              </a:lnSpc>
              <a:spcBef>
                <a:spcPts val="100"/>
              </a:spcBef>
              <a:spcAft>
                <a:spcPts val="200"/>
              </a:spcAft>
            </a:pPr>
            <a:r>
              <a:rPr lang="en-US" sz="2200">
                <a:solidFill>
                  <a:srgbClr val="1F2B54"/>
                </a:solidFill>
                <a:latin typeface="Brandon Text Regular" panose="020B0503020203060203" pitchFamily="34" charset="77"/>
              </a:rPr>
              <a:t>Not based on GPA </a:t>
            </a:r>
          </a:p>
          <a:p>
            <a:pPr marL="0" lvl="1">
              <a:lnSpc>
                <a:spcPct val="100000"/>
              </a:lnSpc>
              <a:spcBef>
                <a:spcPts val="100"/>
              </a:spcBef>
              <a:spcAft>
                <a:spcPts val="200"/>
              </a:spcAft>
            </a:pPr>
            <a:r>
              <a:rPr lang="en-US" sz="2200">
                <a:solidFill>
                  <a:srgbClr val="1F2B54"/>
                </a:solidFill>
                <a:latin typeface="Brandon Text Regular" panose="020B0503020203060203" pitchFamily="34" charset="77"/>
              </a:rPr>
              <a:t>Must live in Indiana</a:t>
            </a:r>
          </a:p>
        </p:txBody>
      </p:sp>
      <p:sp>
        <p:nvSpPr>
          <p:cNvPr id="9" name="TextBox 8">
            <a:extLst>
              <a:ext uri="{FF2B5EF4-FFF2-40B4-BE49-F238E27FC236}">
                <a16:creationId xmlns:a16="http://schemas.microsoft.com/office/drawing/2014/main" id="{E0D1C6A7-0F07-737E-C759-93882A7DDCE6}"/>
              </a:ext>
            </a:extLst>
          </p:cNvPr>
          <p:cNvSpPr txBox="1"/>
          <p:nvPr userDrawn="1"/>
        </p:nvSpPr>
        <p:spPr>
          <a:xfrm>
            <a:off x="614210" y="4536969"/>
            <a:ext cx="4746891" cy="430887"/>
          </a:xfrm>
          <a:prstGeom prst="rect">
            <a:avLst/>
          </a:prstGeom>
          <a:noFill/>
          <a:ln>
            <a:noFill/>
          </a:ln>
        </p:spPr>
        <p:txBody>
          <a:bodyPr wrap="square" lIns="0" rIns="0">
            <a:spAutoFit/>
          </a:bodyPr>
          <a:lstStyle/>
          <a:p>
            <a:pPr marL="0" lvl="1" indent="0" algn="ctr">
              <a:lnSpc>
                <a:spcPct val="100000"/>
              </a:lnSpc>
              <a:buNone/>
            </a:pPr>
            <a:r>
              <a:rPr lang="en-US" sz="2200" b="0">
                <a:solidFill>
                  <a:srgbClr val="A5264A"/>
                </a:solidFill>
                <a:latin typeface="Calibri" panose="020F0502020204030204" pitchFamily="34" charset="0"/>
                <a:cs typeface="Calibri" panose="020F0502020204030204" pitchFamily="34" charset="0"/>
              </a:rPr>
              <a:t>Enter at: </a:t>
            </a:r>
            <a:r>
              <a:rPr lang="en-US" sz="2200" b="1" err="1">
                <a:solidFill>
                  <a:srgbClr val="A5264A"/>
                </a:solidFill>
                <a:latin typeface="Calibri" panose="020F0502020204030204" pitchFamily="34" charset="0"/>
                <a:cs typeface="Calibri" panose="020F0502020204030204" pitchFamily="34" charset="0"/>
              </a:rPr>
              <a:t>INvestEdIndiana.org</a:t>
            </a:r>
            <a:r>
              <a:rPr lang="en-US" sz="2200" b="1">
                <a:solidFill>
                  <a:srgbClr val="A5264A"/>
                </a:solidFill>
                <a:latin typeface="Calibri" panose="020F0502020204030204" pitchFamily="34" charset="0"/>
                <a:cs typeface="Calibri" panose="020F0502020204030204" pitchFamily="34" charset="0"/>
              </a:rPr>
              <a:t>/1000</a:t>
            </a:r>
          </a:p>
        </p:txBody>
      </p:sp>
      <p:sp>
        <p:nvSpPr>
          <p:cNvPr id="10" name="TextBox 9">
            <a:extLst>
              <a:ext uri="{FF2B5EF4-FFF2-40B4-BE49-F238E27FC236}">
                <a16:creationId xmlns:a16="http://schemas.microsoft.com/office/drawing/2014/main" id="{BB2A2FA3-F91C-00F7-A680-B226500EF928}"/>
              </a:ext>
            </a:extLst>
          </p:cNvPr>
          <p:cNvSpPr txBox="1"/>
          <p:nvPr userDrawn="1"/>
        </p:nvSpPr>
        <p:spPr>
          <a:xfrm>
            <a:off x="931873" y="336676"/>
            <a:ext cx="4111577" cy="2492990"/>
          </a:xfrm>
          <a:prstGeom prst="rect">
            <a:avLst/>
          </a:prstGeom>
          <a:noFill/>
        </p:spPr>
        <p:txBody>
          <a:bodyPr wrap="square" rtlCol="0">
            <a:spAutoFit/>
          </a:bodyPr>
          <a:lstStyle/>
          <a:p>
            <a:pPr algn="ctr"/>
            <a:r>
              <a:rPr lang="en-US" sz="3400" b="0" i="0">
                <a:solidFill>
                  <a:srgbClr val="2D4FA3"/>
                </a:solidFill>
                <a:latin typeface="Calibri" panose="020F0502020204030204" pitchFamily="34" charset="0"/>
                <a:cs typeface="Calibri" panose="020F0502020204030204" pitchFamily="34" charset="0"/>
              </a:rPr>
              <a:t>Enter the </a:t>
            </a:r>
            <a:r>
              <a:rPr lang="en-US" sz="3400" b="1" i="0">
                <a:solidFill>
                  <a:srgbClr val="2D4FA3"/>
                </a:solidFill>
                <a:latin typeface="Calibri" panose="020F0502020204030204" pitchFamily="34" charset="0"/>
                <a:cs typeface="Calibri" panose="020F0502020204030204" pitchFamily="34" charset="0"/>
              </a:rPr>
              <a:t>INvest</a:t>
            </a:r>
            <a:r>
              <a:rPr lang="en-US" sz="3400" b="1" i="0">
                <a:solidFill>
                  <a:srgbClr val="F4C638"/>
                </a:solidFill>
                <a:latin typeface="Calibri" panose="020F0502020204030204" pitchFamily="34" charset="0"/>
                <a:cs typeface="Calibri" panose="020F0502020204030204" pitchFamily="34" charset="0"/>
              </a:rPr>
              <a:t>Ed</a:t>
            </a:r>
            <a:br>
              <a:rPr lang="en-US" b="0" i="0">
                <a:solidFill>
                  <a:srgbClr val="2D4FA3"/>
                </a:solidFill>
                <a:latin typeface="Calibri" panose="020F0502020204030204" pitchFamily="34" charset="0"/>
                <a:cs typeface="Calibri" panose="020F0502020204030204" pitchFamily="34" charset="0"/>
              </a:rPr>
            </a:br>
            <a:r>
              <a:rPr lang="en-US" sz="8800" b="1" i="0">
                <a:solidFill>
                  <a:srgbClr val="2D4FA3"/>
                </a:solidFill>
                <a:latin typeface="Calibri" panose="020F0502020204030204" pitchFamily="34" charset="0"/>
                <a:cs typeface="Calibri" panose="020F0502020204030204" pitchFamily="34" charset="0"/>
              </a:rPr>
              <a:t>$1,000</a:t>
            </a:r>
            <a:br>
              <a:rPr lang="en-US" b="0" i="0">
                <a:solidFill>
                  <a:srgbClr val="2D4FA3"/>
                </a:solidFill>
                <a:latin typeface="Calibri" panose="020F0502020204030204" pitchFamily="34" charset="0"/>
                <a:cs typeface="Calibri" panose="020F0502020204030204" pitchFamily="34" charset="0"/>
              </a:rPr>
            </a:br>
            <a:r>
              <a:rPr lang="en-US" sz="3400" b="0" i="0">
                <a:solidFill>
                  <a:srgbClr val="2D4FA3"/>
                </a:solidFill>
                <a:latin typeface="Calibri" panose="020F0502020204030204" pitchFamily="34" charset="0"/>
                <a:cs typeface="Calibri" panose="020F0502020204030204" pitchFamily="34" charset="0"/>
              </a:rPr>
              <a:t>Scholarship Giveaway!</a:t>
            </a:r>
            <a:endParaRPr lang="en-US" sz="3400" b="0" i="0">
              <a:latin typeface="Calibri" panose="020F0502020204030204" pitchFamily="34" charset="0"/>
              <a:cs typeface="Calibri" panose="020F0502020204030204" pitchFamily="34" charset="0"/>
            </a:endParaRPr>
          </a:p>
        </p:txBody>
      </p:sp>
      <p:pic>
        <p:nvPicPr>
          <p:cNvPr id="11" name="Picture 10" descr="A blue qr code on a black background&#10;&#10;Description automatically generated">
            <a:extLst>
              <a:ext uri="{FF2B5EF4-FFF2-40B4-BE49-F238E27FC236}">
                <a16:creationId xmlns:a16="http://schemas.microsoft.com/office/drawing/2014/main" id="{95BE7560-CEC9-76F5-6242-7BD18C0906C8}"/>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2246471" y="5050593"/>
            <a:ext cx="1482368" cy="1484619"/>
          </a:xfrm>
          <a:prstGeom prst="rect">
            <a:avLst/>
          </a:prstGeom>
        </p:spPr>
      </p:pic>
      <p:pic>
        <p:nvPicPr>
          <p:cNvPr id="2" name="Picture 5">
            <a:extLst>
              <a:ext uri="{FF2B5EF4-FFF2-40B4-BE49-F238E27FC236}">
                <a16:creationId xmlns:a16="http://schemas.microsoft.com/office/drawing/2014/main" id="{3954D02C-27BE-62B3-5546-401B277E384C}"/>
              </a:ext>
            </a:extLst>
          </p:cNvPr>
          <p:cNvPicPr>
            <a:picLocks noChangeAspect="1"/>
          </p:cNvPicPr>
          <p:nvPr userDrawn="1"/>
        </p:nvPicPr>
        <p:blipFill>
          <a:blip r:embed="rId4"/>
          <a:srcRect/>
          <a:stretch>
            <a:fillRect/>
          </a:stretch>
        </p:blipFill>
        <p:spPr>
          <a:xfrm>
            <a:off x="9636830" y="189442"/>
            <a:ext cx="2311330" cy="738341"/>
          </a:xfrm>
          <a:prstGeom prst="rect">
            <a:avLst/>
          </a:prstGeom>
          <a:effectLst>
            <a:glow rad="1720912">
              <a:schemeClr val="accent3">
                <a:lumMod val="50000"/>
                <a:alpha val="46713"/>
              </a:schemeClr>
            </a:glow>
          </a:effectLst>
        </p:spPr>
      </p:pic>
    </p:spTree>
    <p:extLst>
      <p:ext uri="{BB962C8B-B14F-4D97-AF65-F5344CB8AC3E}">
        <p14:creationId xmlns:p14="http://schemas.microsoft.com/office/powerpoint/2010/main" val="126050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2E50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2658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AD29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2523071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1931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2599476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5172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181648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18A9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1975441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442B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1437174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FBAE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911505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6499F0-0874-75D0-7455-9F2667733C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B1A647-E0E6-37EE-0D27-973069064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2612E-91AA-7765-7B1C-A3D5ABE11C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3951B4-74D9-DC46-978D-ED82B5B20A4D}" type="datetimeFigureOut">
              <a:rPr lang="en-US" smtClean="0"/>
              <a:t>10/3/25</a:t>
            </a:fld>
            <a:endParaRPr lang="en-US"/>
          </a:p>
        </p:txBody>
      </p:sp>
      <p:sp>
        <p:nvSpPr>
          <p:cNvPr id="5" name="Footer Placeholder 4">
            <a:extLst>
              <a:ext uri="{FF2B5EF4-FFF2-40B4-BE49-F238E27FC236}">
                <a16:creationId xmlns:a16="http://schemas.microsoft.com/office/drawing/2014/main" id="{D9AD9324-FA9C-C28D-2E8B-35F468DCA5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61B911D-DA04-2DAC-1FF2-C39F3B0854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6ACE33-190F-3749-82E1-9A0587CDE7E6}" type="slidenum">
              <a:rPr lang="en-US" smtClean="0"/>
              <a:t>‹#›</a:t>
            </a:fld>
            <a:endParaRPr lang="en-US"/>
          </a:p>
        </p:txBody>
      </p:sp>
    </p:spTree>
    <p:extLst>
      <p:ext uri="{BB962C8B-B14F-4D97-AF65-F5344CB8AC3E}">
        <p14:creationId xmlns:p14="http://schemas.microsoft.com/office/powerpoint/2010/main" val="608335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8" r:id="rId3"/>
    <p:sldLayoutId id="2147483677" r:id="rId4"/>
    <p:sldLayoutId id="2147483678" r:id="rId5"/>
    <p:sldLayoutId id="2147483679" r:id="rId6"/>
    <p:sldLayoutId id="2147483680" r:id="rId7"/>
    <p:sldLayoutId id="2147483681" r:id="rId8"/>
    <p:sldLayoutId id="2147483682" r:id="rId9"/>
    <p:sldLayoutId id="2147483683" r:id="rId10"/>
    <p:sldLayoutId id="2147483651" r:id="rId11"/>
    <p:sldLayoutId id="2147483662" r:id="rId12"/>
    <p:sldLayoutId id="2147483663" r:id="rId13"/>
    <p:sldLayoutId id="2147483664" r:id="rId14"/>
    <p:sldLayoutId id="2147483665" r:id="rId15"/>
    <p:sldLayoutId id="2147483666" r:id="rId16"/>
    <p:sldLayoutId id="2147483661" r:id="rId17"/>
    <p:sldLayoutId id="2147483667" r:id="rId18"/>
    <p:sldLayoutId id="2147483660"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 id="214748367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8.png"/><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1.svg"/><Relationship Id="rId2" Type="http://schemas.openxmlformats.org/officeDocument/2006/relationships/image" Target="../media/image47.png"/><Relationship Id="rId16" Type="http://schemas.openxmlformats.org/officeDocument/2006/relationships/image" Target="../media/image60.png"/><Relationship Id="rId1" Type="http://schemas.openxmlformats.org/officeDocument/2006/relationships/slideLayout" Target="../slideLayouts/slideLayout23.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looking at a book&#10;&#10;Description automatically generated">
            <a:extLst>
              <a:ext uri="{FF2B5EF4-FFF2-40B4-BE49-F238E27FC236}">
                <a16:creationId xmlns:a16="http://schemas.microsoft.com/office/drawing/2014/main" id="{FB4D37F4-5627-05FF-ED40-4FF6AE686D8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9153" b="-3943"/>
          <a:stretch/>
        </p:blipFill>
        <p:spPr>
          <a:xfrm>
            <a:off x="0" y="0"/>
            <a:ext cx="12203644" cy="6175996"/>
          </a:xfrm>
          <a:prstGeom prst="rect">
            <a:avLst/>
          </a:prstGeom>
        </p:spPr>
      </p:pic>
      <p:cxnSp>
        <p:nvCxnSpPr>
          <p:cNvPr id="3" name="Straight Connector 2">
            <a:extLst>
              <a:ext uri="{FF2B5EF4-FFF2-40B4-BE49-F238E27FC236}">
                <a16:creationId xmlns:a16="http://schemas.microsoft.com/office/drawing/2014/main" id="{C0F027A2-A472-F95C-0ADB-1D0F5DB0E2F6}"/>
              </a:ext>
            </a:extLst>
          </p:cNvPr>
          <p:cNvCxnSpPr>
            <a:cxnSpLocks/>
          </p:cNvCxnSpPr>
          <p:nvPr/>
        </p:nvCxnSpPr>
        <p:spPr>
          <a:xfrm>
            <a:off x="-11645" y="5919118"/>
            <a:ext cx="12203645" cy="0"/>
          </a:xfrm>
          <a:prstGeom prst="line">
            <a:avLst/>
          </a:prstGeom>
          <a:ln w="66675">
            <a:solidFill>
              <a:srgbClr val="F4C638"/>
            </a:solidFill>
          </a:ln>
        </p:spPr>
        <p:style>
          <a:lnRef idx="2">
            <a:schemeClr val="accent1"/>
          </a:lnRef>
          <a:fillRef idx="0">
            <a:schemeClr val="accent1"/>
          </a:fillRef>
          <a:effectRef idx="1">
            <a:schemeClr val="accent1"/>
          </a:effectRef>
          <a:fontRef idx="minor">
            <a:schemeClr val="tx1"/>
          </a:fontRef>
        </p:style>
      </p:cxnSp>
      <p:sp>
        <p:nvSpPr>
          <p:cNvPr id="4" name="Freeform 3">
            <a:extLst>
              <a:ext uri="{FF2B5EF4-FFF2-40B4-BE49-F238E27FC236}">
                <a16:creationId xmlns:a16="http://schemas.microsoft.com/office/drawing/2014/main" id="{8A3C2294-7BC6-1C66-8CE2-359C813E462C}"/>
              </a:ext>
            </a:extLst>
          </p:cNvPr>
          <p:cNvSpPr/>
          <p:nvPr/>
        </p:nvSpPr>
        <p:spPr>
          <a:xfrm>
            <a:off x="373405" y="571576"/>
            <a:ext cx="10886467" cy="1274344"/>
          </a:xfrm>
          <a:custGeom>
            <a:avLst/>
            <a:gdLst>
              <a:gd name="connsiteX0" fmla="*/ 498664 w 10886467"/>
              <a:gd name="connsiteY0" fmla="*/ 0 h 1274344"/>
              <a:gd name="connsiteX1" fmla="*/ 997330 w 10886467"/>
              <a:gd name="connsiteY1" fmla="*/ 1 h 1274344"/>
              <a:gd name="connsiteX2" fmla="*/ 4249191 w 10886467"/>
              <a:gd name="connsiteY2" fmla="*/ 1 h 1274344"/>
              <a:gd name="connsiteX3" fmla="*/ 4249191 w 10886467"/>
              <a:gd name="connsiteY3" fmla="*/ 0 h 1274344"/>
              <a:gd name="connsiteX4" fmla="*/ 7684056 w 10886467"/>
              <a:gd name="connsiteY4" fmla="*/ 0 h 1274344"/>
              <a:gd name="connsiteX5" fmla="*/ 7732414 w 10886467"/>
              <a:gd name="connsiteY5" fmla="*/ 0 h 1274344"/>
              <a:gd name="connsiteX6" fmla="*/ 8182721 w 10886467"/>
              <a:gd name="connsiteY6" fmla="*/ 0 h 1274344"/>
              <a:gd name="connsiteX7" fmla="*/ 8235788 w 10886467"/>
              <a:gd name="connsiteY7" fmla="*/ 6799 h 1274344"/>
              <a:gd name="connsiteX8" fmla="*/ 9889137 w 10886467"/>
              <a:gd name="connsiteY8" fmla="*/ 6799 h 1274344"/>
              <a:gd name="connsiteX9" fmla="*/ 9937496 w 10886467"/>
              <a:gd name="connsiteY9" fmla="*/ 6799 h 1274344"/>
              <a:gd name="connsiteX10" fmla="*/ 10387803 w 10886467"/>
              <a:gd name="connsiteY10" fmla="*/ 6799 h 1274344"/>
              <a:gd name="connsiteX11" fmla="*/ 10886467 w 10886467"/>
              <a:gd name="connsiteY11" fmla="*/ 640572 h 1274344"/>
              <a:gd name="connsiteX12" fmla="*/ 10387803 w 10886467"/>
              <a:gd name="connsiteY12" fmla="*/ 1274344 h 1274344"/>
              <a:gd name="connsiteX13" fmla="*/ 9889137 w 10886467"/>
              <a:gd name="connsiteY13" fmla="*/ 1274343 h 1274344"/>
              <a:gd name="connsiteX14" fmla="*/ 6637277 w 10886467"/>
              <a:gd name="connsiteY14" fmla="*/ 1274343 h 1274344"/>
              <a:gd name="connsiteX15" fmla="*/ 6637277 w 10886467"/>
              <a:gd name="connsiteY15" fmla="*/ 1274344 h 1274344"/>
              <a:gd name="connsiteX16" fmla="*/ 3202412 w 10886467"/>
              <a:gd name="connsiteY16" fmla="*/ 1274344 h 1274344"/>
              <a:gd name="connsiteX17" fmla="*/ 3154053 w 10886467"/>
              <a:gd name="connsiteY17" fmla="*/ 1274344 h 1274344"/>
              <a:gd name="connsiteX18" fmla="*/ 2703747 w 10886467"/>
              <a:gd name="connsiteY18" fmla="*/ 1274344 h 1274344"/>
              <a:gd name="connsiteX19" fmla="*/ 2650680 w 10886467"/>
              <a:gd name="connsiteY19" fmla="*/ 1267545 h 1274344"/>
              <a:gd name="connsiteX20" fmla="*/ 997330 w 10886467"/>
              <a:gd name="connsiteY20" fmla="*/ 1267545 h 1274344"/>
              <a:gd name="connsiteX21" fmla="*/ 948971 w 10886467"/>
              <a:gd name="connsiteY21" fmla="*/ 1267545 h 1274344"/>
              <a:gd name="connsiteX22" fmla="*/ 498664 w 10886467"/>
              <a:gd name="connsiteY22" fmla="*/ 1267545 h 1274344"/>
              <a:gd name="connsiteX23" fmla="*/ 0 w 10886467"/>
              <a:gd name="connsiteY23" fmla="*/ 633773 h 1274344"/>
              <a:gd name="connsiteX24" fmla="*/ 498664 w 10886467"/>
              <a:gd name="connsiteY24" fmla="*/ 0 h 127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886467" h="1274344">
                <a:moveTo>
                  <a:pt x="498664" y="0"/>
                </a:moveTo>
                <a:lnTo>
                  <a:pt x="997330" y="1"/>
                </a:lnTo>
                <a:lnTo>
                  <a:pt x="4249191" y="1"/>
                </a:lnTo>
                <a:lnTo>
                  <a:pt x="4249191" y="0"/>
                </a:lnTo>
                <a:lnTo>
                  <a:pt x="7684056" y="0"/>
                </a:lnTo>
                <a:lnTo>
                  <a:pt x="7732414" y="0"/>
                </a:lnTo>
                <a:lnTo>
                  <a:pt x="8182721" y="0"/>
                </a:lnTo>
                <a:lnTo>
                  <a:pt x="8235788" y="6799"/>
                </a:lnTo>
                <a:lnTo>
                  <a:pt x="9889137" y="6799"/>
                </a:lnTo>
                <a:lnTo>
                  <a:pt x="9937496" y="6799"/>
                </a:lnTo>
                <a:lnTo>
                  <a:pt x="10387803" y="6799"/>
                </a:lnTo>
                <a:cubicBezTo>
                  <a:pt x="10663207" y="6799"/>
                  <a:pt x="10886467" y="290549"/>
                  <a:pt x="10886467" y="640572"/>
                </a:cubicBezTo>
                <a:cubicBezTo>
                  <a:pt x="10886467" y="990594"/>
                  <a:pt x="10663207" y="1274344"/>
                  <a:pt x="10387803" y="1274344"/>
                </a:cubicBezTo>
                <a:lnTo>
                  <a:pt x="9889137" y="1274343"/>
                </a:lnTo>
                <a:lnTo>
                  <a:pt x="6637277" y="1274343"/>
                </a:lnTo>
                <a:lnTo>
                  <a:pt x="6637277" y="1274344"/>
                </a:lnTo>
                <a:lnTo>
                  <a:pt x="3202412" y="1274344"/>
                </a:lnTo>
                <a:lnTo>
                  <a:pt x="3154053" y="1274344"/>
                </a:lnTo>
                <a:lnTo>
                  <a:pt x="2703747" y="1274344"/>
                </a:lnTo>
                <a:lnTo>
                  <a:pt x="2650680" y="1267545"/>
                </a:lnTo>
                <a:lnTo>
                  <a:pt x="997330" y="1267545"/>
                </a:lnTo>
                <a:lnTo>
                  <a:pt x="948971" y="1267545"/>
                </a:lnTo>
                <a:lnTo>
                  <a:pt x="498664" y="1267545"/>
                </a:lnTo>
                <a:cubicBezTo>
                  <a:pt x="223260" y="1267545"/>
                  <a:pt x="0" y="983795"/>
                  <a:pt x="0" y="633773"/>
                </a:cubicBezTo>
                <a:cubicBezTo>
                  <a:pt x="0" y="283750"/>
                  <a:pt x="223260" y="0"/>
                  <a:pt x="498664" y="0"/>
                </a:cubicBezTo>
                <a:close/>
              </a:path>
            </a:pathLst>
          </a:custGeom>
          <a:solidFill>
            <a:srgbClr val="2D4FA3">
              <a:alpha val="88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17CB9FD4-FF51-4599-984C-C06C9EAE67F4}"/>
              </a:ext>
            </a:extLst>
          </p:cNvPr>
          <p:cNvSpPr/>
          <p:nvPr/>
        </p:nvSpPr>
        <p:spPr>
          <a:xfrm rot="10800000" flipV="1">
            <a:off x="738074" y="2115541"/>
            <a:ext cx="2455700" cy="137323"/>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BAE1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blue text on a black background&#10;&#10;Description automatically generated">
            <a:extLst>
              <a:ext uri="{FF2B5EF4-FFF2-40B4-BE49-F238E27FC236}">
                <a16:creationId xmlns:a16="http://schemas.microsoft.com/office/drawing/2014/main" id="{7248CB78-C4E6-BF2B-88EF-6FDD8F33E14E}"/>
              </a:ext>
            </a:extLst>
          </p:cNvPr>
          <p:cNvPicPr>
            <a:picLocks noChangeAspect="1"/>
          </p:cNvPicPr>
          <p:nvPr/>
        </p:nvPicPr>
        <p:blipFill>
          <a:blip r:embed="rId3"/>
          <a:stretch>
            <a:fillRect/>
          </a:stretch>
        </p:blipFill>
        <p:spPr>
          <a:xfrm>
            <a:off x="373405" y="5940576"/>
            <a:ext cx="2182755" cy="864007"/>
          </a:xfrm>
          <a:prstGeom prst="rect">
            <a:avLst/>
          </a:prstGeom>
        </p:spPr>
      </p:pic>
      <p:sp>
        <p:nvSpPr>
          <p:cNvPr id="7" name="TextBox 6">
            <a:extLst>
              <a:ext uri="{FF2B5EF4-FFF2-40B4-BE49-F238E27FC236}">
                <a16:creationId xmlns:a16="http://schemas.microsoft.com/office/drawing/2014/main" id="{0D513591-BD61-4026-707F-849A94B05B44}"/>
              </a:ext>
            </a:extLst>
          </p:cNvPr>
          <p:cNvSpPr txBox="1"/>
          <p:nvPr/>
        </p:nvSpPr>
        <p:spPr>
          <a:xfrm>
            <a:off x="8832303" y="6190984"/>
            <a:ext cx="3015164"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0" u="none" err="1">
                <a:solidFill>
                  <a:srgbClr val="2D4FA3"/>
                </a:solidFill>
                <a:latin typeface="Merriweather" pitchFamily="2" charset="77"/>
              </a:rPr>
              <a:t>INvest</a:t>
            </a:r>
            <a:r>
              <a:rPr lang="en-US" sz="2000" b="1" i="0" u="none" err="1">
                <a:solidFill>
                  <a:srgbClr val="F4C638"/>
                </a:solidFill>
                <a:latin typeface="Merriweather" pitchFamily="2" charset="77"/>
              </a:rPr>
              <a:t>Ed</a:t>
            </a:r>
            <a:r>
              <a:rPr lang="en-US" sz="2000" b="1" i="0" u="none" err="1">
                <a:solidFill>
                  <a:srgbClr val="2D4FA3"/>
                </a:solidFill>
                <a:latin typeface="Merriweather" pitchFamily="2" charset="77"/>
              </a:rPr>
              <a:t>Indiana.org</a:t>
            </a:r>
            <a:endParaRPr lang="en-US" sz="2000" b="1" i="0" u="none">
              <a:solidFill>
                <a:srgbClr val="2D4FA3"/>
              </a:solidFill>
              <a:latin typeface="Merriweather" pitchFamily="2" charset="77"/>
            </a:endParaRPr>
          </a:p>
        </p:txBody>
      </p:sp>
      <p:sp>
        <p:nvSpPr>
          <p:cNvPr id="8" name="Title 1">
            <a:extLst>
              <a:ext uri="{FF2B5EF4-FFF2-40B4-BE49-F238E27FC236}">
                <a16:creationId xmlns:a16="http://schemas.microsoft.com/office/drawing/2014/main" id="{0E7F0A97-F4A4-BB1F-2BBD-64198AE21D47}"/>
              </a:ext>
            </a:extLst>
          </p:cNvPr>
          <p:cNvSpPr txBox="1">
            <a:spLocks/>
          </p:cNvSpPr>
          <p:nvPr/>
        </p:nvSpPr>
        <p:spPr>
          <a:xfrm>
            <a:off x="738073" y="956190"/>
            <a:ext cx="10157128" cy="725209"/>
          </a:xfrm>
          <a:prstGeom prst="rect">
            <a:avLst/>
          </a:prstGeom>
        </p:spPr>
        <p:txBody>
          <a:bodyPr>
            <a:noAutofit/>
          </a:bodyPr>
          <a:lstStyle>
            <a:lvl1pPr algn="ctr" defTabSz="914400" rtl="0" eaLnBrk="1" latinLnBrk="0" hangingPunct="1">
              <a:lnSpc>
                <a:spcPct val="90000"/>
              </a:lnSpc>
              <a:spcBef>
                <a:spcPct val="0"/>
              </a:spcBef>
              <a:buNone/>
              <a:defRPr sz="5200" b="1" i="0" kern="1200" baseline="0">
                <a:solidFill>
                  <a:schemeClr val="bg1"/>
                </a:solidFill>
                <a:latin typeface="Merriweather" pitchFamily="2" charset="77"/>
                <a:ea typeface="+mj-ea"/>
                <a:cs typeface="+mj-cs"/>
              </a:defRPr>
            </a:lvl1pPr>
          </a:lstStyle>
          <a:p>
            <a:r>
              <a:rPr lang="en-US" sz="4000"/>
              <a:t>Navigating the Financial Aid Process</a:t>
            </a:r>
          </a:p>
        </p:txBody>
      </p:sp>
    </p:spTree>
    <p:extLst>
      <p:ext uri="{BB962C8B-B14F-4D97-AF65-F5344CB8AC3E}">
        <p14:creationId xmlns:p14="http://schemas.microsoft.com/office/powerpoint/2010/main" val="74770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0CE68-7CD9-200F-8E8C-047DA241247E}"/>
            </a:ext>
          </a:extLst>
        </p:cNvPr>
        <p:cNvGrpSpPr/>
        <p:nvPr/>
      </p:nvGrpSpPr>
      <p:grpSpPr>
        <a:xfrm>
          <a:off x="0" y="0"/>
          <a:ext cx="0" cy="0"/>
          <a:chOff x="0" y="0"/>
          <a:chExt cx="0" cy="0"/>
        </a:xfrm>
      </p:grpSpPr>
      <p:sp>
        <p:nvSpPr>
          <p:cNvPr id="21" name="Rounded Rectangle 20">
            <a:extLst>
              <a:ext uri="{FF2B5EF4-FFF2-40B4-BE49-F238E27FC236}">
                <a16:creationId xmlns:a16="http://schemas.microsoft.com/office/drawing/2014/main" id="{0D9B77A2-1AA4-9DA6-2F91-31DDF4053B28}"/>
              </a:ext>
            </a:extLst>
          </p:cNvPr>
          <p:cNvSpPr/>
          <p:nvPr/>
        </p:nvSpPr>
        <p:spPr>
          <a:xfrm>
            <a:off x="6086824" y="2946337"/>
            <a:ext cx="5885411" cy="2576945"/>
          </a:xfrm>
          <a:prstGeom prst="roundRect">
            <a:avLst>
              <a:gd name="adj" fmla="val 8656"/>
            </a:avLst>
          </a:prstGeom>
          <a:solidFill>
            <a:srgbClr val="2E50A2">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9DB743-1C14-3F98-247A-EA9C1944A3EB}"/>
              </a:ext>
            </a:extLst>
          </p:cNvPr>
          <p:cNvSpPr>
            <a:spLocks noGrp="1"/>
          </p:cNvSpPr>
          <p:nvPr>
            <p:ph type="title"/>
          </p:nvPr>
        </p:nvSpPr>
        <p:spPr/>
        <p:txBody>
          <a:bodyPr/>
          <a:lstStyle/>
          <a:p>
            <a:r>
              <a:rPr lang="en-US"/>
              <a:t>Education Loan - Trends</a:t>
            </a:r>
          </a:p>
        </p:txBody>
      </p:sp>
      <p:sp>
        <p:nvSpPr>
          <p:cNvPr id="3" name="Content Placeholder 2">
            <a:extLst>
              <a:ext uri="{FF2B5EF4-FFF2-40B4-BE49-F238E27FC236}">
                <a16:creationId xmlns:a16="http://schemas.microsoft.com/office/drawing/2014/main" id="{38247FE0-E8BF-D131-1DC6-AB65186529A8}"/>
              </a:ext>
            </a:extLst>
          </p:cNvPr>
          <p:cNvSpPr>
            <a:spLocks noGrp="1"/>
          </p:cNvSpPr>
          <p:nvPr>
            <p:ph idx="1"/>
          </p:nvPr>
        </p:nvSpPr>
        <p:spPr>
          <a:xfrm>
            <a:off x="213804" y="1368071"/>
            <a:ext cx="11091505" cy="5122881"/>
          </a:xfrm>
        </p:spPr>
        <p:txBody>
          <a:bodyPr>
            <a:noAutofit/>
          </a:bodyPr>
          <a:lstStyle/>
          <a:p>
            <a:r>
              <a:rPr lang="en-US" sz="2400"/>
              <a:t>Online Searches and AI compile results based on many sites including those that offer </a:t>
            </a:r>
            <a:r>
              <a:rPr lang="en-US" sz="2400" i="1">
                <a:solidFill>
                  <a:srgbClr val="AD2954"/>
                </a:solidFill>
              </a:rPr>
              <a:t>“Top Picks” </a:t>
            </a:r>
            <a:r>
              <a:rPr lang="en-US" sz="2400"/>
              <a:t>or </a:t>
            </a:r>
            <a:r>
              <a:rPr lang="en-US" sz="2400" i="1">
                <a:solidFill>
                  <a:srgbClr val="AD2954"/>
                </a:solidFill>
              </a:rPr>
              <a:t>“10 Best…”</a:t>
            </a:r>
            <a:r>
              <a:rPr lang="en-US" sz="2400"/>
              <a:t> </a:t>
            </a:r>
          </a:p>
          <a:p>
            <a:endParaRPr lang="en-US" sz="2000"/>
          </a:p>
          <a:p>
            <a:r>
              <a:rPr lang="en-US" sz="2400"/>
              <a:t>Sponsored sites appear first</a:t>
            </a:r>
            <a:endParaRPr lang="en-US" sz="1600" i="1">
              <a:solidFill>
                <a:srgbClr val="AD2954"/>
              </a:solidFill>
            </a:endParaRPr>
          </a:p>
          <a:p>
            <a:pPr lvl="1"/>
            <a:endParaRPr lang="en-US" sz="2000"/>
          </a:p>
          <a:p>
            <a:r>
              <a:rPr lang="en-US" sz="2400"/>
              <a:t>“As low as” Marketing</a:t>
            </a:r>
          </a:p>
          <a:p>
            <a:pPr lvl="1"/>
            <a:r>
              <a:rPr lang="en-US" sz="2000"/>
              <a:t>Rates shown in ads emphasize lowest rates, </a:t>
            </a:r>
            <a:br>
              <a:rPr lang="en-US" sz="2000"/>
            </a:br>
            <a:r>
              <a:rPr lang="en-US" sz="2000"/>
              <a:t>but actual rate is often in the </a:t>
            </a:r>
            <a:r>
              <a:rPr lang="en-US" b="1"/>
              <a:t>double digits</a:t>
            </a:r>
            <a:endParaRPr lang="en-US" sz="2000" b="1"/>
          </a:p>
          <a:p>
            <a:pPr marL="457200" lvl="1" indent="0">
              <a:buNone/>
            </a:pPr>
            <a:endParaRPr lang="en-US"/>
          </a:p>
          <a:p>
            <a:r>
              <a:rPr lang="en-US" sz="2400"/>
              <a:t>INvestEd Team can help</a:t>
            </a:r>
          </a:p>
          <a:p>
            <a:pPr lvl="1"/>
            <a:r>
              <a:rPr lang="en-US" sz="2000"/>
              <a:t>Review specifics of loan types</a:t>
            </a:r>
          </a:p>
          <a:p>
            <a:pPr lvl="1"/>
            <a:r>
              <a:rPr lang="en-US" sz="2000"/>
              <a:t>Discuss options for students/parents</a:t>
            </a:r>
          </a:p>
          <a:p>
            <a:pPr lvl="1"/>
            <a:r>
              <a:rPr lang="en-US" sz="2000"/>
              <a:t>Answer questions</a:t>
            </a:r>
            <a:endParaRPr lang="en-US" sz="600"/>
          </a:p>
          <a:p>
            <a:pPr marL="457200" lvl="1" indent="0">
              <a:buNone/>
            </a:pPr>
            <a:endParaRPr lang="en-US" sz="600"/>
          </a:p>
        </p:txBody>
      </p:sp>
      <p:pic>
        <p:nvPicPr>
          <p:cNvPr id="18" name="Picture 17">
            <a:extLst>
              <a:ext uri="{FF2B5EF4-FFF2-40B4-BE49-F238E27FC236}">
                <a16:creationId xmlns:a16="http://schemas.microsoft.com/office/drawing/2014/main" id="{0940BBC8-AEC3-E35D-3F5C-1B8E3E415D40}"/>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539026" y="3183413"/>
            <a:ext cx="4981005" cy="754380"/>
          </a:xfrm>
          <a:prstGeom prst="rect">
            <a:avLst/>
          </a:prstGeom>
          <a:ln>
            <a:solidFill>
              <a:srgbClr val="2E50A2"/>
            </a:solidFill>
          </a:ln>
        </p:spPr>
      </p:pic>
      <p:pic>
        <p:nvPicPr>
          <p:cNvPr id="20" name="Picture 19" descr="A black text on a white background&#10;&#10;AI-generated content may be incorrect.">
            <a:extLst>
              <a:ext uri="{FF2B5EF4-FFF2-40B4-BE49-F238E27FC236}">
                <a16:creationId xmlns:a16="http://schemas.microsoft.com/office/drawing/2014/main" id="{A736A4C7-64EE-B871-A60D-2EF923350499}"/>
              </a:ext>
            </a:extLst>
          </p:cNvPr>
          <p:cNvPicPr>
            <a:picLocks noChangeAspect="1"/>
          </p:cNvPicPr>
          <p:nvPr/>
        </p:nvPicPr>
        <p:blipFill>
          <a:blip r:embed="rId3"/>
          <a:stretch>
            <a:fillRect/>
          </a:stretch>
        </p:blipFill>
        <p:spPr>
          <a:xfrm>
            <a:off x="6258620" y="4174868"/>
            <a:ext cx="5541818" cy="1039091"/>
          </a:xfrm>
          <a:prstGeom prst="rect">
            <a:avLst/>
          </a:prstGeom>
          <a:ln>
            <a:solidFill>
              <a:srgbClr val="2E50A2"/>
            </a:solidFill>
          </a:ln>
        </p:spPr>
      </p:pic>
      <p:sp>
        <p:nvSpPr>
          <p:cNvPr id="33" name="Rounded Rectangle 32">
            <a:extLst>
              <a:ext uri="{FF2B5EF4-FFF2-40B4-BE49-F238E27FC236}">
                <a16:creationId xmlns:a16="http://schemas.microsoft.com/office/drawing/2014/main" id="{1979BEDF-655C-6B4B-6732-6A204F3B408B}"/>
              </a:ext>
            </a:extLst>
          </p:cNvPr>
          <p:cNvSpPr/>
          <p:nvPr/>
        </p:nvSpPr>
        <p:spPr>
          <a:xfrm>
            <a:off x="6286327" y="4208117"/>
            <a:ext cx="1379916" cy="234511"/>
          </a:xfrm>
          <a:prstGeom prst="roundRect">
            <a:avLst/>
          </a:prstGeom>
          <a:solidFill>
            <a:srgbClr val="FBAE17"/>
          </a:solidFill>
          <a:ln>
            <a:solidFill>
              <a:srgbClr val="2E50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E50A2"/>
              </a:solidFill>
            </a:endParaRPr>
          </a:p>
        </p:txBody>
      </p:sp>
      <p:cxnSp>
        <p:nvCxnSpPr>
          <p:cNvPr id="35" name="Straight Connector 34">
            <a:extLst>
              <a:ext uri="{FF2B5EF4-FFF2-40B4-BE49-F238E27FC236}">
                <a16:creationId xmlns:a16="http://schemas.microsoft.com/office/drawing/2014/main" id="{F241DCF7-E102-ADFF-8897-D78C536F8C73}"/>
              </a:ext>
            </a:extLst>
          </p:cNvPr>
          <p:cNvCxnSpPr/>
          <p:nvPr/>
        </p:nvCxnSpPr>
        <p:spPr>
          <a:xfrm>
            <a:off x="10117026" y="3912035"/>
            <a:ext cx="1536323" cy="0"/>
          </a:xfrm>
          <a:prstGeom prst="line">
            <a:avLst/>
          </a:prstGeom>
          <a:ln w="60325" cap="rnd">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3307A587-460B-13B3-0D7A-DFD1115BFDD8}"/>
              </a:ext>
            </a:extLst>
          </p:cNvPr>
          <p:cNvSpPr/>
          <p:nvPr/>
        </p:nvSpPr>
        <p:spPr>
          <a:xfrm>
            <a:off x="8537983" y="4931814"/>
            <a:ext cx="3107284" cy="20875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566240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95895-F335-1609-7F60-F7FD0C0E01F4}"/>
              </a:ext>
            </a:extLst>
          </p:cNvPr>
          <p:cNvSpPr>
            <a:spLocks noGrp="1"/>
          </p:cNvSpPr>
          <p:nvPr>
            <p:ph type="title"/>
          </p:nvPr>
        </p:nvSpPr>
        <p:spPr/>
        <p:txBody>
          <a:bodyPr/>
          <a:lstStyle/>
          <a:p>
            <a:r>
              <a:rPr lang="en-US"/>
              <a:t>First Steps &amp; Info.</a:t>
            </a:r>
          </a:p>
        </p:txBody>
      </p:sp>
    </p:spTree>
    <p:extLst>
      <p:ext uri="{BB962C8B-B14F-4D97-AF65-F5344CB8AC3E}">
        <p14:creationId xmlns:p14="http://schemas.microsoft.com/office/powerpoint/2010/main" val="1894258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391B9-505F-3FB8-278E-0B49BC630250}"/>
              </a:ext>
            </a:extLst>
          </p:cNvPr>
          <p:cNvSpPr>
            <a:spLocks noGrp="1"/>
          </p:cNvSpPr>
          <p:nvPr>
            <p:ph type="title"/>
          </p:nvPr>
        </p:nvSpPr>
        <p:spPr/>
        <p:txBody>
          <a:bodyPr/>
          <a:lstStyle/>
          <a:p>
            <a:r>
              <a:rPr lang="en-US"/>
              <a:t>FAFSA</a:t>
            </a:r>
          </a:p>
        </p:txBody>
      </p:sp>
      <p:sp>
        <p:nvSpPr>
          <p:cNvPr id="3" name="Content Placeholder 2">
            <a:extLst>
              <a:ext uri="{FF2B5EF4-FFF2-40B4-BE49-F238E27FC236}">
                <a16:creationId xmlns:a16="http://schemas.microsoft.com/office/drawing/2014/main" id="{53444C29-72C5-B9AF-EAF2-2C007AB89B41}"/>
              </a:ext>
            </a:extLst>
          </p:cNvPr>
          <p:cNvSpPr>
            <a:spLocks noGrp="1"/>
          </p:cNvSpPr>
          <p:nvPr>
            <p:ph idx="1"/>
          </p:nvPr>
        </p:nvSpPr>
        <p:spPr/>
        <p:txBody>
          <a:bodyPr>
            <a:noAutofit/>
          </a:bodyPr>
          <a:lstStyle/>
          <a:p>
            <a:r>
              <a:rPr lang="en-US"/>
              <a:t>Free Application for Federal Student Aid</a:t>
            </a:r>
          </a:p>
          <a:p>
            <a:pPr lvl="1"/>
            <a:r>
              <a:rPr lang="en-US"/>
              <a:t>Annual Application for most types of financial aid</a:t>
            </a:r>
          </a:p>
          <a:p>
            <a:pPr lvl="1"/>
            <a:endParaRPr lang="en-US" sz="1000"/>
          </a:p>
          <a:p>
            <a:pPr lvl="1"/>
            <a:r>
              <a:rPr lang="en-US"/>
              <a:t>Basis for determining:</a:t>
            </a:r>
          </a:p>
          <a:p>
            <a:pPr lvl="2"/>
            <a:r>
              <a:rPr lang="en-US"/>
              <a:t>Federal Funds</a:t>
            </a:r>
          </a:p>
          <a:p>
            <a:pPr marL="1714500" lvl="3" indent="-342900">
              <a:buFont typeface="Arial" panose="020B0604020202020204" pitchFamily="34" charset="0"/>
              <a:buChar char="•"/>
            </a:pPr>
            <a:r>
              <a:rPr lang="en-US">
                <a:latin typeface="Calibri" panose="020F0502020204030204" pitchFamily="34" charset="0"/>
              </a:rPr>
              <a:t>Grants</a:t>
            </a:r>
          </a:p>
          <a:p>
            <a:pPr marL="1714500" lvl="3" indent="-342900">
              <a:buFont typeface="Arial" panose="020B0604020202020204" pitchFamily="34" charset="0"/>
              <a:buChar char="•"/>
            </a:pPr>
            <a:r>
              <a:rPr lang="en-US">
                <a:latin typeface="Calibri" panose="020F0502020204030204" pitchFamily="34" charset="0"/>
              </a:rPr>
              <a:t>Work-study</a:t>
            </a:r>
          </a:p>
          <a:p>
            <a:pPr marL="1714500" lvl="3" indent="-342900">
              <a:buFont typeface="Arial" panose="020B0604020202020204" pitchFamily="34" charset="0"/>
              <a:buChar char="•"/>
            </a:pPr>
            <a:r>
              <a:rPr lang="en-US">
                <a:latin typeface="Calibri" panose="020F0502020204030204" pitchFamily="34" charset="0"/>
              </a:rPr>
              <a:t>Loans</a:t>
            </a:r>
          </a:p>
          <a:p>
            <a:pPr lvl="2"/>
            <a:r>
              <a:rPr lang="en-US"/>
              <a:t>State of Indiana Grants</a:t>
            </a:r>
          </a:p>
          <a:p>
            <a:pPr lvl="2"/>
            <a:r>
              <a:rPr lang="en-US"/>
              <a:t>Some Institutional funds</a:t>
            </a:r>
            <a:br>
              <a:rPr lang="en-US"/>
            </a:br>
            <a:endParaRPr lang="en-US" sz="1000"/>
          </a:p>
          <a:p>
            <a:pPr lvl="1"/>
            <a:r>
              <a:rPr lang="en-US"/>
              <a:t>Calculates Student Aid Index</a:t>
            </a:r>
          </a:p>
          <a:p>
            <a:pPr lvl="1"/>
            <a:endParaRPr lang="en-US"/>
          </a:p>
          <a:p>
            <a:pPr marL="0" indent="0" algn="ctr">
              <a:buNone/>
            </a:pPr>
            <a:r>
              <a:rPr lang="en-US" i="1">
                <a:latin typeface="Calibri" panose="020F0502020204030204" pitchFamily="34" charset="0"/>
              </a:rPr>
              <a:t>Visit </a:t>
            </a:r>
            <a:r>
              <a:rPr lang="en-US" i="1" err="1">
                <a:solidFill>
                  <a:srgbClr val="AD2954"/>
                </a:solidFill>
                <a:latin typeface="Calibri" panose="020F0502020204030204" pitchFamily="34" charset="0"/>
              </a:rPr>
              <a:t>studentaid.gov</a:t>
            </a:r>
            <a:endParaRPr lang="en-US" i="1">
              <a:solidFill>
                <a:srgbClr val="AD2954"/>
              </a:solidFill>
              <a:latin typeface="Calibri" panose="020F0502020204030204" pitchFamily="34" charset="0"/>
            </a:endParaRPr>
          </a:p>
        </p:txBody>
      </p:sp>
      <p:pic>
        <p:nvPicPr>
          <p:cNvPr id="6" name="Picture 5" descr="Screenshot of the FAFSA landing page. Buttons display the option to “Start New Form,” “Edit Existing Forms,” or “Accept an Invitation.” ">
            <a:extLst>
              <a:ext uri="{FF2B5EF4-FFF2-40B4-BE49-F238E27FC236}">
                <a16:creationId xmlns:a16="http://schemas.microsoft.com/office/drawing/2014/main" id="{6F9D687E-529E-44BF-602D-6417931FE31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876157" y="2544695"/>
            <a:ext cx="6807959" cy="3048266"/>
          </a:xfrm>
          <a:prstGeom prst="rect">
            <a:avLst/>
          </a:prstGeom>
          <a:ln>
            <a:solidFill>
              <a:srgbClr val="0070C0"/>
            </a:solidFill>
          </a:ln>
        </p:spPr>
      </p:pic>
    </p:spTree>
    <p:extLst>
      <p:ext uri="{BB962C8B-B14F-4D97-AF65-F5344CB8AC3E}">
        <p14:creationId xmlns:p14="http://schemas.microsoft.com/office/powerpoint/2010/main" val="2084009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18FBB-2BD1-C083-28F4-3548C0360257}"/>
              </a:ext>
            </a:extLst>
          </p:cNvPr>
          <p:cNvSpPr>
            <a:spLocks noGrp="1"/>
          </p:cNvSpPr>
          <p:nvPr>
            <p:ph type="title"/>
          </p:nvPr>
        </p:nvSpPr>
        <p:spPr/>
        <p:txBody>
          <a:bodyPr/>
          <a:lstStyle/>
          <a:p>
            <a:r>
              <a:rPr lang="en-US"/>
              <a:t>Student Aid Index</a:t>
            </a:r>
          </a:p>
        </p:txBody>
      </p:sp>
      <p:sp>
        <p:nvSpPr>
          <p:cNvPr id="3" name="Content Placeholder 2">
            <a:extLst>
              <a:ext uri="{FF2B5EF4-FFF2-40B4-BE49-F238E27FC236}">
                <a16:creationId xmlns:a16="http://schemas.microsoft.com/office/drawing/2014/main" id="{54D2F191-8CEC-246E-96F1-1A457250D351}"/>
              </a:ext>
            </a:extLst>
          </p:cNvPr>
          <p:cNvSpPr>
            <a:spLocks noGrp="1"/>
          </p:cNvSpPr>
          <p:nvPr>
            <p:ph idx="1"/>
          </p:nvPr>
        </p:nvSpPr>
        <p:spPr>
          <a:xfrm>
            <a:off x="390237" y="2346865"/>
            <a:ext cx="5705763" cy="2753168"/>
          </a:xfrm>
        </p:spPr>
        <p:txBody>
          <a:bodyPr/>
          <a:lstStyle/>
          <a:p>
            <a:r>
              <a:rPr lang="en-US"/>
              <a:t>FAFSA Calculation</a:t>
            </a:r>
          </a:p>
          <a:p>
            <a:pPr lvl="1"/>
            <a:endParaRPr lang="en-US" sz="1000"/>
          </a:p>
          <a:p>
            <a:pPr lvl="1"/>
            <a:r>
              <a:rPr lang="en-US"/>
              <a:t>Based on income and assets</a:t>
            </a:r>
          </a:p>
          <a:p>
            <a:pPr lvl="1"/>
            <a:endParaRPr lang="en-US" sz="1000"/>
          </a:p>
          <a:p>
            <a:pPr lvl="1"/>
            <a:r>
              <a:rPr lang="en-US"/>
              <a:t>Used by the college to </a:t>
            </a:r>
            <a:br>
              <a:rPr lang="en-US"/>
            </a:br>
            <a:r>
              <a:rPr lang="en-US"/>
              <a:t>calculate your financial aid offer</a:t>
            </a:r>
          </a:p>
          <a:p>
            <a:pPr marL="457200" lvl="1" indent="0">
              <a:buNone/>
            </a:pPr>
            <a:endParaRPr lang="en-US"/>
          </a:p>
          <a:p>
            <a:pPr lvl="1"/>
            <a:endParaRPr lang="en-US"/>
          </a:p>
          <a:p>
            <a:pPr lvl="1"/>
            <a:endParaRPr lang="en-US"/>
          </a:p>
        </p:txBody>
      </p:sp>
      <p:graphicFrame>
        <p:nvGraphicFramePr>
          <p:cNvPr id="4" name="Diagram 3">
            <a:extLst>
              <a:ext uri="{FF2B5EF4-FFF2-40B4-BE49-F238E27FC236}">
                <a16:creationId xmlns:a16="http://schemas.microsoft.com/office/drawing/2014/main" id="{BD97FA8E-EA98-A909-E523-9218472CBE3F}"/>
              </a:ext>
            </a:extLst>
          </p:cNvPr>
          <p:cNvGraphicFramePr/>
          <p:nvPr>
            <p:extLst>
              <p:ext uri="{D42A27DB-BD31-4B8C-83A1-F6EECF244321}">
                <p14:modId xmlns:p14="http://schemas.microsoft.com/office/powerpoint/2010/main" val="2091751376"/>
              </p:ext>
            </p:extLst>
          </p:nvPr>
        </p:nvGraphicFramePr>
        <p:xfrm>
          <a:off x="6386849" y="1094015"/>
          <a:ext cx="5101104" cy="58317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53FD7619-E01C-410C-A627-C4A68341008B}"/>
              </a:ext>
            </a:extLst>
          </p:cNvPr>
          <p:cNvSpPr txBox="1"/>
          <p:nvPr/>
        </p:nvSpPr>
        <p:spPr>
          <a:xfrm>
            <a:off x="111619" y="5829116"/>
            <a:ext cx="611102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2E50A2"/>
                </a:solidFill>
                <a:effectLst/>
                <a:uLnTx/>
                <a:uFillTx/>
                <a:latin typeface="Calibri" panose="020F0502020204030204" pitchFamily="34" charset="0"/>
                <a:ea typeface="+mn-ea"/>
                <a:cs typeface="Calibri" panose="020F0502020204030204" pitchFamily="34" charset="0"/>
              </a:rPr>
              <a:t>Visit </a:t>
            </a:r>
            <a:r>
              <a:rPr kumimoji="0" lang="en-US" sz="2800" b="1" i="0" u="none" strike="noStrike" kern="1200" cap="none" spc="0" normalizeH="0" baseline="0" noProof="0" err="1">
                <a:ln>
                  <a:noFill/>
                </a:ln>
                <a:solidFill>
                  <a:srgbClr val="AD2954"/>
                </a:solidFill>
                <a:effectLst/>
                <a:uLnTx/>
                <a:uFillTx/>
                <a:latin typeface="Calibri" panose="020F0502020204030204" pitchFamily="34" charset="0"/>
                <a:ea typeface="+mn-ea"/>
                <a:cs typeface="Calibri" panose="020F0502020204030204" pitchFamily="34" charset="0"/>
              </a:rPr>
              <a:t>INvestEdIndiana.org</a:t>
            </a:r>
            <a:r>
              <a:rPr kumimoji="0" lang="en-US" sz="2800" b="1" i="0" u="none" strike="noStrike" kern="1200" cap="none" spc="0" normalizeH="0" baseline="0" noProof="0">
                <a:ln>
                  <a:noFill/>
                </a:ln>
                <a:solidFill>
                  <a:srgbClr val="AD2954"/>
                </a:solidFill>
                <a:effectLst/>
                <a:uLnTx/>
                <a:uFillTx/>
                <a:latin typeface="Calibri" panose="020F0502020204030204" pitchFamily="34" charset="0"/>
                <a:ea typeface="+mn-ea"/>
                <a:cs typeface="Calibri" panose="020F0502020204030204" pitchFamily="34" charset="0"/>
              </a:rPr>
              <a:t>/FAFSA</a:t>
            </a:r>
          </a:p>
        </p:txBody>
      </p:sp>
    </p:spTree>
    <p:extLst>
      <p:ext uri="{BB962C8B-B14F-4D97-AF65-F5344CB8AC3E}">
        <p14:creationId xmlns:p14="http://schemas.microsoft.com/office/powerpoint/2010/main" val="1524467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596C-C254-377C-DD7C-9BCE58F2B610}"/>
              </a:ext>
            </a:extLst>
          </p:cNvPr>
          <p:cNvSpPr>
            <a:spLocks noGrp="1"/>
          </p:cNvSpPr>
          <p:nvPr>
            <p:ph type="title"/>
          </p:nvPr>
        </p:nvSpPr>
        <p:spPr/>
        <p:txBody>
          <a:bodyPr/>
          <a:lstStyle/>
          <a:p>
            <a:r>
              <a:rPr lang="en-US" err="1"/>
              <a:t>StudentAid.gov</a:t>
            </a:r>
            <a:r>
              <a:rPr lang="en-US"/>
              <a:t> Account</a:t>
            </a:r>
          </a:p>
        </p:txBody>
      </p:sp>
      <p:sp>
        <p:nvSpPr>
          <p:cNvPr id="3" name="Content Placeholder 2">
            <a:extLst>
              <a:ext uri="{FF2B5EF4-FFF2-40B4-BE49-F238E27FC236}">
                <a16:creationId xmlns:a16="http://schemas.microsoft.com/office/drawing/2014/main" id="{A6B66F12-711F-8A8A-FD1C-CFDB9E8478E5}"/>
              </a:ext>
            </a:extLst>
          </p:cNvPr>
          <p:cNvSpPr>
            <a:spLocks noGrp="1"/>
          </p:cNvSpPr>
          <p:nvPr>
            <p:ph idx="1"/>
          </p:nvPr>
        </p:nvSpPr>
        <p:spPr>
          <a:xfrm>
            <a:off x="205640" y="1265039"/>
            <a:ext cx="11764393" cy="5592961"/>
          </a:xfrm>
        </p:spPr>
        <p:txBody>
          <a:bodyPr/>
          <a:lstStyle/>
          <a:p>
            <a:r>
              <a:rPr lang="en-US" sz="3600"/>
              <a:t>User account unique to each person</a:t>
            </a:r>
          </a:p>
          <a:p>
            <a:pPr lvl="1"/>
            <a:r>
              <a:rPr lang="en-US" sz="2800"/>
              <a:t>Student </a:t>
            </a:r>
          </a:p>
          <a:p>
            <a:pPr lvl="2"/>
            <a:r>
              <a:rPr lang="en-US" sz="2400"/>
              <a:t>Use to login to FAFSA &amp; sign electronically</a:t>
            </a:r>
          </a:p>
          <a:p>
            <a:pPr lvl="1"/>
            <a:endParaRPr lang="en-US" sz="1000"/>
          </a:p>
          <a:p>
            <a:pPr lvl="1"/>
            <a:r>
              <a:rPr lang="en-US" sz="2800"/>
              <a:t>Contributors (parent, parent’s spouse, student’s spouse) </a:t>
            </a:r>
          </a:p>
          <a:p>
            <a:pPr lvl="2"/>
            <a:r>
              <a:rPr lang="en-US" sz="2400"/>
              <a:t>Use to accept invitation and sign in electronically</a:t>
            </a:r>
          </a:p>
          <a:p>
            <a:pPr lvl="2"/>
            <a:endParaRPr lang="en-US" sz="1000"/>
          </a:p>
          <a:p>
            <a:pPr lvl="1"/>
            <a:r>
              <a:rPr lang="en-US" sz="2800"/>
              <a:t>Student &amp; Contributors can NOT use the same email or phone number (used for two-step verification)</a:t>
            </a:r>
            <a:endParaRPr lang="en-US" sz="2000"/>
          </a:p>
          <a:p>
            <a:pPr lvl="1"/>
            <a:endParaRPr lang="en-US"/>
          </a:p>
          <a:p>
            <a:pPr marL="0" indent="0" algn="ctr">
              <a:buNone/>
            </a:pPr>
            <a:r>
              <a:rPr lang="en-US"/>
              <a:t>Need help creating your </a:t>
            </a:r>
            <a:r>
              <a:rPr lang="en-US" err="1"/>
              <a:t>StudentAid.gov</a:t>
            </a:r>
            <a:r>
              <a:rPr lang="en-US"/>
              <a:t> Account? </a:t>
            </a:r>
          </a:p>
          <a:p>
            <a:pPr marL="0" indent="0" algn="ctr">
              <a:buNone/>
            </a:pPr>
            <a:r>
              <a:rPr lang="en-US">
                <a:latin typeface="Calibri" panose="020F0502020204030204" pitchFamily="34" charset="0"/>
              </a:rPr>
              <a:t>Visit </a:t>
            </a:r>
            <a:r>
              <a:rPr lang="en-US" err="1">
                <a:solidFill>
                  <a:srgbClr val="AD2954"/>
                </a:solidFill>
                <a:latin typeface="Calibri" panose="020F0502020204030204" pitchFamily="34" charset="0"/>
              </a:rPr>
              <a:t>INvestEdIndiana.org</a:t>
            </a:r>
            <a:r>
              <a:rPr lang="en-US">
                <a:solidFill>
                  <a:srgbClr val="AD2954"/>
                </a:solidFill>
                <a:latin typeface="Calibri" panose="020F0502020204030204" pitchFamily="34" charset="0"/>
              </a:rPr>
              <a:t>/FAFSA</a:t>
            </a:r>
          </a:p>
        </p:txBody>
      </p:sp>
    </p:spTree>
    <p:extLst>
      <p:ext uri="{BB962C8B-B14F-4D97-AF65-F5344CB8AC3E}">
        <p14:creationId xmlns:p14="http://schemas.microsoft.com/office/powerpoint/2010/main" val="1254170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1BCD2-09EE-686D-325D-D7A0E5725F10}"/>
              </a:ext>
            </a:extLst>
          </p:cNvPr>
          <p:cNvSpPr>
            <a:spLocks noGrp="1"/>
          </p:cNvSpPr>
          <p:nvPr>
            <p:ph type="title"/>
          </p:nvPr>
        </p:nvSpPr>
        <p:spPr/>
        <p:txBody>
          <a:bodyPr/>
          <a:lstStyle/>
          <a:p>
            <a:r>
              <a:rPr lang="en-US"/>
              <a:t>FAFSA Overview</a:t>
            </a:r>
          </a:p>
        </p:txBody>
      </p:sp>
    </p:spTree>
    <p:extLst>
      <p:ext uri="{BB962C8B-B14F-4D97-AF65-F5344CB8AC3E}">
        <p14:creationId xmlns:p14="http://schemas.microsoft.com/office/powerpoint/2010/main" val="285152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CEB1-13C2-0A3C-F860-72F2C50EA853}"/>
              </a:ext>
            </a:extLst>
          </p:cNvPr>
          <p:cNvSpPr>
            <a:spLocks noGrp="1"/>
          </p:cNvSpPr>
          <p:nvPr>
            <p:ph type="title"/>
          </p:nvPr>
        </p:nvSpPr>
        <p:spPr/>
        <p:txBody>
          <a:bodyPr/>
          <a:lstStyle/>
          <a:p>
            <a:r>
              <a:rPr lang="en-US"/>
              <a:t>The FAFSA</a:t>
            </a:r>
          </a:p>
        </p:txBody>
      </p:sp>
      <p:sp>
        <p:nvSpPr>
          <p:cNvPr id="3" name="Content Placeholder 2">
            <a:extLst>
              <a:ext uri="{FF2B5EF4-FFF2-40B4-BE49-F238E27FC236}">
                <a16:creationId xmlns:a16="http://schemas.microsoft.com/office/drawing/2014/main" id="{2FA333F3-53E5-7902-C3E6-2038397539F8}"/>
              </a:ext>
            </a:extLst>
          </p:cNvPr>
          <p:cNvSpPr>
            <a:spLocks noGrp="1"/>
          </p:cNvSpPr>
          <p:nvPr>
            <p:ph idx="1"/>
          </p:nvPr>
        </p:nvSpPr>
        <p:spPr>
          <a:xfrm>
            <a:off x="205640" y="1265039"/>
            <a:ext cx="11764393" cy="5592961"/>
          </a:xfrm>
        </p:spPr>
        <p:txBody>
          <a:bodyPr/>
          <a:lstStyle/>
          <a:p>
            <a:r>
              <a:rPr lang="en-US" sz="2400"/>
              <a:t>Found at </a:t>
            </a:r>
            <a:r>
              <a:rPr lang="en-US" sz="2400" err="1"/>
              <a:t>StudentAid.gov</a:t>
            </a:r>
            <a:endParaRPr lang="en-US" sz="2400"/>
          </a:p>
          <a:p>
            <a:pPr marL="457200" lvl="1" indent="0">
              <a:buNone/>
            </a:pPr>
            <a:r>
              <a:rPr lang="en-US" sz="2000"/>
              <a:t>• Opens on </a:t>
            </a:r>
            <a:r>
              <a:rPr lang="en-US" sz="2000" b="1"/>
              <a:t>October 1</a:t>
            </a:r>
            <a:r>
              <a:rPr lang="en-US" sz="2000" b="1" baseline="30000"/>
              <a:t>st</a:t>
            </a:r>
            <a:r>
              <a:rPr lang="en-US" sz="2000" b="1"/>
              <a:t> </a:t>
            </a:r>
            <a:r>
              <a:rPr lang="en-US" sz="2000"/>
              <a:t>each year		• Uses completed tax data (prior/prior)</a:t>
            </a:r>
          </a:p>
          <a:p>
            <a:endParaRPr lang="en-US" sz="2400"/>
          </a:p>
          <a:p>
            <a:endParaRPr lang="en-US" sz="2400"/>
          </a:p>
          <a:p>
            <a:endParaRPr lang="en-US" sz="2400"/>
          </a:p>
          <a:p>
            <a:endParaRPr lang="en-US" sz="2400"/>
          </a:p>
          <a:p>
            <a:endParaRPr lang="en-US" sz="2400"/>
          </a:p>
          <a:p>
            <a:endParaRPr lang="en-US" sz="2400"/>
          </a:p>
          <a:p>
            <a:endParaRPr lang="en-US" sz="1200"/>
          </a:p>
          <a:p>
            <a:r>
              <a:rPr lang="en-US" sz="2400"/>
              <a:t>Know deadline:</a:t>
            </a:r>
          </a:p>
          <a:p>
            <a:pPr lvl="1"/>
            <a:r>
              <a:rPr lang="en-US" sz="2000"/>
              <a:t>State of Indiana Priority Deadline – April 15</a:t>
            </a:r>
            <a:r>
              <a:rPr lang="en-US" sz="2000" baseline="30000"/>
              <a:t>th</a:t>
            </a:r>
            <a:endParaRPr lang="en-US" sz="2000"/>
          </a:p>
          <a:p>
            <a:pPr lvl="1"/>
            <a:r>
              <a:rPr lang="en-US" sz="2000"/>
              <a:t>Colleges – Ask individual colleges</a:t>
            </a:r>
          </a:p>
        </p:txBody>
      </p:sp>
      <p:sp>
        <p:nvSpPr>
          <p:cNvPr id="7" name="Freeform 6">
            <a:extLst>
              <a:ext uri="{FF2B5EF4-FFF2-40B4-BE49-F238E27FC236}">
                <a16:creationId xmlns:a16="http://schemas.microsoft.com/office/drawing/2014/main" id="{DA5C20B8-4D1E-5DF1-56A2-7FD63E0651B6}"/>
              </a:ext>
            </a:extLst>
          </p:cNvPr>
          <p:cNvSpPr/>
          <p:nvPr/>
        </p:nvSpPr>
        <p:spPr>
          <a:xfrm>
            <a:off x="7321124" y="4905451"/>
            <a:ext cx="1571974" cy="683283"/>
          </a:xfrm>
          <a:custGeom>
            <a:avLst/>
            <a:gdLst>
              <a:gd name="connsiteX0" fmla="*/ 785987 w 1571974"/>
              <a:gd name="connsiteY0" fmla="*/ 0 h 683283"/>
              <a:gd name="connsiteX1" fmla="*/ 1564534 w 1571974"/>
              <a:gd name="connsiteY1" fmla="*/ 634534 h 683283"/>
              <a:gd name="connsiteX2" fmla="*/ 1571974 w 1571974"/>
              <a:gd name="connsiteY2" fmla="*/ 683283 h 683283"/>
              <a:gd name="connsiteX3" fmla="*/ 0 w 1571974"/>
              <a:gd name="connsiteY3" fmla="*/ 683283 h 683283"/>
              <a:gd name="connsiteX4" fmla="*/ 7440 w 1571974"/>
              <a:gd name="connsiteY4" fmla="*/ 634534 h 683283"/>
              <a:gd name="connsiteX5" fmla="*/ 785987 w 1571974"/>
              <a:gd name="connsiteY5" fmla="*/ 0 h 68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74" h="683283">
                <a:moveTo>
                  <a:pt x="785987" y="0"/>
                </a:moveTo>
                <a:cubicBezTo>
                  <a:pt x="1170021" y="0"/>
                  <a:pt x="1490432" y="272407"/>
                  <a:pt x="1564534" y="634534"/>
                </a:cubicBezTo>
                <a:lnTo>
                  <a:pt x="1571974" y="683283"/>
                </a:lnTo>
                <a:lnTo>
                  <a:pt x="0" y="683283"/>
                </a:lnTo>
                <a:lnTo>
                  <a:pt x="7440" y="634534"/>
                </a:lnTo>
                <a:cubicBezTo>
                  <a:pt x="81542" y="272407"/>
                  <a:pt x="401953" y="0"/>
                  <a:pt x="785987" y="0"/>
                </a:cubicBezTo>
                <a:close/>
              </a:path>
            </a:pathLst>
          </a:custGeom>
          <a:solidFill>
            <a:srgbClr val="F076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1F67A8F1-E9B5-0B2F-6342-A2A4E5F32137}"/>
              </a:ext>
            </a:extLst>
          </p:cNvPr>
          <p:cNvSpPr/>
          <p:nvPr/>
        </p:nvSpPr>
        <p:spPr>
          <a:xfrm>
            <a:off x="7312419" y="5588734"/>
            <a:ext cx="1589384" cy="906101"/>
          </a:xfrm>
          <a:custGeom>
            <a:avLst/>
            <a:gdLst>
              <a:gd name="connsiteX0" fmla="*/ 8705 w 1589384"/>
              <a:gd name="connsiteY0" fmla="*/ 0 h 906101"/>
              <a:gd name="connsiteX1" fmla="*/ 1580679 w 1589384"/>
              <a:gd name="connsiteY1" fmla="*/ 0 h 906101"/>
              <a:gd name="connsiteX2" fmla="*/ 1585281 w 1589384"/>
              <a:gd name="connsiteY2" fmla="*/ 30156 h 906101"/>
              <a:gd name="connsiteX3" fmla="*/ 1589384 w 1589384"/>
              <a:gd name="connsiteY3" fmla="*/ 111409 h 906101"/>
              <a:gd name="connsiteX4" fmla="*/ 794692 w 1589384"/>
              <a:gd name="connsiteY4" fmla="*/ 906101 h 906101"/>
              <a:gd name="connsiteX5" fmla="*/ 0 w 1589384"/>
              <a:gd name="connsiteY5" fmla="*/ 111409 h 906101"/>
              <a:gd name="connsiteX6" fmla="*/ 4103 w 1589384"/>
              <a:gd name="connsiteY6" fmla="*/ 30156 h 906101"/>
              <a:gd name="connsiteX7" fmla="*/ 8705 w 1589384"/>
              <a:gd name="connsiteY7" fmla="*/ 0 h 90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9384" h="906101">
                <a:moveTo>
                  <a:pt x="8705" y="0"/>
                </a:moveTo>
                <a:lnTo>
                  <a:pt x="1580679" y="0"/>
                </a:lnTo>
                <a:lnTo>
                  <a:pt x="1585281" y="30156"/>
                </a:lnTo>
                <a:cubicBezTo>
                  <a:pt x="1587994" y="56872"/>
                  <a:pt x="1589384" y="83978"/>
                  <a:pt x="1589384" y="111409"/>
                </a:cubicBezTo>
                <a:cubicBezTo>
                  <a:pt x="1589384" y="550305"/>
                  <a:pt x="1233588" y="906101"/>
                  <a:pt x="794692" y="906101"/>
                </a:cubicBezTo>
                <a:cubicBezTo>
                  <a:pt x="355796" y="906101"/>
                  <a:pt x="0" y="550305"/>
                  <a:pt x="0" y="111409"/>
                </a:cubicBezTo>
                <a:cubicBezTo>
                  <a:pt x="0" y="83978"/>
                  <a:pt x="1390" y="56872"/>
                  <a:pt x="4103" y="30156"/>
                </a:cubicBezTo>
                <a:lnTo>
                  <a:pt x="8705" y="0"/>
                </a:lnTo>
                <a:close/>
              </a:path>
            </a:pathLst>
          </a:custGeom>
          <a:solidFill>
            <a:srgbClr val="F0762E">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D34C3C4C-88AF-57F5-7D55-89A1007459F7}"/>
              </a:ext>
            </a:extLst>
          </p:cNvPr>
          <p:cNvSpPr txBox="1"/>
          <p:nvPr/>
        </p:nvSpPr>
        <p:spPr>
          <a:xfrm>
            <a:off x="7602614" y="5088056"/>
            <a:ext cx="10089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cs typeface="Calibri" panose="020F0502020204030204" pitchFamily="34" charset="0"/>
              </a:rPr>
              <a:t>APRIL</a:t>
            </a:r>
          </a:p>
        </p:txBody>
      </p:sp>
      <p:sp>
        <p:nvSpPr>
          <p:cNvPr id="10" name="TextBox 9">
            <a:extLst>
              <a:ext uri="{FF2B5EF4-FFF2-40B4-BE49-F238E27FC236}">
                <a16:creationId xmlns:a16="http://schemas.microsoft.com/office/drawing/2014/main" id="{188BC107-8F05-6074-A2CB-C18E81AAA0B0}"/>
              </a:ext>
            </a:extLst>
          </p:cNvPr>
          <p:cNvSpPr txBox="1"/>
          <p:nvPr/>
        </p:nvSpPr>
        <p:spPr>
          <a:xfrm>
            <a:off x="7477338" y="5625072"/>
            <a:ext cx="1393355" cy="707886"/>
          </a:xfrm>
          <a:prstGeom prst="rect">
            <a:avLst/>
          </a:prstGeom>
          <a:noFill/>
        </p:spPr>
        <p:txBody>
          <a:bodyPr wrap="square" rtlCol="0">
            <a:spAutoFit/>
          </a:bodyPr>
          <a:lstStyle/>
          <a:p>
            <a:pPr algn="ctr"/>
            <a:r>
              <a:rPr lang="en-US" sz="4000" b="1">
                <a:solidFill>
                  <a:srgbClr val="F0762E"/>
                </a:solidFill>
                <a:latin typeface="Merriweather" pitchFamily="2" charset="77"/>
              </a:rPr>
              <a:t>15</a:t>
            </a:r>
            <a:r>
              <a:rPr lang="en-US" sz="4000" b="1" baseline="30000">
                <a:solidFill>
                  <a:srgbClr val="F0762E"/>
                </a:solidFill>
                <a:latin typeface="Merriweather" pitchFamily="2" charset="77"/>
              </a:rPr>
              <a:t>th</a:t>
            </a:r>
          </a:p>
        </p:txBody>
      </p:sp>
      <p:pic>
        <p:nvPicPr>
          <p:cNvPr id="6" name="Picture 5" descr="A blue and yellow sign with white text&#10;&#10;AI-generated content may be incorrect.">
            <a:extLst>
              <a:ext uri="{FF2B5EF4-FFF2-40B4-BE49-F238E27FC236}">
                <a16:creationId xmlns:a16="http://schemas.microsoft.com/office/drawing/2014/main" id="{25B21408-6575-C565-07C2-003D97F24416}"/>
              </a:ext>
            </a:extLst>
          </p:cNvPr>
          <p:cNvPicPr>
            <a:picLocks noChangeAspect="1"/>
          </p:cNvPicPr>
          <p:nvPr/>
        </p:nvPicPr>
        <p:blipFill>
          <a:blip r:embed="rId2"/>
          <a:stretch>
            <a:fillRect/>
          </a:stretch>
        </p:blipFill>
        <p:spPr>
          <a:xfrm>
            <a:off x="406215" y="2288507"/>
            <a:ext cx="11379570" cy="2263677"/>
          </a:xfrm>
          <a:prstGeom prst="rect">
            <a:avLst/>
          </a:prstGeom>
        </p:spPr>
      </p:pic>
    </p:spTree>
    <p:extLst>
      <p:ext uri="{BB962C8B-B14F-4D97-AF65-F5344CB8AC3E}">
        <p14:creationId xmlns:p14="http://schemas.microsoft.com/office/powerpoint/2010/main" val="2702805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C53C-1770-7C8A-8700-824910EC57AF}"/>
              </a:ext>
            </a:extLst>
          </p:cNvPr>
          <p:cNvSpPr>
            <a:spLocks noGrp="1"/>
          </p:cNvSpPr>
          <p:nvPr>
            <p:ph type="title"/>
          </p:nvPr>
        </p:nvSpPr>
        <p:spPr/>
        <p:txBody>
          <a:bodyPr/>
          <a:lstStyle/>
          <a:p>
            <a:r>
              <a:rPr lang="en-US"/>
              <a:t>Start the FAFSA</a:t>
            </a:r>
          </a:p>
        </p:txBody>
      </p:sp>
      <p:sp>
        <p:nvSpPr>
          <p:cNvPr id="3" name="Content Placeholder 2">
            <a:extLst>
              <a:ext uri="{FF2B5EF4-FFF2-40B4-BE49-F238E27FC236}">
                <a16:creationId xmlns:a16="http://schemas.microsoft.com/office/drawing/2014/main" id="{EA87A5BA-860E-E1C1-3F3A-EED08C553640}"/>
              </a:ext>
            </a:extLst>
          </p:cNvPr>
          <p:cNvSpPr>
            <a:spLocks noGrp="1"/>
          </p:cNvSpPr>
          <p:nvPr>
            <p:ph idx="1"/>
          </p:nvPr>
        </p:nvSpPr>
        <p:spPr>
          <a:xfrm>
            <a:off x="181723" y="1413761"/>
            <a:ext cx="5172272" cy="5220732"/>
          </a:xfrm>
        </p:spPr>
        <p:txBody>
          <a:bodyPr>
            <a:noAutofit/>
          </a:bodyPr>
          <a:lstStyle/>
          <a:p>
            <a:pPr marL="0" indent="0" algn="ctr">
              <a:buNone/>
            </a:pPr>
            <a:r>
              <a:rPr lang="en-US" sz="3900" err="1">
                <a:solidFill>
                  <a:srgbClr val="AD2954"/>
                </a:solidFill>
              </a:rPr>
              <a:t>StudentAid.gov</a:t>
            </a:r>
            <a:endParaRPr lang="en-US" sz="3900">
              <a:solidFill>
                <a:srgbClr val="AD2954"/>
              </a:solidFill>
            </a:endParaRPr>
          </a:p>
          <a:p>
            <a:pPr marL="0" indent="0">
              <a:buNone/>
            </a:pPr>
            <a:endParaRPr lang="en-US" sz="1400">
              <a:solidFill>
                <a:srgbClr val="AD2954"/>
              </a:solidFill>
            </a:endParaRPr>
          </a:p>
          <a:p>
            <a:r>
              <a:rPr lang="en-US"/>
              <a:t>Login - Using your </a:t>
            </a:r>
            <a:r>
              <a:rPr lang="en-US" err="1"/>
              <a:t>StudentAid.gov</a:t>
            </a:r>
            <a:r>
              <a:rPr lang="en-US"/>
              <a:t> Account</a:t>
            </a:r>
          </a:p>
          <a:p>
            <a:pPr lvl="1"/>
            <a:endParaRPr lang="en-US"/>
          </a:p>
          <a:p>
            <a:r>
              <a:rPr lang="en-US"/>
              <a:t>Select Role </a:t>
            </a:r>
          </a:p>
          <a:p>
            <a:pPr lvl="1"/>
            <a:r>
              <a:rPr lang="en-US"/>
              <a:t>Student </a:t>
            </a:r>
          </a:p>
          <a:p>
            <a:pPr lvl="1"/>
            <a:r>
              <a:rPr lang="en-US"/>
              <a:t>Contributor (Parent)</a:t>
            </a:r>
          </a:p>
          <a:p>
            <a:pPr lvl="1"/>
            <a:endParaRPr lang="en-US"/>
          </a:p>
          <a:p>
            <a:r>
              <a:rPr lang="en-US"/>
              <a:t>FAFSA Onboarding</a:t>
            </a:r>
          </a:p>
        </p:txBody>
      </p:sp>
      <p:pic>
        <p:nvPicPr>
          <p:cNvPr id="6" name="Picture 5" descr="Screenshot of the Log In page. A text box asks the student to enter their email, phone number or username. There is a button to “Continue,” or the student can select the hyperlink for “Forgot email, phone, or username.”">
            <a:extLst>
              <a:ext uri="{FF2B5EF4-FFF2-40B4-BE49-F238E27FC236}">
                <a16:creationId xmlns:a16="http://schemas.microsoft.com/office/drawing/2014/main" id="{CEDCC0C9-D043-1455-353B-CECB62DDC29A}"/>
              </a:ext>
            </a:extLst>
          </p:cNvPr>
          <p:cNvPicPr>
            <a:picLocks noChangeAspect="1"/>
          </p:cNvPicPr>
          <p:nvPr/>
        </p:nvPicPr>
        <p:blipFill>
          <a:blip r:embed="rId2"/>
          <a:stretch>
            <a:fillRect/>
          </a:stretch>
        </p:blipFill>
        <p:spPr>
          <a:xfrm>
            <a:off x="5477182" y="1413761"/>
            <a:ext cx="5988981" cy="2546060"/>
          </a:xfrm>
          <a:prstGeom prst="rect">
            <a:avLst/>
          </a:prstGeom>
          <a:ln>
            <a:solidFill>
              <a:schemeClr val="accent1"/>
            </a:solidFill>
          </a:ln>
        </p:spPr>
      </p:pic>
      <p:pic>
        <p:nvPicPr>
          <p:cNvPr id="8" name="Picture 7" descr="Screenshot of the “Welcome to the FAFSA Form” section, which instructs the student to select the role for completing the form: “Student” or “Parent.” There is a hyperlink to “Enter Code” that the student can select if they received an invitation code. ">
            <a:extLst>
              <a:ext uri="{FF2B5EF4-FFF2-40B4-BE49-F238E27FC236}">
                <a16:creationId xmlns:a16="http://schemas.microsoft.com/office/drawing/2014/main" id="{A0175B4C-3CC3-8234-9E95-0F0A0B453725}"/>
              </a:ext>
            </a:extLst>
          </p:cNvPr>
          <p:cNvPicPr>
            <a:picLocks noChangeAspect="1"/>
          </p:cNvPicPr>
          <p:nvPr/>
        </p:nvPicPr>
        <p:blipFill>
          <a:blip r:embed="rId3" cstate="hqprint">
            <a:extLst>
              <a:ext uri="{28A0092B-C50C-407E-A947-70E740481C1C}">
                <a14:useLocalDpi xmlns:a14="http://schemas.microsoft.com/office/drawing/2010/main"/>
              </a:ext>
            </a:extLst>
          </a:blip>
          <a:srcRect t="737" b="30445"/>
          <a:stretch>
            <a:fillRect/>
          </a:stretch>
        </p:blipFill>
        <p:spPr>
          <a:xfrm>
            <a:off x="4809082" y="3453213"/>
            <a:ext cx="7201195" cy="3271954"/>
          </a:xfrm>
          <a:prstGeom prst="rect">
            <a:avLst/>
          </a:prstGeom>
          <a:ln>
            <a:solidFill>
              <a:schemeClr val="accent1"/>
            </a:solidFill>
          </a:ln>
        </p:spPr>
      </p:pic>
    </p:spTree>
    <p:extLst>
      <p:ext uri="{BB962C8B-B14F-4D97-AF65-F5344CB8AC3E}">
        <p14:creationId xmlns:p14="http://schemas.microsoft.com/office/powerpoint/2010/main" val="1259955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350F7-E177-A9D1-CA67-D1B41CE81435}"/>
              </a:ext>
            </a:extLst>
          </p:cNvPr>
          <p:cNvSpPr>
            <a:spLocks noGrp="1"/>
          </p:cNvSpPr>
          <p:nvPr>
            <p:ph type="title"/>
          </p:nvPr>
        </p:nvSpPr>
        <p:spPr/>
        <p:txBody>
          <a:bodyPr/>
          <a:lstStyle/>
          <a:p>
            <a:r>
              <a:rPr lang="en-US"/>
              <a:t>Confirmation and Consent</a:t>
            </a:r>
          </a:p>
        </p:txBody>
      </p:sp>
      <p:sp>
        <p:nvSpPr>
          <p:cNvPr id="3" name="Content Placeholder 2">
            <a:extLst>
              <a:ext uri="{FF2B5EF4-FFF2-40B4-BE49-F238E27FC236}">
                <a16:creationId xmlns:a16="http://schemas.microsoft.com/office/drawing/2014/main" id="{FAC8594F-8598-F961-409E-F141D0EC3CCE}"/>
              </a:ext>
            </a:extLst>
          </p:cNvPr>
          <p:cNvSpPr>
            <a:spLocks noGrp="1"/>
          </p:cNvSpPr>
          <p:nvPr>
            <p:ph idx="1"/>
          </p:nvPr>
        </p:nvSpPr>
        <p:spPr>
          <a:xfrm>
            <a:off x="205641" y="1265039"/>
            <a:ext cx="5890360" cy="5592960"/>
          </a:xfrm>
        </p:spPr>
        <p:txBody>
          <a:bodyPr>
            <a:normAutofit fontScale="92500" lnSpcReduction="10000"/>
          </a:bodyPr>
          <a:lstStyle/>
          <a:p>
            <a:r>
              <a:rPr lang="en-US"/>
              <a:t>Confirmation Info.</a:t>
            </a:r>
          </a:p>
          <a:p>
            <a:pPr lvl="1"/>
            <a:r>
              <a:rPr lang="en-US"/>
              <a:t>Check Identity Info (SSN, Address, </a:t>
            </a:r>
            <a:r>
              <a:rPr lang="en-US" err="1"/>
              <a:t>etc</a:t>
            </a:r>
            <a:r>
              <a:rPr lang="en-US"/>
              <a:t>)</a:t>
            </a:r>
          </a:p>
          <a:p>
            <a:pPr lvl="1"/>
            <a:endParaRPr lang="en-US"/>
          </a:p>
          <a:p>
            <a:r>
              <a:rPr lang="en-US"/>
              <a:t>Provide Consent</a:t>
            </a:r>
          </a:p>
          <a:p>
            <a:pPr lvl="1"/>
            <a:r>
              <a:rPr lang="en-US"/>
              <a:t>Providing consent from both student and parent contributor(s) is required to receive aid</a:t>
            </a:r>
          </a:p>
          <a:p>
            <a:pPr lvl="1"/>
            <a:endParaRPr lang="en-US"/>
          </a:p>
          <a:p>
            <a:pPr lvl="1"/>
            <a:r>
              <a:rPr lang="en-US"/>
              <a:t>Consent allows the FAFSA to automatically import IRS tax data</a:t>
            </a:r>
          </a:p>
          <a:p>
            <a:pPr lvl="1"/>
            <a:endParaRPr lang="en-US"/>
          </a:p>
          <a:p>
            <a:r>
              <a:rPr lang="en-US"/>
              <a:t>After Consent</a:t>
            </a:r>
          </a:p>
          <a:p>
            <a:pPr lvl="1"/>
            <a:r>
              <a:rPr lang="en-US"/>
              <a:t>IRS Data is automatically imported into your FAFSA</a:t>
            </a:r>
          </a:p>
          <a:p>
            <a:endParaRPr lang="en-US"/>
          </a:p>
        </p:txBody>
      </p:sp>
      <p:pic>
        <p:nvPicPr>
          <p:cNvPr id="4" name="Picture 3"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C33AC126-290F-ADA0-114B-249AC255DC5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096000" y="1393706"/>
            <a:ext cx="5688395" cy="3176988"/>
          </a:xfrm>
          <a:prstGeom prst="rect">
            <a:avLst/>
          </a:prstGeom>
          <a:ln>
            <a:solidFill>
              <a:schemeClr val="accent1"/>
            </a:solidFill>
          </a:ln>
        </p:spPr>
      </p:pic>
      <p:pic>
        <p:nvPicPr>
          <p:cNvPr id="5" name="Picture 4" descr="Screenshot of the data import page for the student’s federal tax information from the IRS, where their information is being directly transferred from the IRS into their FAFSA form. The student is informed they should not leave this page while their information is being loaded into their application.">
            <a:extLst>
              <a:ext uri="{FF2B5EF4-FFF2-40B4-BE49-F238E27FC236}">
                <a16:creationId xmlns:a16="http://schemas.microsoft.com/office/drawing/2014/main" id="{BAC1A2C7-B0C5-D84D-D696-CB1FBCB2BE43}"/>
              </a:ext>
            </a:extLst>
          </p:cNvPr>
          <p:cNvPicPr>
            <a:picLocks noChangeAspect="1"/>
          </p:cNvPicPr>
          <p:nvPr/>
        </p:nvPicPr>
        <p:blipFill>
          <a:blip r:embed="rId3"/>
          <a:stretch>
            <a:fillRect/>
          </a:stretch>
        </p:blipFill>
        <p:spPr>
          <a:xfrm>
            <a:off x="6410221" y="4439886"/>
            <a:ext cx="5059954" cy="2048816"/>
          </a:xfrm>
          <a:prstGeom prst="rect">
            <a:avLst/>
          </a:prstGeom>
          <a:ln>
            <a:solidFill>
              <a:schemeClr val="accent1"/>
            </a:solidFill>
          </a:ln>
        </p:spPr>
      </p:pic>
    </p:spTree>
    <p:extLst>
      <p:ext uri="{BB962C8B-B14F-4D97-AF65-F5344CB8AC3E}">
        <p14:creationId xmlns:p14="http://schemas.microsoft.com/office/powerpoint/2010/main" val="1035760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AAF5-AEED-D7C6-240A-8386719BBD1F}"/>
              </a:ext>
            </a:extLst>
          </p:cNvPr>
          <p:cNvSpPr>
            <a:spLocks noGrp="1"/>
          </p:cNvSpPr>
          <p:nvPr>
            <p:ph type="title"/>
          </p:nvPr>
        </p:nvSpPr>
        <p:spPr/>
        <p:txBody>
          <a:bodyPr/>
          <a:lstStyle/>
          <a:p>
            <a:r>
              <a:rPr lang="en-US"/>
              <a:t>Student Personal Circumstances</a:t>
            </a:r>
          </a:p>
        </p:txBody>
      </p:sp>
      <p:sp>
        <p:nvSpPr>
          <p:cNvPr id="3" name="Content Placeholder 2">
            <a:extLst>
              <a:ext uri="{FF2B5EF4-FFF2-40B4-BE49-F238E27FC236}">
                <a16:creationId xmlns:a16="http://schemas.microsoft.com/office/drawing/2014/main" id="{F9E44674-1317-9ADE-4BB1-86060896C2DD}"/>
              </a:ext>
            </a:extLst>
          </p:cNvPr>
          <p:cNvSpPr>
            <a:spLocks noGrp="1"/>
          </p:cNvSpPr>
          <p:nvPr>
            <p:ph idx="1"/>
          </p:nvPr>
        </p:nvSpPr>
        <p:spPr>
          <a:xfrm>
            <a:off x="6871667" y="1389024"/>
            <a:ext cx="5818909" cy="5592960"/>
          </a:xfrm>
        </p:spPr>
        <p:txBody>
          <a:bodyPr/>
          <a:lstStyle/>
          <a:p>
            <a:r>
              <a:rPr lang="en-US"/>
              <a:t>Marital Status</a:t>
            </a:r>
          </a:p>
          <a:p>
            <a:pPr lvl="1"/>
            <a:r>
              <a:rPr lang="en-US"/>
              <a:t>For the Student</a:t>
            </a:r>
          </a:p>
          <a:p>
            <a:pPr lvl="1"/>
            <a:endParaRPr lang="en-US" sz="1000"/>
          </a:p>
          <a:p>
            <a:r>
              <a:rPr lang="en-US"/>
              <a:t>College Plans</a:t>
            </a:r>
          </a:p>
          <a:p>
            <a:pPr lvl="1"/>
            <a:r>
              <a:rPr lang="en-US"/>
              <a:t>Year in college for 2026 - 2027</a:t>
            </a:r>
          </a:p>
          <a:p>
            <a:endParaRPr lang="en-US" sz="1000"/>
          </a:p>
          <a:p>
            <a:r>
              <a:rPr lang="en-US"/>
              <a:t>Dependency Determination</a:t>
            </a:r>
          </a:p>
          <a:p>
            <a:pPr lvl="1"/>
            <a:r>
              <a:rPr lang="en-US"/>
              <a:t>Born before January 1</a:t>
            </a:r>
            <a:r>
              <a:rPr lang="en-US" baseline="30000"/>
              <a:t>st</a:t>
            </a:r>
            <a:r>
              <a:rPr lang="en-US"/>
              <a:t>, 2003</a:t>
            </a:r>
          </a:p>
          <a:p>
            <a:pPr lvl="1"/>
            <a:r>
              <a:rPr lang="en-US"/>
              <a:t>Graduate/Professional student</a:t>
            </a:r>
          </a:p>
          <a:p>
            <a:pPr lvl="1"/>
            <a:r>
              <a:rPr lang="en-US"/>
              <a:t>Student marital status</a:t>
            </a:r>
          </a:p>
          <a:p>
            <a:pPr lvl="1"/>
            <a:r>
              <a:rPr lang="en-US"/>
              <a:t>At risk of being homeless</a:t>
            </a:r>
          </a:p>
          <a:p>
            <a:pPr lvl="1"/>
            <a:r>
              <a:rPr lang="en-US"/>
              <a:t>Additional situations</a:t>
            </a:r>
          </a:p>
        </p:txBody>
      </p:sp>
      <p:pic>
        <p:nvPicPr>
          <p:cNvPr id="5" name="Picture 4" descr="Screenshot continuation of the “Your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165D58FD-6E17-49AA-879D-5CC50698A11B}"/>
              </a:ext>
            </a:extLst>
          </p:cNvPr>
          <p:cNvPicPr>
            <a:picLocks noChangeAspect="1"/>
          </p:cNvPicPr>
          <p:nvPr/>
        </p:nvPicPr>
        <p:blipFill>
          <a:blip r:embed="rId2">
            <a:extLst>
              <a:ext uri="{28A0092B-C50C-407E-A947-70E740481C1C}">
                <a14:useLocalDpi xmlns:a14="http://schemas.microsoft.com/office/drawing/2010/main"/>
              </a:ext>
            </a:extLst>
          </a:blip>
          <a:srcRect r="11192" b="5843"/>
          <a:stretch>
            <a:fillRect/>
          </a:stretch>
        </p:blipFill>
        <p:spPr>
          <a:xfrm>
            <a:off x="717147" y="1173133"/>
            <a:ext cx="5550450" cy="5586298"/>
          </a:xfrm>
          <a:prstGeom prst="rect">
            <a:avLst/>
          </a:prstGeom>
          <a:ln>
            <a:solidFill>
              <a:schemeClr val="accent1"/>
            </a:solidFill>
          </a:ln>
        </p:spPr>
      </p:pic>
    </p:spTree>
    <p:extLst>
      <p:ext uri="{BB962C8B-B14F-4D97-AF65-F5344CB8AC3E}">
        <p14:creationId xmlns:p14="http://schemas.microsoft.com/office/powerpoint/2010/main" val="4050813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group of graduates throwing their caps in the air&#10;&#10;Description automatically generated">
            <a:extLst>
              <a:ext uri="{FF2B5EF4-FFF2-40B4-BE49-F238E27FC236}">
                <a16:creationId xmlns:a16="http://schemas.microsoft.com/office/drawing/2014/main" id="{6797D238-6291-6C7C-751B-6804ECA25C9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2" name="Rounded Rectangle 21">
            <a:extLst>
              <a:ext uri="{FF2B5EF4-FFF2-40B4-BE49-F238E27FC236}">
                <a16:creationId xmlns:a16="http://schemas.microsoft.com/office/drawing/2014/main" id="{2F24414A-682F-1D9E-41F0-0DB8103BB479}"/>
              </a:ext>
            </a:extLst>
          </p:cNvPr>
          <p:cNvSpPr/>
          <p:nvPr/>
        </p:nvSpPr>
        <p:spPr>
          <a:xfrm>
            <a:off x="7169423" y="253637"/>
            <a:ext cx="4815760" cy="6400800"/>
          </a:xfrm>
          <a:prstGeom prst="roundRect">
            <a:avLst>
              <a:gd name="adj" fmla="val 4193"/>
            </a:avLst>
          </a:prstGeom>
          <a:solidFill>
            <a:schemeClr val="bg2">
              <a:alpha val="7809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B1C60-8735-BD86-EDD8-2D6E39D25BB7}"/>
              </a:ext>
            </a:extLst>
          </p:cNvPr>
          <p:cNvSpPr>
            <a:spLocks noGrp="1"/>
          </p:cNvSpPr>
          <p:nvPr>
            <p:ph type="title"/>
          </p:nvPr>
        </p:nvSpPr>
        <p:spPr>
          <a:xfrm>
            <a:off x="6974473" y="513648"/>
            <a:ext cx="5351088" cy="976655"/>
          </a:xfrm>
        </p:spPr>
        <p:txBody>
          <a:bodyPr>
            <a:normAutofit/>
          </a:bodyPr>
          <a:lstStyle/>
          <a:p>
            <a:pPr algn="ctr"/>
            <a:r>
              <a:rPr lang="en-US" sz="4000" b="1">
                <a:solidFill>
                  <a:srgbClr val="2E50A2"/>
                </a:solidFill>
                <a:latin typeface="Merriweather" pitchFamily="2" charset="77"/>
              </a:rPr>
              <a:t>We’ll Discuss…</a:t>
            </a:r>
          </a:p>
        </p:txBody>
      </p:sp>
      <p:grpSp>
        <p:nvGrpSpPr>
          <p:cNvPr id="23" name="Group 22">
            <a:extLst>
              <a:ext uri="{FF2B5EF4-FFF2-40B4-BE49-F238E27FC236}">
                <a16:creationId xmlns:a16="http://schemas.microsoft.com/office/drawing/2014/main" id="{5655CE4C-621D-6587-64FF-6E9ACFE3EB18}"/>
              </a:ext>
            </a:extLst>
          </p:cNvPr>
          <p:cNvGrpSpPr/>
          <p:nvPr/>
        </p:nvGrpSpPr>
        <p:grpSpPr>
          <a:xfrm>
            <a:off x="7430264" y="1623022"/>
            <a:ext cx="4114801" cy="840812"/>
            <a:chOff x="-121757" y="58360"/>
            <a:chExt cx="4481103" cy="766490"/>
          </a:xfrm>
        </p:grpSpPr>
        <p:sp>
          <p:nvSpPr>
            <p:cNvPr id="24" name="Rounded Rectangle 23">
              <a:extLst>
                <a:ext uri="{FF2B5EF4-FFF2-40B4-BE49-F238E27FC236}">
                  <a16:creationId xmlns:a16="http://schemas.microsoft.com/office/drawing/2014/main" id="{7C4054B9-AC54-255D-3798-59C42E69E8FF}"/>
                </a:ext>
              </a:extLst>
            </p:cNvPr>
            <p:cNvSpPr/>
            <p:nvPr/>
          </p:nvSpPr>
          <p:spPr>
            <a:xfrm>
              <a:off x="0" y="58360"/>
              <a:ext cx="4359346" cy="733941"/>
            </a:xfrm>
            <a:prstGeom prst="roundRect">
              <a:avLst/>
            </a:prstGeom>
            <a:solidFill>
              <a:srgbClr val="2E50A2"/>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25" name="Rounded Rectangle 4">
              <a:extLst>
                <a:ext uri="{FF2B5EF4-FFF2-40B4-BE49-F238E27FC236}">
                  <a16:creationId xmlns:a16="http://schemas.microsoft.com/office/drawing/2014/main" id="{C2FBB51E-242A-BD31-6297-CD93B5B4E3CA}"/>
                </a:ext>
              </a:extLst>
            </p:cNvPr>
            <p:cNvSpPr txBox="1"/>
            <p:nvPr/>
          </p:nvSpPr>
          <p:spPr>
            <a:xfrm>
              <a:off x="-121757" y="74634"/>
              <a:ext cx="4481102" cy="7502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2800" b="1" kern="1200">
                  <a:latin typeface="Merriweather" pitchFamily="2" charset="77"/>
                  <a:cs typeface="Calibri" panose="020F0502020204030204" pitchFamily="34" charset="0"/>
                </a:rPr>
                <a:t>Types of Aid</a:t>
              </a:r>
            </a:p>
          </p:txBody>
        </p:sp>
      </p:grpSp>
      <p:grpSp>
        <p:nvGrpSpPr>
          <p:cNvPr id="26" name="Group 25">
            <a:extLst>
              <a:ext uri="{FF2B5EF4-FFF2-40B4-BE49-F238E27FC236}">
                <a16:creationId xmlns:a16="http://schemas.microsoft.com/office/drawing/2014/main" id="{DDEF44A1-027D-54B0-7984-AF77EC33A315}"/>
              </a:ext>
            </a:extLst>
          </p:cNvPr>
          <p:cNvGrpSpPr/>
          <p:nvPr/>
        </p:nvGrpSpPr>
        <p:grpSpPr>
          <a:xfrm>
            <a:off x="7496690" y="2466792"/>
            <a:ext cx="4112338" cy="822960"/>
            <a:chOff x="-49785" y="44456"/>
            <a:chExt cx="4409131" cy="1031354"/>
          </a:xfrm>
        </p:grpSpPr>
        <p:sp>
          <p:nvSpPr>
            <p:cNvPr id="27" name="Rounded Rectangle 26">
              <a:extLst>
                <a:ext uri="{FF2B5EF4-FFF2-40B4-BE49-F238E27FC236}">
                  <a16:creationId xmlns:a16="http://schemas.microsoft.com/office/drawing/2014/main" id="{9BE947D7-3415-8353-56E6-EEE238B7767A}"/>
                </a:ext>
              </a:extLst>
            </p:cNvPr>
            <p:cNvSpPr/>
            <p:nvPr/>
          </p:nvSpPr>
          <p:spPr>
            <a:xfrm>
              <a:off x="0" y="44456"/>
              <a:ext cx="4359346" cy="1031354"/>
            </a:xfrm>
            <a:prstGeom prst="roundRect">
              <a:avLst/>
            </a:prstGeom>
            <a:solidFill>
              <a:srgbClr val="AD2954"/>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28" name="Rounded Rectangle 4">
              <a:extLst>
                <a:ext uri="{FF2B5EF4-FFF2-40B4-BE49-F238E27FC236}">
                  <a16:creationId xmlns:a16="http://schemas.microsoft.com/office/drawing/2014/main" id="{D85BF816-89DE-E9DA-9400-E7E4718A3B4F}"/>
                </a:ext>
              </a:extLst>
            </p:cNvPr>
            <p:cNvSpPr txBox="1"/>
            <p:nvPr/>
          </p:nvSpPr>
          <p:spPr>
            <a:xfrm>
              <a:off x="-49785" y="109641"/>
              <a:ext cx="4340552" cy="9306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2800" b="1" kern="1200">
                  <a:latin typeface="Merriweather" pitchFamily="2" charset="77"/>
                  <a:cs typeface="Calibri" panose="020F0502020204030204" pitchFamily="34" charset="0"/>
                </a:rPr>
                <a:t>First Steps &amp; Info.</a:t>
              </a:r>
            </a:p>
          </p:txBody>
        </p:sp>
      </p:grpSp>
      <p:grpSp>
        <p:nvGrpSpPr>
          <p:cNvPr id="29" name="Group 28">
            <a:extLst>
              <a:ext uri="{FF2B5EF4-FFF2-40B4-BE49-F238E27FC236}">
                <a16:creationId xmlns:a16="http://schemas.microsoft.com/office/drawing/2014/main" id="{5C8B1D21-FCB9-0325-D884-86CA8B9F655A}"/>
              </a:ext>
            </a:extLst>
          </p:cNvPr>
          <p:cNvGrpSpPr/>
          <p:nvPr/>
        </p:nvGrpSpPr>
        <p:grpSpPr>
          <a:xfrm>
            <a:off x="7572258" y="3341797"/>
            <a:ext cx="4065904" cy="914400"/>
            <a:chOff x="0" y="563612"/>
            <a:chExt cx="4953802" cy="1079325"/>
          </a:xfrm>
        </p:grpSpPr>
        <p:sp>
          <p:nvSpPr>
            <p:cNvPr id="30" name="Rounded Rectangle 29">
              <a:extLst>
                <a:ext uri="{FF2B5EF4-FFF2-40B4-BE49-F238E27FC236}">
                  <a16:creationId xmlns:a16="http://schemas.microsoft.com/office/drawing/2014/main" id="{4B7B5B58-4FE5-CD2E-E06D-3A4AEFE00EE9}"/>
                </a:ext>
              </a:extLst>
            </p:cNvPr>
            <p:cNvSpPr/>
            <p:nvPr/>
          </p:nvSpPr>
          <p:spPr>
            <a:xfrm>
              <a:off x="0" y="563612"/>
              <a:ext cx="4953802" cy="1079325"/>
            </a:xfrm>
            <a:prstGeom prst="roundRect">
              <a:avLst/>
            </a:prstGeom>
            <a:solidFill>
              <a:srgbClr val="19315C"/>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31" name="Rounded Rectangle 4">
              <a:extLst>
                <a:ext uri="{FF2B5EF4-FFF2-40B4-BE49-F238E27FC236}">
                  <a16:creationId xmlns:a16="http://schemas.microsoft.com/office/drawing/2014/main" id="{1296A4D8-09BE-FBC0-7F44-37BC88F4BBE4}"/>
                </a:ext>
              </a:extLst>
            </p:cNvPr>
            <p:cNvSpPr txBox="1"/>
            <p:nvPr/>
          </p:nvSpPr>
          <p:spPr>
            <a:xfrm>
              <a:off x="32710" y="693387"/>
              <a:ext cx="4904018" cy="863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2800" b="1" kern="1200">
                  <a:latin typeface="Merriweather" pitchFamily="2" charset="77"/>
                  <a:cs typeface="Calibri" panose="020F0502020204030204" pitchFamily="34" charset="0"/>
                </a:rPr>
                <a:t>FAFSA Overview</a:t>
              </a:r>
            </a:p>
          </p:txBody>
        </p:sp>
      </p:grpSp>
      <p:grpSp>
        <p:nvGrpSpPr>
          <p:cNvPr id="32" name="Group 31">
            <a:extLst>
              <a:ext uri="{FF2B5EF4-FFF2-40B4-BE49-F238E27FC236}">
                <a16:creationId xmlns:a16="http://schemas.microsoft.com/office/drawing/2014/main" id="{DD6045CA-D842-FC23-04FA-65EF98B9F9C0}"/>
              </a:ext>
            </a:extLst>
          </p:cNvPr>
          <p:cNvGrpSpPr/>
          <p:nvPr/>
        </p:nvGrpSpPr>
        <p:grpSpPr>
          <a:xfrm>
            <a:off x="7542068" y="4305284"/>
            <a:ext cx="4111852" cy="914400"/>
            <a:chOff x="-28694" y="2388135"/>
            <a:chExt cx="4374134" cy="1823251"/>
          </a:xfrm>
        </p:grpSpPr>
        <p:sp>
          <p:nvSpPr>
            <p:cNvPr id="33" name="Rounded Rectangle 32">
              <a:extLst>
                <a:ext uri="{FF2B5EF4-FFF2-40B4-BE49-F238E27FC236}">
                  <a16:creationId xmlns:a16="http://schemas.microsoft.com/office/drawing/2014/main" id="{D8281A35-E722-BCE4-5CBA-206D5FE9332B}"/>
                </a:ext>
              </a:extLst>
            </p:cNvPr>
            <p:cNvSpPr/>
            <p:nvPr/>
          </p:nvSpPr>
          <p:spPr>
            <a:xfrm>
              <a:off x="0" y="2388135"/>
              <a:ext cx="4345440" cy="1823251"/>
            </a:xfrm>
            <a:prstGeom prst="roundRect">
              <a:avLst/>
            </a:prstGeom>
            <a:solidFill>
              <a:srgbClr val="18A9A3"/>
            </a:solidFill>
          </p:spPr>
          <p:style>
            <a:lnRef idx="0">
              <a:schemeClr val="lt1">
                <a:hueOff val="0"/>
                <a:satOff val="0"/>
                <a:lumOff val="0"/>
                <a:alphaOff val="0"/>
              </a:schemeClr>
            </a:lnRef>
            <a:fillRef idx="3">
              <a:scrgbClr r="0" g="0" b="0"/>
            </a:fillRef>
            <a:effectRef idx="2">
              <a:schemeClr val="accent2">
                <a:hueOff val="6443612"/>
                <a:satOff val="-18493"/>
                <a:lumOff val="-29609"/>
                <a:alphaOff val="0"/>
              </a:schemeClr>
            </a:effectRef>
            <a:fontRef idx="minor">
              <a:schemeClr val="lt1"/>
            </a:fontRef>
          </p:style>
          <p:txBody>
            <a:bodyPr/>
            <a:lstStyle/>
            <a:p>
              <a:endParaRPr lang="en-US"/>
            </a:p>
          </p:txBody>
        </p:sp>
        <p:sp>
          <p:nvSpPr>
            <p:cNvPr id="34" name="Rounded Rectangle 4">
              <a:extLst>
                <a:ext uri="{FF2B5EF4-FFF2-40B4-BE49-F238E27FC236}">
                  <a16:creationId xmlns:a16="http://schemas.microsoft.com/office/drawing/2014/main" id="{69162E2A-AC20-856E-5302-CF70BDBE4E96}"/>
                </a:ext>
              </a:extLst>
            </p:cNvPr>
            <p:cNvSpPr txBox="1"/>
            <p:nvPr/>
          </p:nvSpPr>
          <p:spPr>
            <a:xfrm>
              <a:off x="-28694" y="2494940"/>
              <a:ext cx="4345440" cy="16747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2800" b="1" kern="1200">
                  <a:latin typeface="Merriweather" pitchFamily="2" charset="77"/>
                  <a:cs typeface="Calibri" panose="020F0502020204030204" pitchFamily="34" charset="0"/>
                </a:rPr>
                <a:t>After You Submit</a:t>
              </a:r>
            </a:p>
          </p:txBody>
        </p:sp>
      </p:grpSp>
      <p:grpSp>
        <p:nvGrpSpPr>
          <p:cNvPr id="35" name="Group 34">
            <a:extLst>
              <a:ext uri="{FF2B5EF4-FFF2-40B4-BE49-F238E27FC236}">
                <a16:creationId xmlns:a16="http://schemas.microsoft.com/office/drawing/2014/main" id="{EE1DB412-67CB-2D5A-32F0-8560CDFC5E77}"/>
              </a:ext>
            </a:extLst>
          </p:cNvPr>
          <p:cNvGrpSpPr/>
          <p:nvPr/>
        </p:nvGrpSpPr>
        <p:grpSpPr>
          <a:xfrm>
            <a:off x="7572258" y="5280692"/>
            <a:ext cx="4081662" cy="914400"/>
            <a:chOff x="0" y="1000075"/>
            <a:chExt cx="4345439" cy="2154750"/>
          </a:xfrm>
        </p:grpSpPr>
        <p:sp>
          <p:nvSpPr>
            <p:cNvPr id="36" name="Rounded Rectangle 35">
              <a:extLst>
                <a:ext uri="{FF2B5EF4-FFF2-40B4-BE49-F238E27FC236}">
                  <a16:creationId xmlns:a16="http://schemas.microsoft.com/office/drawing/2014/main" id="{2AB5F331-B04A-6EE7-4838-2BCD7DEE8F92}"/>
                </a:ext>
              </a:extLst>
            </p:cNvPr>
            <p:cNvSpPr/>
            <p:nvPr/>
          </p:nvSpPr>
          <p:spPr>
            <a:xfrm>
              <a:off x="0" y="1000075"/>
              <a:ext cx="4345439" cy="2154750"/>
            </a:xfrm>
            <a:prstGeom prst="roundRect">
              <a:avLst/>
            </a:prstGeom>
            <a:solidFill>
              <a:srgbClr val="442B6B"/>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37" name="Rounded Rectangle 4">
              <a:extLst>
                <a:ext uri="{FF2B5EF4-FFF2-40B4-BE49-F238E27FC236}">
                  <a16:creationId xmlns:a16="http://schemas.microsoft.com/office/drawing/2014/main" id="{E80D12FE-2EFE-6F90-0A37-336DA343351A}"/>
                </a:ext>
              </a:extLst>
            </p:cNvPr>
            <p:cNvSpPr txBox="1"/>
            <p:nvPr/>
          </p:nvSpPr>
          <p:spPr>
            <a:xfrm>
              <a:off x="126223" y="1126299"/>
              <a:ext cx="4171623" cy="1723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2800" b="1" kern="1200">
                  <a:latin typeface="Merriweather" pitchFamily="2" charset="77"/>
                  <a:cs typeface="Calibri" panose="020F0502020204030204" pitchFamily="34" charset="0"/>
                </a:rPr>
                <a:t>We’ll Help</a:t>
              </a:r>
            </a:p>
          </p:txBody>
        </p:sp>
      </p:grpSp>
      <p:pic>
        <p:nvPicPr>
          <p:cNvPr id="50" name="Picture 49" descr="A white text on a black background&#10;&#10;AI-generated content may be incorrect.">
            <a:extLst>
              <a:ext uri="{FF2B5EF4-FFF2-40B4-BE49-F238E27FC236}">
                <a16:creationId xmlns:a16="http://schemas.microsoft.com/office/drawing/2014/main" id="{3FCEDF3E-A035-8B5A-B299-136D4859D7E4}"/>
              </a:ext>
            </a:extLst>
          </p:cNvPr>
          <p:cNvPicPr>
            <a:picLocks noChangeAspect="1"/>
          </p:cNvPicPr>
          <p:nvPr/>
        </p:nvPicPr>
        <p:blipFill>
          <a:blip r:embed="rId3"/>
          <a:stretch>
            <a:fillRect/>
          </a:stretch>
        </p:blipFill>
        <p:spPr>
          <a:xfrm>
            <a:off x="582972" y="881113"/>
            <a:ext cx="6183129" cy="1637693"/>
          </a:xfrm>
          <a:prstGeom prst="rect">
            <a:avLst/>
          </a:prstGeom>
        </p:spPr>
      </p:pic>
    </p:spTree>
    <p:extLst>
      <p:ext uri="{BB962C8B-B14F-4D97-AF65-F5344CB8AC3E}">
        <p14:creationId xmlns:p14="http://schemas.microsoft.com/office/powerpoint/2010/main" val="3288013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A4EC8-0A1D-B798-D2BD-952A055B9A72}"/>
              </a:ext>
            </a:extLst>
          </p:cNvPr>
          <p:cNvSpPr>
            <a:spLocks noGrp="1"/>
          </p:cNvSpPr>
          <p:nvPr>
            <p:ph type="title"/>
          </p:nvPr>
        </p:nvSpPr>
        <p:spPr/>
        <p:txBody>
          <a:bodyPr/>
          <a:lstStyle/>
          <a:p>
            <a:r>
              <a:rPr lang="en-US"/>
              <a:t>Student Dependency Status</a:t>
            </a:r>
          </a:p>
        </p:txBody>
      </p:sp>
      <p:sp>
        <p:nvSpPr>
          <p:cNvPr id="3" name="Content Placeholder 2">
            <a:extLst>
              <a:ext uri="{FF2B5EF4-FFF2-40B4-BE49-F238E27FC236}">
                <a16:creationId xmlns:a16="http://schemas.microsoft.com/office/drawing/2014/main" id="{ECE567CC-1A93-C3B1-BA6C-ECCFFE63420F}"/>
              </a:ext>
            </a:extLst>
          </p:cNvPr>
          <p:cNvSpPr>
            <a:spLocks noGrp="1"/>
          </p:cNvSpPr>
          <p:nvPr>
            <p:ph idx="1"/>
          </p:nvPr>
        </p:nvSpPr>
        <p:spPr/>
        <p:txBody>
          <a:bodyPr/>
          <a:lstStyle/>
          <a:p>
            <a:r>
              <a:rPr lang="en-US" sz="2000"/>
              <a:t>FAFSA determines eligibility for a variety of aid types, which includes federal loans</a:t>
            </a:r>
          </a:p>
          <a:p>
            <a:endParaRPr lang="en-US" sz="1050"/>
          </a:p>
          <a:p>
            <a:r>
              <a:rPr lang="en-US" sz="2000"/>
              <a:t>Answering ”Yes” here means a student could miss out on other aid</a:t>
            </a:r>
          </a:p>
        </p:txBody>
      </p:sp>
      <p:pic>
        <p:nvPicPr>
          <p:cNvPr id="5" name="Picture 4" descr="A screenshot of a computer screen&#10;&#10;AI-generated content may be incorrect.">
            <a:extLst>
              <a:ext uri="{FF2B5EF4-FFF2-40B4-BE49-F238E27FC236}">
                <a16:creationId xmlns:a16="http://schemas.microsoft.com/office/drawing/2014/main" id="{A3F066A8-236C-CB9B-AE3E-64689D4011F8}"/>
              </a:ext>
            </a:extLst>
          </p:cNvPr>
          <p:cNvPicPr>
            <a:picLocks noChangeAspect="1"/>
          </p:cNvPicPr>
          <p:nvPr/>
        </p:nvPicPr>
        <p:blipFill>
          <a:blip r:embed="rId2"/>
          <a:stretch>
            <a:fillRect/>
          </a:stretch>
        </p:blipFill>
        <p:spPr>
          <a:xfrm>
            <a:off x="2637064" y="2511531"/>
            <a:ext cx="6917871" cy="4008103"/>
          </a:xfrm>
          <a:prstGeom prst="rect">
            <a:avLst/>
          </a:prstGeom>
          <a:ln>
            <a:solidFill>
              <a:srgbClr val="2E50A2"/>
            </a:solidFill>
          </a:ln>
        </p:spPr>
      </p:pic>
    </p:spTree>
    <p:extLst>
      <p:ext uri="{BB962C8B-B14F-4D97-AF65-F5344CB8AC3E}">
        <p14:creationId xmlns:p14="http://schemas.microsoft.com/office/powerpoint/2010/main" val="618172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FEE1-2DA1-4A3A-036F-B35F36C9E40E}"/>
              </a:ext>
            </a:extLst>
          </p:cNvPr>
          <p:cNvSpPr>
            <a:spLocks noGrp="1"/>
          </p:cNvSpPr>
          <p:nvPr>
            <p:ph type="title"/>
          </p:nvPr>
        </p:nvSpPr>
        <p:spPr/>
        <p:txBody>
          <a:bodyPr/>
          <a:lstStyle/>
          <a:p>
            <a:r>
              <a:rPr lang="en-US"/>
              <a:t>Student Demographic Information</a:t>
            </a:r>
          </a:p>
        </p:txBody>
      </p:sp>
      <p:sp>
        <p:nvSpPr>
          <p:cNvPr id="3" name="Content Placeholder 2">
            <a:extLst>
              <a:ext uri="{FF2B5EF4-FFF2-40B4-BE49-F238E27FC236}">
                <a16:creationId xmlns:a16="http://schemas.microsoft.com/office/drawing/2014/main" id="{25DDEAE3-BF49-B224-6ECF-21F35036A2B3}"/>
              </a:ext>
            </a:extLst>
          </p:cNvPr>
          <p:cNvSpPr>
            <a:spLocks noGrp="1"/>
          </p:cNvSpPr>
          <p:nvPr>
            <p:ph idx="1"/>
          </p:nvPr>
        </p:nvSpPr>
        <p:spPr>
          <a:xfrm>
            <a:off x="1144677" y="1547385"/>
            <a:ext cx="4951322" cy="1723565"/>
          </a:xfrm>
        </p:spPr>
        <p:txBody>
          <a:bodyPr/>
          <a:lstStyle/>
          <a:p>
            <a:pPr>
              <a:spcBef>
                <a:spcPts val="2400"/>
              </a:spcBef>
            </a:pPr>
            <a:r>
              <a:rPr lang="en-US"/>
              <a:t>Sex, Race, &amp; Ethnicity</a:t>
            </a:r>
          </a:p>
          <a:p>
            <a:pPr>
              <a:spcBef>
                <a:spcPts val="2400"/>
              </a:spcBef>
            </a:pPr>
            <a:r>
              <a:rPr lang="en-US"/>
              <a:t>Citizenship</a:t>
            </a:r>
          </a:p>
        </p:txBody>
      </p:sp>
      <p:pic>
        <p:nvPicPr>
          <p:cNvPr id="4" name="Picture 3" descr="Screenshot of the introduction to the “Student Demographics” section, which informs the student that the next series of pages will ask about their background and family. ">
            <a:extLst>
              <a:ext uri="{FF2B5EF4-FFF2-40B4-BE49-F238E27FC236}">
                <a16:creationId xmlns:a16="http://schemas.microsoft.com/office/drawing/2014/main" id="{01D075D2-F74C-5D9F-A679-A4EDFAFE9CE7}"/>
              </a:ext>
            </a:extLst>
          </p:cNvPr>
          <p:cNvPicPr>
            <a:picLocks noChangeAspect="1"/>
          </p:cNvPicPr>
          <p:nvPr/>
        </p:nvPicPr>
        <p:blipFill>
          <a:blip r:embed="rId2"/>
          <a:stretch>
            <a:fillRect/>
          </a:stretch>
        </p:blipFill>
        <p:spPr>
          <a:xfrm>
            <a:off x="2352896" y="3392345"/>
            <a:ext cx="7486207" cy="3108960"/>
          </a:xfrm>
          <a:prstGeom prst="rect">
            <a:avLst/>
          </a:prstGeom>
          <a:ln>
            <a:solidFill>
              <a:schemeClr val="accent1"/>
            </a:solidFill>
          </a:ln>
        </p:spPr>
      </p:pic>
      <p:sp>
        <p:nvSpPr>
          <p:cNvPr id="5" name="Content Placeholder 2">
            <a:extLst>
              <a:ext uri="{FF2B5EF4-FFF2-40B4-BE49-F238E27FC236}">
                <a16:creationId xmlns:a16="http://schemas.microsoft.com/office/drawing/2014/main" id="{438A3AEC-E76B-4FA9-56EB-44C8B4951E22}"/>
              </a:ext>
            </a:extLst>
          </p:cNvPr>
          <p:cNvSpPr txBox="1">
            <a:spLocks/>
          </p:cNvSpPr>
          <p:nvPr/>
        </p:nvSpPr>
        <p:spPr>
          <a:xfrm>
            <a:off x="6434842" y="1506108"/>
            <a:ext cx="4466413" cy="377247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2800" b="1" kern="1200">
                <a:solidFill>
                  <a:srgbClr val="2E50A2"/>
                </a:solidFill>
                <a:latin typeface="Merriweather" pitchFamily="2" charset="77"/>
                <a:ea typeface="+mn-ea"/>
                <a:cs typeface="Calibri" panose="020F050202020403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a:solidFill>
                  <a:srgbClr val="2E50A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rgbClr val="2E50A2"/>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2E50A2"/>
                </a:solidFill>
                <a:latin typeface="Merriweather" pitchFamily="2" charset="77"/>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rgbClr val="2E50A2"/>
                </a:solidFill>
                <a:latin typeface="Merriweather" pitchFamily="2" charset="77"/>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r>
              <a:rPr lang="en-US"/>
              <a:t>Parent’s education</a:t>
            </a:r>
          </a:p>
          <a:p>
            <a:pPr>
              <a:spcBef>
                <a:spcPts val="2400"/>
              </a:spcBef>
            </a:pPr>
            <a:r>
              <a:rPr lang="en-US"/>
              <a:t>Student’s high school information</a:t>
            </a:r>
          </a:p>
        </p:txBody>
      </p:sp>
    </p:spTree>
    <p:extLst>
      <p:ext uri="{BB962C8B-B14F-4D97-AF65-F5344CB8AC3E}">
        <p14:creationId xmlns:p14="http://schemas.microsoft.com/office/powerpoint/2010/main" val="2874152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6F1A6-FCEA-A1F2-29C9-A1B298C4D3CE}"/>
              </a:ext>
            </a:extLst>
          </p:cNvPr>
          <p:cNvSpPr>
            <a:spLocks noGrp="1"/>
          </p:cNvSpPr>
          <p:nvPr>
            <p:ph type="title"/>
          </p:nvPr>
        </p:nvSpPr>
        <p:spPr/>
        <p:txBody>
          <a:bodyPr/>
          <a:lstStyle/>
          <a:p>
            <a:r>
              <a:rPr lang="en-US"/>
              <a:t>Student Financials</a:t>
            </a:r>
          </a:p>
        </p:txBody>
      </p:sp>
      <p:sp>
        <p:nvSpPr>
          <p:cNvPr id="3" name="Content Placeholder 2">
            <a:extLst>
              <a:ext uri="{FF2B5EF4-FFF2-40B4-BE49-F238E27FC236}">
                <a16:creationId xmlns:a16="http://schemas.microsoft.com/office/drawing/2014/main" id="{B93A68EA-0BE6-8438-CD42-3A68CABA99B5}"/>
              </a:ext>
            </a:extLst>
          </p:cNvPr>
          <p:cNvSpPr>
            <a:spLocks noGrp="1"/>
          </p:cNvSpPr>
          <p:nvPr>
            <p:ph idx="1"/>
          </p:nvPr>
        </p:nvSpPr>
        <p:spPr>
          <a:xfrm>
            <a:off x="77490" y="1390112"/>
            <a:ext cx="5679565" cy="3860799"/>
          </a:xfrm>
        </p:spPr>
        <p:txBody>
          <a:bodyPr/>
          <a:lstStyle/>
          <a:p>
            <a:r>
              <a:rPr lang="en-US" sz="2600"/>
              <a:t>All questions answered through the Direct Data Exchange (DDX) are not shown</a:t>
            </a:r>
          </a:p>
          <a:p>
            <a:endParaRPr lang="en-US" sz="2600"/>
          </a:p>
        </p:txBody>
      </p:sp>
      <p:pic>
        <p:nvPicPr>
          <p:cNvPr id="5" name="Picture 4" descr="Screenshot continuation of the “Your Finances” section. The student is asked about their tax filing status. They must select “Yes” or “No” to say if they did or will file a 2024 IRS Form 1040 or 1040-NR.">
            <a:extLst>
              <a:ext uri="{FF2B5EF4-FFF2-40B4-BE49-F238E27FC236}">
                <a16:creationId xmlns:a16="http://schemas.microsoft.com/office/drawing/2014/main" id="{5B57B348-59B0-FAE8-86D4-E4C640B3B271}"/>
              </a:ext>
            </a:extLst>
          </p:cNvPr>
          <p:cNvPicPr>
            <a:picLocks noChangeAspect="1"/>
          </p:cNvPicPr>
          <p:nvPr/>
        </p:nvPicPr>
        <p:blipFill>
          <a:blip r:embed="rId2"/>
          <a:stretch>
            <a:fillRect/>
          </a:stretch>
        </p:blipFill>
        <p:spPr>
          <a:xfrm>
            <a:off x="1326690" y="2787582"/>
            <a:ext cx="9538620" cy="3960615"/>
          </a:xfrm>
          <a:prstGeom prst="rect">
            <a:avLst/>
          </a:prstGeom>
          <a:ln>
            <a:solidFill>
              <a:schemeClr val="accent1"/>
            </a:solidFill>
          </a:ln>
        </p:spPr>
      </p:pic>
      <p:sp>
        <p:nvSpPr>
          <p:cNvPr id="7" name="TextBox 6">
            <a:extLst>
              <a:ext uri="{FF2B5EF4-FFF2-40B4-BE49-F238E27FC236}">
                <a16:creationId xmlns:a16="http://schemas.microsoft.com/office/drawing/2014/main" id="{8570B794-9DA6-F2AD-3D78-021E757E4026}"/>
              </a:ext>
            </a:extLst>
          </p:cNvPr>
          <p:cNvSpPr txBox="1"/>
          <p:nvPr/>
        </p:nvSpPr>
        <p:spPr>
          <a:xfrm>
            <a:off x="6085668" y="1390112"/>
            <a:ext cx="6106332" cy="892552"/>
          </a:xfrm>
          <a:prstGeom prst="rect">
            <a:avLst/>
          </a:prstGeom>
          <a:noFill/>
        </p:spPr>
        <p:txBody>
          <a:bodyPr wrap="square">
            <a:spAutoFit/>
          </a:bodyPr>
          <a:lstStyle/>
          <a:p>
            <a:pPr marL="228600" indent="-228600">
              <a:spcBef>
                <a:spcPts val="600"/>
              </a:spcBef>
              <a:buFont typeface="Arial" panose="020B0604020202020204" pitchFamily="34" charset="0"/>
              <a:buChar char="•"/>
            </a:pPr>
            <a:r>
              <a:rPr lang="en-US" sz="2600" b="1">
                <a:solidFill>
                  <a:srgbClr val="2E50A2"/>
                </a:solidFill>
                <a:latin typeface="Merriweather" pitchFamily="2" charset="77"/>
                <a:cs typeface="Calibri" panose="020F0502020204030204" pitchFamily="34" charset="0"/>
              </a:rPr>
              <a:t>Only questions that need manual entry will appear</a:t>
            </a:r>
          </a:p>
        </p:txBody>
      </p:sp>
    </p:spTree>
    <p:extLst>
      <p:ext uri="{BB962C8B-B14F-4D97-AF65-F5344CB8AC3E}">
        <p14:creationId xmlns:p14="http://schemas.microsoft.com/office/powerpoint/2010/main" val="38877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8A493-FF87-2187-036B-148CC0D4DCD1}"/>
              </a:ext>
            </a:extLst>
          </p:cNvPr>
          <p:cNvSpPr>
            <a:spLocks noGrp="1"/>
          </p:cNvSpPr>
          <p:nvPr>
            <p:ph type="title"/>
          </p:nvPr>
        </p:nvSpPr>
        <p:spPr/>
        <p:txBody>
          <a:bodyPr/>
          <a:lstStyle/>
          <a:p>
            <a:r>
              <a:rPr lang="en-US"/>
              <a:t>Student Asset Information</a:t>
            </a:r>
          </a:p>
        </p:txBody>
      </p:sp>
      <p:sp>
        <p:nvSpPr>
          <p:cNvPr id="3" name="Content Placeholder 2">
            <a:extLst>
              <a:ext uri="{FF2B5EF4-FFF2-40B4-BE49-F238E27FC236}">
                <a16:creationId xmlns:a16="http://schemas.microsoft.com/office/drawing/2014/main" id="{DCE4EE01-1C44-B8FD-D48D-8F49859ED1AD}"/>
              </a:ext>
            </a:extLst>
          </p:cNvPr>
          <p:cNvSpPr>
            <a:spLocks noGrp="1"/>
          </p:cNvSpPr>
          <p:nvPr>
            <p:ph idx="1"/>
          </p:nvPr>
        </p:nvSpPr>
        <p:spPr>
          <a:xfrm>
            <a:off x="66158" y="1271602"/>
            <a:ext cx="5147794" cy="5368517"/>
          </a:xfrm>
        </p:spPr>
        <p:txBody>
          <a:bodyPr>
            <a:noAutofit/>
          </a:bodyPr>
          <a:lstStyle/>
          <a:p>
            <a:r>
              <a:rPr lang="en-US" sz="2000"/>
              <a:t>Assets </a:t>
            </a:r>
            <a:r>
              <a:rPr lang="en-US" sz="2000">
                <a:solidFill>
                  <a:srgbClr val="AD2954"/>
                </a:solidFill>
              </a:rPr>
              <a:t>DO NOT</a:t>
            </a:r>
            <a:r>
              <a:rPr lang="en-US" sz="2000"/>
              <a:t> include:</a:t>
            </a:r>
          </a:p>
          <a:p>
            <a:pPr lvl="1"/>
            <a:r>
              <a:rPr lang="en-US" sz="1800"/>
              <a:t>The home you live in</a:t>
            </a:r>
          </a:p>
          <a:p>
            <a:pPr lvl="1"/>
            <a:r>
              <a:rPr lang="en-US" sz="1800"/>
              <a:t>Qualified retirement plans</a:t>
            </a:r>
          </a:p>
          <a:p>
            <a:pPr lvl="1"/>
            <a:r>
              <a:rPr lang="en-US" sz="1800"/>
              <a:t>Value of life insurance</a:t>
            </a:r>
          </a:p>
          <a:p>
            <a:pPr lvl="1"/>
            <a:r>
              <a:rPr lang="en-US" sz="1800"/>
              <a:t>Businesses with less than 100 full-time equivalent employees</a:t>
            </a:r>
          </a:p>
          <a:p>
            <a:pPr lvl="1"/>
            <a:endParaRPr lang="en-US" sz="900"/>
          </a:p>
          <a:p>
            <a:r>
              <a:rPr lang="en-US" sz="2000"/>
              <a:t>Assets </a:t>
            </a:r>
            <a:r>
              <a:rPr lang="en-US" sz="2000">
                <a:solidFill>
                  <a:srgbClr val="00B050"/>
                </a:solidFill>
              </a:rPr>
              <a:t>DO</a:t>
            </a:r>
            <a:r>
              <a:rPr lang="en-US" sz="2000"/>
              <a:t> include:</a:t>
            </a:r>
          </a:p>
          <a:p>
            <a:pPr lvl="1"/>
            <a:r>
              <a:rPr lang="en-US" sz="1800"/>
              <a:t>Cash, savings, and checking accounts</a:t>
            </a:r>
          </a:p>
          <a:p>
            <a:pPr lvl="1"/>
            <a:r>
              <a:rPr lang="en-US" sz="1800"/>
              <a:t>Real estate</a:t>
            </a:r>
          </a:p>
          <a:p>
            <a:pPr lvl="1"/>
            <a:r>
              <a:rPr lang="en-US" sz="1800"/>
              <a:t>Stocks, Bonds, and other investments</a:t>
            </a:r>
          </a:p>
          <a:p>
            <a:pPr lvl="1"/>
            <a:r>
              <a:rPr lang="en-US" sz="1800"/>
              <a:t>529 College Savings Plans</a:t>
            </a:r>
          </a:p>
          <a:p>
            <a:pPr lvl="2"/>
            <a:r>
              <a:rPr lang="en-US" sz="1600"/>
              <a:t>Education savings plans are counted as an asset of the account owner ONLY if the account is designated for the student whose FAFSA is being completed</a:t>
            </a:r>
          </a:p>
        </p:txBody>
      </p:sp>
      <p:pic>
        <p:nvPicPr>
          <p:cNvPr id="4" name="Picture 3" descr="Screenshot continuation of the “Your Finances” section, which asks the student to enter their assets. Text boxes prompt the student to enter the dollar amount for the total of cash, savings, and checking accounts; the current net worth of investments, including real estate; and the current net worth of businesses and farms.">
            <a:extLst>
              <a:ext uri="{FF2B5EF4-FFF2-40B4-BE49-F238E27FC236}">
                <a16:creationId xmlns:a16="http://schemas.microsoft.com/office/drawing/2014/main" id="{16AE2DEF-EE5B-82F8-181E-58AB8870B6C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275944" y="1271602"/>
            <a:ext cx="6545942" cy="5361954"/>
          </a:xfrm>
          <a:prstGeom prst="rect">
            <a:avLst/>
          </a:prstGeom>
          <a:ln>
            <a:solidFill>
              <a:schemeClr val="accent1"/>
            </a:solidFill>
          </a:ln>
        </p:spPr>
      </p:pic>
    </p:spTree>
    <p:extLst>
      <p:ext uri="{BB962C8B-B14F-4D97-AF65-F5344CB8AC3E}">
        <p14:creationId xmlns:p14="http://schemas.microsoft.com/office/powerpoint/2010/main" val="1743410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859F-3AFC-2953-7F55-290CDCB935B1}"/>
              </a:ext>
            </a:extLst>
          </p:cNvPr>
          <p:cNvSpPr>
            <a:spLocks noGrp="1"/>
          </p:cNvSpPr>
          <p:nvPr>
            <p:ph type="title"/>
          </p:nvPr>
        </p:nvSpPr>
        <p:spPr/>
        <p:txBody>
          <a:bodyPr/>
          <a:lstStyle/>
          <a:p>
            <a:r>
              <a:rPr lang="en-US"/>
              <a:t>School Selection</a:t>
            </a:r>
          </a:p>
        </p:txBody>
      </p:sp>
      <p:sp>
        <p:nvSpPr>
          <p:cNvPr id="3" name="Content Placeholder 2">
            <a:extLst>
              <a:ext uri="{FF2B5EF4-FFF2-40B4-BE49-F238E27FC236}">
                <a16:creationId xmlns:a16="http://schemas.microsoft.com/office/drawing/2014/main" id="{E7BBBEEC-FC59-F49B-5337-216BAA653F46}"/>
              </a:ext>
            </a:extLst>
          </p:cNvPr>
          <p:cNvSpPr>
            <a:spLocks noGrp="1"/>
          </p:cNvSpPr>
          <p:nvPr>
            <p:ph idx="1"/>
          </p:nvPr>
        </p:nvSpPr>
        <p:spPr>
          <a:xfrm>
            <a:off x="44421" y="2107141"/>
            <a:ext cx="5162539" cy="3825603"/>
          </a:xfrm>
        </p:spPr>
        <p:txBody>
          <a:bodyPr/>
          <a:lstStyle/>
          <a:p>
            <a:r>
              <a:rPr lang="en-US"/>
              <a:t>Select colleges you want to receive your FAFSA info.</a:t>
            </a:r>
          </a:p>
          <a:p>
            <a:pPr lvl="1"/>
            <a:endParaRPr lang="en-US" sz="1000"/>
          </a:p>
          <a:p>
            <a:pPr lvl="1"/>
            <a:r>
              <a:rPr lang="en-US"/>
              <a:t>List up to 20 colleges</a:t>
            </a:r>
          </a:p>
          <a:p>
            <a:pPr lvl="1"/>
            <a:endParaRPr lang="en-US" sz="1000"/>
          </a:p>
          <a:p>
            <a:pPr lvl="1"/>
            <a:r>
              <a:rPr lang="en-US"/>
              <a:t>Encouraged to list at least one college in Indiana</a:t>
            </a:r>
          </a:p>
          <a:p>
            <a:pPr lvl="1"/>
            <a:endParaRPr lang="en-US" sz="1000"/>
          </a:p>
          <a:p>
            <a:pPr lvl="1"/>
            <a:r>
              <a:rPr lang="en-US"/>
              <a:t>Can always add / update schools </a:t>
            </a:r>
          </a:p>
        </p:txBody>
      </p:sp>
      <p:pic>
        <p:nvPicPr>
          <p:cNvPr id="4" name="Picture 3" descr="Screenshot continuation of the “Select Colleges and Career Schools” section. The student has the option to search for a school by state or enter school code. The student can select the state from the drop-down then select the “Search” button.">
            <a:extLst>
              <a:ext uri="{FF2B5EF4-FFF2-40B4-BE49-F238E27FC236}">
                <a16:creationId xmlns:a16="http://schemas.microsoft.com/office/drawing/2014/main" id="{089978EC-1958-BE20-1A06-B36799FD9350}"/>
              </a:ext>
            </a:extLst>
          </p:cNvPr>
          <p:cNvPicPr>
            <a:picLocks noChangeAspect="1"/>
          </p:cNvPicPr>
          <p:nvPr/>
        </p:nvPicPr>
        <p:blipFill>
          <a:blip r:embed="rId2">
            <a:extLst>
              <a:ext uri="{28A0092B-C50C-407E-A947-70E740481C1C}">
                <a14:useLocalDpi xmlns:a14="http://schemas.microsoft.com/office/drawing/2010/main"/>
              </a:ext>
            </a:extLst>
          </a:blip>
          <a:srcRect r="11381" b="9220"/>
          <a:stretch>
            <a:fillRect/>
          </a:stretch>
        </p:blipFill>
        <p:spPr>
          <a:xfrm>
            <a:off x="5368179" y="1568570"/>
            <a:ext cx="6425137" cy="4364174"/>
          </a:xfrm>
          <a:prstGeom prst="rect">
            <a:avLst/>
          </a:prstGeom>
          <a:ln>
            <a:solidFill>
              <a:schemeClr val="accent1"/>
            </a:solidFill>
          </a:ln>
        </p:spPr>
      </p:pic>
      <p:pic>
        <p:nvPicPr>
          <p:cNvPr id="5" name="Picture 4" descr="Screenshot continuation of the “Select Colleges and Career Schools” section. The results of using the search function are displayed. Beside each school, there is a “select” button for the student to select the correct school(s).">
            <a:extLst>
              <a:ext uri="{FF2B5EF4-FFF2-40B4-BE49-F238E27FC236}">
                <a16:creationId xmlns:a16="http://schemas.microsoft.com/office/drawing/2014/main" id="{838EEF8D-F95E-7805-7240-F9C2ECB8A352}"/>
              </a:ext>
            </a:extLst>
          </p:cNvPr>
          <p:cNvPicPr>
            <a:picLocks noChangeAspect="1"/>
          </p:cNvPicPr>
          <p:nvPr/>
        </p:nvPicPr>
        <p:blipFill>
          <a:blip r:embed="rId3"/>
          <a:stretch>
            <a:fillRect/>
          </a:stretch>
        </p:blipFill>
        <p:spPr>
          <a:xfrm>
            <a:off x="8580748" y="3218717"/>
            <a:ext cx="3389285" cy="3436750"/>
          </a:xfrm>
          <a:prstGeom prst="rect">
            <a:avLst/>
          </a:prstGeom>
          <a:ln>
            <a:solidFill>
              <a:schemeClr val="accent1"/>
            </a:solidFill>
          </a:ln>
        </p:spPr>
      </p:pic>
    </p:spTree>
    <p:extLst>
      <p:ext uri="{BB962C8B-B14F-4D97-AF65-F5344CB8AC3E}">
        <p14:creationId xmlns:p14="http://schemas.microsoft.com/office/powerpoint/2010/main" val="3345487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89B9-6FE4-7FF7-5C7B-D240CFE834D2}"/>
              </a:ext>
            </a:extLst>
          </p:cNvPr>
          <p:cNvSpPr>
            <a:spLocks noGrp="1"/>
          </p:cNvSpPr>
          <p:nvPr>
            <p:ph type="title"/>
          </p:nvPr>
        </p:nvSpPr>
        <p:spPr/>
        <p:txBody>
          <a:bodyPr/>
          <a:lstStyle/>
          <a:p>
            <a:r>
              <a:rPr lang="en-US"/>
              <a:t>Inviting Contributors</a:t>
            </a:r>
          </a:p>
        </p:txBody>
      </p:sp>
      <p:pic>
        <p:nvPicPr>
          <p:cNvPr id="5" name="Picture 4" descr="A screenshot of a computer screen&#10;&#10;AI-generated content may be incorrect.">
            <a:extLst>
              <a:ext uri="{FF2B5EF4-FFF2-40B4-BE49-F238E27FC236}">
                <a16:creationId xmlns:a16="http://schemas.microsoft.com/office/drawing/2014/main" id="{850D17D1-87C7-BF75-0409-1244108BEBF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17462" y="1225849"/>
            <a:ext cx="7446031" cy="3646595"/>
          </a:xfrm>
          <a:prstGeom prst="rect">
            <a:avLst/>
          </a:prstGeom>
          <a:ln>
            <a:solidFill>
              <a:srgbClr val="2E50A2"/>
            </a:solidFill>
          </a:ln>
        </p:spPr>
      </p:pic>
      <p:pic>
        <p:nvPicPr>
          <p:cNvPr id="7" name="Picture 6" descr="A screenshot of a web page&#10;&#10;AI-generated content may be incorrect.">
            <a:extLst>
              <a:ext uri="{FF2B5EF4-FFF2-40B4-BE49-F238E27FC236}">
                <a16:creationId xmlns:a16="http://schemas.microsoft.com/office/drawing/2014/main" id="{B8A93C63-4E74-501A-D204-D6D58B34CC89}"/>
              </a:ext>
            </a:extLst>
          </p:cNvPr>
          <p:cNvPicPr>
            <a:picLocks noChangeAspect="1"/>
          </p:cNvPicPr>
          <p:nvPr/>
        </p:nvPicPr>
        <p:blipFill>
          <a:blip r:embed="rId3"/>
          <a:stretch>
            <a:fillRect/>
          </a:stretch>
        </p:blipFill>
        <p:spPr>
          <a:xfrm>
            <a:off x="6724832" y="2370909"/>
            <a:ext cx="5359400" cy="4343400"/>
          </a:xfrm>
          <a:prstGeom prst="rect">
            <a:avLst/>
          </a:prstGeom>
          <a:ln>
            <a:solidFill>
              <a:srgbClr val="2E50A2"/>
            </a:solidFill>
          </a:ln>
        </p:spPr>
      </p:pic>
    </p:spTree>
    <p:extLst>
      <p:ext uri="{BB962C8B-B14F-4D97-AF65-F5344CB8AC3E}">
        <p14:creationId xmlns:p14="http://schemas.microsoft.com/office/powerpoint/2010/main" val="2507663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E4F3C-5EC9-9EC6-025B-53CC22062F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2CD4A-323A-6256-AEDB-87FE8626D0DC}"/>
              </a:ext>
            </a:extLst>
          </p:cNvPr>
          <p:cNvSpPr>
            <a:spLocks noGrp="1"/>
          </p:cNvSpPr>
          <p:nvPr>
            <p:ph type="title"/>
          </p:nvPr>
        </p:nvSpPr>
        <p:spPr/>
        <p:txBody>
          <a:bodyPr/>
          <a:lstStyle/>
          <a:p>
            <a:r>
              <a:rPr lang="en-US"/>
              <a:t>Who is the Parent</a:t>
            </a:r>
          </a:p>
        </p:txBody>
      </p:sp>
      <p:grpSp>
        <p:nvGrpSpPr>
          <p:cNvPr id="3" name="Group 2">
            <a:extLst>
              <a:ext uri="{FF2B5EF4-FFF2-40B4-BE49-F238E27FC236}">
                <a16:creationId xmlns:a16="http://schemas.microsoft.com/office/drawing/2014/main" id="{D2265AEC-7F3B-D921-E649-A1B0999F29A4}"/>
              </a:ext>
            </a:extLst>
          </p:cNvPr>
          <p:cNvGrpSpPr/>
          <p:nvPr/>
        </p:nvGrpSpPr>
        <p:grpSpPr>
          <a:xfrm>
            <a:off x="437284" y="1454738"/>
            <a:ext cx="11317432" cy="4820160"/>
            <a:chOff x="495300" y="1683654"/>
            <a:chExt cx="11317432" cy="4820160"/>
          </a:xfrm>
        </p:grpSpPr>
        <p:sp>
          <p:nvSpPr>
            <p:cNvPr id="5" name="Rounded Rectangle 4">
              <a:extLst>
                <a:ext uri="{FF2B5EF4-FFF2-40B4-BE49-F238E27FC236}">
                  <a16:creationId xmlns:a16="http://schemas.microsoft.com/office/drawing/2014/main" id="{EF3595AD-FAD0-8956-0F7A-54CD3E261791}"/>
                </a:ext>
              </a:extLst>
            </p:cNvPr>
            <p:cNvSpPr/>
            <p:nvPr/>
          </p:nvSpPr>
          <p:spPr>
            <a:xfrm>
              <a:off x="3489960" y="1683654"/>
              <a:ext cx="5212080" cy="457200"/>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Biological or adoptive parents</a:t>
              </a:r>
            </a:p>
          </p:txBody>
        </p:sp>
        <p:sp>
          <p:nvSpPr>
            <p:cNvPr id="6" name="Rounded Rectangle 5">
              <a:extLst>
                <a:ext uri="{FF2B5EF4-FFF2-40B4-BE49-F238E27FC236}">
                  <a16:creationId xmlns:a16="http://schemas.microsoft.com/office/drawing/2014/main" id="{295472C3-D90F-470A-3CAF-6F11462B0BAD}"/>
                </a:ext>
              </a:extLst>
            </p:cNvPr>
            <p:cNvSpPr/>
            <p:nvPr/>
          </p:nvSpPr>
          <p:spPr>
            <a:xfrm>
              <a:off x="495300" y="2553604"/>
              <a:ext cx="2743200" cy="82296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Married or unmarried &amp; living together</a:t>
              </a:r>
            </a:p>
          </p:txBody>
        </p:sp>
        <p:sp>
          <p:nvSpPr>
            <p:cNvPr id="10" name="Rounded Rectangle 9">
              <a:extLst>
                <a:ext uri="{FF2B5EF4-FFF2-40B4-BE49-F238E27FC236}">
                  <a16:creationId xmlns:a16="http://schemas.microsoft.com/office/drawing/2014/main" id="{2ABF1999-6B2D-993F-038C-200F357F65A8}"/>
                </a:ext>
              </a:extLst>
            </p:cNvPr>
            <p:cNvSpPr/>
            <p:nvPr/>
          </p:nvSpPr>
          <p:spPr>
            <a:xfrm>
              <a:off x="4724400" y="2553604"/>
              <a:ext cx="2743200" cy="82296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Divorced, separated or unmarried &amp; not living together</a:t>
              </a:r>
            </a:p>
          </p:txBody>
        </p:sp>
        <p:sp>
          <p:nvSpPr>
            <p:cNvPr id="11" name="Rounded Rectangle 10">
              <a:extLst>
                <a:ext uri="{FF2B5EF4-FFF2-40B4-BE49-F238E27FC236}">
                  <a16:creationId xmlns:a16="http://schemas.microsoft.com/office/drawing/2014/main" id="{417364B1-4392-5ED9-8C7E-FA35ED2A199C}"/>
                </a:ext>
              </a:extLst>
            </p:cNvPr>
            <p:cNvSpPr/>
            <p:nvPr/>
          </p:nvSpPr>
          <p:spPr>
            <a:xfrm>
              <a:off x="9069532" y="2553604"/>
              <a:ext cx="2743200" cy="82296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Widowed &amp;</a:t>
              </a:r>
            </a:p>
            <a:p>
              <a:pPr algn="ctr" defTabSz="914446"/>
              <a:r>
                <a:rPr lang="en-US" sz="1600" b="1">
                  <a:solidFill>
                    <a:prstClr val="white"/>
                  </a:solidFill>
                  <a:latin typeface="Cambria" panose="02040503050406030204" pitchFamily="18" charset="0"/>
                </a:rPr>
                <a:t> not remarried</a:t>
              </a:r>
            </a:p>
          </p:txBody>
        </p:sp>
        <p:sp>
          <p:nvSpPr>
            <p:cNvPr id="12" name="Rounded Rectangle 11">
              <a:extLst>
                <a:ext uri="{FF2B5EF4-FFF2-40B4-BE49-F238E27FC236}">
                  <a16:creationId xmlns:a16="http://schemas.microsoft.com/office/drawing/2014/main" id="{FE9A754F-C81A-CDE9-122A-47FA3BFE47E0}"/>
                </a:ext>
              </a:extLst>
            </p:cNvPr>
            <p:cNvSpPr/>
            <p:nvPr/>
          </p:nvSpPr>
          <p:spPr>
            <a:xfrm>
              <a:off x="495300" y="5680854"/>
              <a:ext cx="2743200" cy="822960"/>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Both parents listed on the FAFSA</a:t>
              </a:r>
            </a:p>
          </p:txBody>
        </p:sp>
        <p:sp>
          <p:nvSpPr>
            <p:cNvPr id="13" name="Rounded Rectangle 12">
              <a:extLst>
                <a:ext uri="{FF2B5EF4-FFF2-40B4-BE49-F238E27FC236}">
                  <a16:creationId xmlns:a16="http://schemas.microsoft.com/office/drawing/2014/main" id="{BB079199-561C-5D56-4BEB-459550AD628B}"/>
                </a:ext>
              </a:extLst>
            </p:cNvPr>
            <p:cNvSpPr/>
            <p:nvPr/>
          </p:nvSpPr>
          <p:spPr>
            <a:xfrm>
              <a:off x="3517392" y="3796300"/>
              <a:ext cx="5157216" cy="1188720"/>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Who provided more financial support the last 12 months?</a:t>
              </a:r>
            </a:p>
            <a:p>
              <a:pPr algn="ctr" defTabSz="914446"/>
              <a:endParaRPr lang="en-US" sz="1050" b="1">
                <a:solidFill>
                  <a:prstClr val="white"/>
                </a:solidFill>
                <a:latin typeface="Cambria" panose="02040503050406030204" pitchFamily="18" charset="0"/>
              </a:endParaRPr>
            </a:p>
            <a:p>
              <a:pPr algn="ctr" defTabSz="914446"/>
              <a:r>
                <a:rPr lang="en-US" sz="1600" b="1">
                  <a:solidFill>
                    <a:prstClr val="white"/>
                  </a:solidFill>
                  <a:latin typeface="Cambria" panose="02040503050406030204" pitchFamily="18" charset="0"/>
                </a:rPr>
                <a:t>If equal, which parent has the greater income &amp; assets the last 12 months?</a:t>
              </a:r>
            </a:p>
          </p:txBody>
        </p:sp>
        <p:sp>
          <p:nvSpPr>
            <p:cNvPr id="14" name="Rounded Rectangle 13">
              <a:extLst>
                <a:ext uri="{FF2B5EF4-FFF2-40B4-BE49-F238E27FC236}">
                  <a16:creationId xmlns:a16="http://schemas.microsoft.com/office/drawing/2014/main" id="{A52F4475-E97C-5D3C-1C02-40B888A62BBC}"/>
                </a:ext>
              </a:extLst>
            </p:cNvPr>
            <p:cNvSpPr/>
            <p:nvPr/>
          </p:nvSpPr>
          <p:spPr>
            <a:xfrm>
              <a:off x="9069532" y="5680854"/>
              <a:ext cx="2743200" cy="822960"/>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Single parent  listed on the FAFSA</a:t>
              </a:r>
            </a:p>
          </p:txBody>
        </p:sp>
        <p:sp>
          <p:nvSpPr>
            <p:cNvPr id="15" name="Rounded Rectangle 14">
              <a:extLst>
                <a:ext uri="{FF2B5EF4-FFF2-40B4-BE49-F238E27FC236}">
                  <a16:creationId xmlns:a16="http://schemas.microsoft.com/office/drawing/2014/main" id="{16942C96-DBD8-893D-098C-1348529DF71A}"/>
                </a:ext>
              </a:extLst>
            </p:cNvPr>
            <p:cNvSpPr/>
            <p:nvPr/>
          </p:nvSpPr>
          <p:spPr>
            <a:xfrm>
              <a:off x="3365500" y="5680854"/>
              <a:ext cx="2743200" cy="822960"/>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If parent single, then only person listed on the FAFSA</a:t>
              </a:r>
            </a:p>
          </p:txBody>
        </p:sp>
        <p:sp>
          <p:nvSpPr>
            <p:cNvPr id="16" name="Rounded Rectangle 15">
              <a:extLst>
                <a:ext uri="{FF2B5EF4-FFF2-40B4-BE49-F238E27FC236}">
                  <a16:creationId xmlns:a16="http://schemas.microsoft.com/office/drawing/2014/main" id="{55513127-81AF-04C4-EF5B-632ADF609641}"/>
                </a:ext>
              </a:extLst>
            </p:cNvPr>
            <p:cNvSpPr/>
            <p:nvPr/>
          </p:nvSpPr>
          <p:spPr>
            <a:xfrm>
              <a:off x="6236208" y="5680854"/>
              <a:ext cx="2743200" cy="822960"/>
            </a:xfrm>
            <a:prstGeom prst="round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If parent remarried, then parent &amp; step-parent listed on the FAFSA</a:t>
              </a:r>
            </a:p>
          </p:txBody>
        </p:sp>
      </p:grpSp>
      <p:cxnSp>
        <p:nvCxnSpPr>
          <p:cNvPr id="17" name="Elbow Connector 16">
            <a:extLst>
              <a:ext uri="{FF2B5EF4-FFF2-40B4-BE49-F238E27FC236}">
                <a16:creationId xmlns:a16="http://schemas.microsoft.com/office/drawing/2014/main" id="{31DF2DD1-CD33-2623-C45A-849A45BCEF4A}"/>
              </a:ext>
            </a:extLst>
          </p:cNvPr>
          <p:cNvCxnSpPr>
            <a:cxnSpLocks/>
          </p:cNvCxnSpPr>
          <p:nvPr/>
        </p:nvCxnSpPr>
        <p:spPr>
          <a:xfrm rot="10800000" flipV="1">
            <a:off x="1808884" y="1656096"/>
            <a:ext cx="1623060" cy="641350"/>
          </a:xfrm>
          <a:prstGeom prst="bentConnector2">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269A110D-8C95-0A0A-A7A4-08249E627DF7}"/>
              </a:ext>
            </a:extLst>
          </p:cNvPr>
          <p:cNvCxnSpPr/>
          <p:nvPr/>
        </p:nvCxnSpPr>
        <p:spPr>
          <a:xfrm>
            <a:off x="8644024" y="1656097"/>
            <a:ext cx="1739092" cy="641350"/>
          </a:xfrm>
          <a:prstGeom prst="bentConnector2">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880A288-408C-AEB5-8F8F-791CBD3CA524}"/>
              </a:ext>
            </a:extLst>
          </p:cNvPr>
          <p:cNvCxnSpPr/>
          <p:nvPr/>
        </p:nvCxnSpPr>
        <p:spPr>
          <a:xfrm>
            <a:off x="5954568" y="1911938"/>
            <a:ext cx="0" cy="412750"/>
          </a:xfrm>
          <a:prstGeom prst="line">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0A33B7-ECE3-9721-FD77-E06D9986AB06}"/>
              </a:ext>
            </a:extLst>
          </p:cNvPr>
          <p:cNvCxnSpPr/>
          <p:nvPr/>
        </p:nvCxnSpPr>
        <p:spPr>
          <a:xfrm>
            <a:off x="5954568" y="3154634"/>
            <a:ext cx="0" cy="412750"/>
          </a:xfrm>
          <a:prstGeom prst="line">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059F951-365F-D2BB-ED45-06E090176A5D}"/>
              </a:ext>
            </a:extLst>
          </p:cNvPr>
          <p:cNvCxnSpPr/>
          <p:nvPr/>
        </p:nvCxnSpPr>
        <p:spPr>
          <a:xfrm>
            <a:off x="1794451" y="3154634"/>
            <a:ext cx="0" cy="2304290"/>
          </a:xfrm>
          <a:prstGeom prst="line">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26D128-FCB9-209A-4CB0-FBDD898FC3D2}"/>
              </a:ext>
            </a:extLst>
          </p:cNvPr>
          <p:cNvCxnSpPr/>
          <p:nvPr/>
        </p:nvCxnSpPr>
        <p:spPr>
          <a:xfrm>
            <a:off x="10406784" y="3154634"/>
            <a:ext cx="0" cy="2304290"/>
          </a:xfrm>
          <a:prstGeom prst="line">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DCAEC43B-CCAD-6D0E-7F9F-425C939D2237}"/>
              </a:ext>
            </a:extLst>
          </p:cNvPr>
          <p:cNvCxnSpPr/>
          <p:nvPr/>
        </p:nvCxnSpPr>
        <p:spPr>
          <a:xfrm rot="16200000" flipH="1">
            <a:off x="6464663" y="4348117"/>
            <a:ext cx="695834" cy="1511808"/>
          </a:xfrm>
          <a:prstGeom prst="bentConnector3">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D5C8A46C-68A0-F556-E7AA-689E1FDC5789}"/>
              </a:ext>
            </a:extLst>
          </p:cNvPr>
          <p:cNvCxnSpPr/>
          <p:nvPr/>
        </p:nvCxnSpPr>
        <p:spPr>
          <a:xfrm rot="5400000">
            <a:off x="5029309" y="4424569"/>
            <a:ext cx="695834" cy="1358900"/>
          </a:xfrm>
          <a:prstGeom prst="bentConnector3">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555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1B08-7C03-3C65-578E-EBD695F72D18}"/>
              </a:ext>
            </a:extLst>
          </p:cNvPr>
          <p:cNvSpPr>
            <a:spLocks noGrp="1"/>
          </p:cNvSpPr>
          <p:nvPr>
            <p:ph type="title"/>
          </p:nvPr>
        </p:nvSpPr>
        <p:spPr/>
        <p:txBody>
          <a:bodyPr/>
          <a:lstStyle/>
          <a:p>
            <a:r>
              <a:rPr lang="en-US"/>
              <a:t>Review, Sign, &amp; Submit</a:t>
            </a:r>
          </a:p>
        </p:txBody>
      </p:sp>
      <p:sp>
        <p:nvSpPr>
          <p:cNvPr id="3" name="Content Placeholder 2">
            <a:extLst>
              <a:ext uri="{FF2B5EF4-FFF2-40B4-BE49-F238E27FC236}">
                <a16:creationId xmlns:a16="http://schemas.microsoft.com/office/drawing/2014/main" id="{8357AB18-6371-2DD5-B7FC-783641233850}"/>
              </a:ext>
            </a:extLst>
          </p:cNvPr>
          <p:cNvSpPr>
            <a:spLocks noGrp="1"/>
          </p:cNvSpPr>
          <p:nvPr>
            <p:ph idx="1"/>
          </p:nvPr>
        </p:nvSpPr>
        <p:spPr/>
        <p:txBody>
          <a:bodyPr/>
          <a:lstStyle/>
          <a:p>
            <a:r>
              <a:rPr lang="en-US"/>
              <a:t>Student reviews all entered information</a:t>
            </a:r>
          </a:p>
          <a:p>
            <a:r>
              <a:rPr lang="en-US"/>
              <a:t>Student agrees and signs their part of the FAFSA</a:t>
            </a:r>
          </a:p>
        </p:txBody>
      </p:sp>
      <p:pic>
        <p:nvPicPr>
          <p:cNvPr id="4" name="Picture 3" descr="Screenshot of the student review page . Each of the four previous sections, which the student can expand and collapse, are listed to have the student review and verify the information. Below that is the status of the contributor section of the student’s FAFSA form, informing them that the section is shared with one contributor. The contributor the student invited to their form is listed for the student to review. An icon beside the contributor indicates that an invite has been sent. The student can use the “Manage Contributor Information” hyperlink to update the contributors if needed. ">
            <a:extLst>
              <a:ext uri="{FF2B5EF4-FFF2-40B4-BE49-F238E27FC236}">
                <a16:creationId xmlns:a16="http://schemas.microsoft.com/office/drawing/2014/main" id="{F20F9EA9-2D52-8236-9AF1-6317D0B84BC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459426" y="2614544"/>
            <a:ext cx="4224719" cy="3935653"/>
          </a:xfrm>
          <a:prstGeom prst="rect">
            <a:avLst/>
          </a:prstGeom>
          <a:ln>
            <a:solidFill>
              <a:schemeClr val="accent1"/>
            </a:solidFill>
          </a:ln>
        </p:spPr>
      </p:pic>
      <p:pic>
        <p:nvPicPr>
          <p:cNvPr id="6" name="Picture 5" descr="Screenshot continuation of the signature page, which lists the remaining terms and conditions that the student agrees to by signing the FAFSA form. A checkbox indicates the student agrees to the terms, and there is a button the student can select to “Sign” the form.">
            <a:extLst>
              <a:ext uri="{FF2B5EF4-FFF2-40B4-BE49-F238E27FC236}">
                <a16:creationId xmlns:a16="http://schemas.microsoft.com/office/drawing/2014/main" id="{8741F508-A5B1-58AF-572A-A0BE4D25FDF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5182728" y="2933501"/>
            <a:ext cx="6288721" cy="3039471"/>
          </a:xfrm>
          <a:prstGeom prst="rect">
            <a:avLst/>
          </a:prstGeom>
          <a:ln>
            <a:solidFill>
              <a:srgbClr val="0070C0"/>
            </a:solidFill>
          </a:ln>
        </p:spPr>
      </p:pic>
    </p:spTree>
    <p:extLst>
      <p:ext uri="{BB962C8B-B14F-4D97-AF65-F5344CB8AC3E}">
        <p14:creationId xmlns:p14="http://schemas.microsoft.com/office/powerpoint/2010/main" val="674077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2AB00-5926-86DF-A032-363A487D63B2}"/>
              </a:ext>
            </a:extLst>
          </p:cNvPr>
          <p:cNvSpPr>
            <a:spLocks noGrp="1"/>
          </p:cNvSpPr>
          <p:nvPr>
            <p:ph type="title"/>
          </p:nvPr>
        </p:nvSpPr>
        <p:spPr/>
        <p:txBody>
          <a:bodyPr/>
          <a:lstStyle/>
          <a:p>
            <a:r>
              <a:rPr lang="en-US"/>
              <a:t>Student Section Complete</a:t>
            </a:r>
          </a:p>
        </p:txBody>
      </p:sp>
      <p:sp>
        <p:nvSpPr>
          <p:cNvPr id="3" name="Content Placeholder 2">
            <a:extLst>
              <a:ext uri="{FF2B5EF4-FFF2-40B4-BE49-F238E27FC236}">
                <a16:creationId xmlns:a16="http://schemas.microsoft.com/office/drawing/2014/main" id="{011CDCD4-9863-39B5-81DB-6AA7115631EF}"/>
              </a:ext>
            </a:extLst>
          </p:cNvPr>
          <p:cNvSpPr>
            <a:spLocks noGrp="1"/>
          </p:cNvSpPr>
          <p:nvPr>
            <p:ph idx="1"/>
          </p:nvPr>
        </p:nvSpPr>
        <p:spPr>
          <a:xfrm>
            <a:off x="205636" y="5923708"/>
            <a:ext cx="11764393" cy="934291"/>
          </a:xfrm>
        </p:spPr>
        <p:txBody>
          <a:bodyPr/>
          <a:lstStyle/>
          <a:p>
            <a:r>
              <a:rPr lang="en-US" sz="2400" b="0"/>
              <a:t>Note:  The FAFSA is not submitted until the contributor(s) complete </a:t>
            </a:r>
            <a:br>
              <a:rPr lang="en-US" sz="2400" b="0"/>
            </a:br>
            <a:r>
              <a:rPr lang="en-US" sz="2400" b="0"/>
              <a:t>	    and sign their sections of the form.</a:t>
            </a:r>
          </a:p>
        </p:txBody>
      </p:sp>
      <p:pic>
        <p:nvPicPr>
          <p:cNvPr id="4" name="Picture 3" descr="Screenshot of the student completion page, informing the student that their FAFSA form is pending submission. The student is reminded that the FAFSA form cannot be processed until the contributors complete the required sections. Below that, the contributor is listed, with an icon beside the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A356E855-F6C0-DD2E-1E6C-70B6617C697F}"/>
              </a:ext>
            </a:extLst>
          </p:cNvPr>
          <p:cNvPicPr>
            <a:picLocks noChangeAspect="1"/>
          </p:cNvPicPr>
          <p:nvPr/>
        </p:nvPicPr>
        <p:blipFill>
          <a:blip r:embed="rId2"/>
          <a:stretch>
            <a:fillRect/>
          </a:stretch>
        </p:blipFill>
        <p:spPr>
          <a:xfrm>
            <a:off x="3379766" y="1197924"/>
            <a:ext cx="5416135" cy="4572000"/>
          </a:xfrm>
          <a:prstGeom prst="rect">
            <a:avLst/>
          </a:prstGeom>
          <a:ln>
            <a:solidFill>
              <a:schemeClr val="accent1"/>
            </a:solidFill>
          </a:ln>
        </p:spPr>
      </p:pic>
    </p:spTree>
    <p:extLst>
      <p:ext uri="{BB962C8B-B14F-4D97-AF65-F5344CB8AC3E}">
        <p14:creationId xmlns:p14="http://schemas.microsoft.com/office/powerpoint/2010/main" val="807874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23CF-4052-F99E-3751-2A86D91664BB}"/>
              </a:ext>
            </a:extLst>
          </p:cNvPr>
          <p:cNvSpPr>
            <a:spLocks noGrp="1"/>
          </p:cNvSpPr>
          <p:nvPr>
            <p:ph type="title"/>
          </p:nvPr>
        </p:nvSpPr>
        <p:spPr/>
        <p:txBody>
          <a:bodyPr/>
          <a:lstStyle/>
          <a:p>
            <a:r>
              <a:rPr lang="en-US"/>
              <a:t>Parent Info.</a:t>
            </a:r>
          </a:p>
        </p:txBody>
      </p:sp>
    </p:spTree>
    <p:extLst>
      <p:ext uri="{BB962C8B-B14F-4D97-AF65-F5344CB8AC3E}">
        <p14:creationId xmlns:p14="http://schemas.microsoft.com/office/powerpoint/2010/main" val="1628970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73A3-2061-1023-A741-7E590F83F004}"/>
              </a:ext>
            </a:extLst>
          </p:cNvPr>
          <p:cNvSpPr>
            <a:spLocks noGrp="1"/>
          </p:cNvSpPr>
          <p:nvPr>
            <p:ph type="title"/>
          </p:nvPr>
        </p:nvSpPr>
        <p:spPr>
          <a:xfrm>
            <a:off x="334282" y="2857727"/>
            <a:ext cx="11523436" cy="1142546"/>
          </a:xfrm>
        </p:spPr>
        <p:txBody>
          <a:bodyPr/>
          <a:lstStyle/>
          <a:p>
            <a:r>
              <a:rPr lang="en-US"/>
              <a:t>Types of Aid</a:t>
            </a:r>
          </a:p>
        </p:txBody>
      </p:sp>
    </p:spTree>
    <p:extLst>
      <p:ext uri="{BB962C8B-B14F-4D97-AF65-F5344CB8AC3E}">
        <p14:creationId xmlns:p14="http://schemas.microsoft.com/office/powerpoint/2010/main" val="175358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2ED42-31E6-0293-BB8B-202972B6C4C5}"/>
              </a:ext>
            </a:extLst>
          </p:cNvPr>
          <p:cNvSpPr>
            <a:spLocks noGrp="1"/>
          </p:cNvSpPr>
          <p:nvPr>
            <p:ph type="title"/>
          </p:nvPr>
        </p:nvSpPr>
        <p:spPr/>
        <p:txBody>
          <a:bodyPr/>
          <a:lstStyle/>
          <a:p>
            <a:r>
              <a:rPr lang="en-US"/>
              <a:t>Contributor / Parent Info.</a:t>
            </a:r>
          </a:p>
        </p:txBody>
      </p:sp>
      <p:sp>
        <p:nvSpPr>
          <p:cNvPr id="3" name="Content Placeholder 2">
            <a:extLst>
              <a:ext uri="{FF2B5EF4-FFF2-40B4-BE49-F238E27FC236}">
                <a16:creationId xmlns:a16="http://schemas.microsoft.com/office/drawing/2014/main" id="{15976760-90F6-2A89-7987-1966A1C96976}"/>
              </a:ext>
            </a:extLst>
          </p:cNvPr>
          <p:cNvSpPr>
            <a:spLocks noGrp="1"/>
          </p:cNvSpPr>
          <p:nvPr>
            <p:ph idx="1"/>
          </p:nvPr>
        </p:nvSpPr>
        <p:spPr/>
        <p:txBody>
          <a:bodyPr/>
          <a:lstStyle/>
          <a:p>
            <a:r>
              <a:rPr lang="en-US"/>
              <a:t>Invitation Email</a:t>
            </a:r>
          </a:p>
          <a:p>
            <a:pPr lvl="1"/>
            <a:r>
              <a:rPr lang="en-US"/>
              <a:t>Log in / Accept invitation</a:t>
            </a:r>
          </a:p>
        </p:txBody>
      </p:sp>
      <p:pic>
        <p:nvPicPr>
          <p:cNvPr id="5" name="Picture 4" descr="A screenshot of a computer&#10;&#10;AI-generated content may be incorrect.">
            <a:extLst>
              <a:ext uri="{FF2B5EF4-FFF2-40B4-BE49-F238E27FC236}">
                <a16:creationId xmlns:a16="http://schemas.microsoft.com/office/drawing/2014/main" id="{4DBE942B-9418-2ABB-E6E2-0E1DF989F4ED}"/>
              </a:ext>
            </a:extLst>
          </p:cNvPr>
          <p:cNvPicPr>
            <a:picLocks noChangeAspect="1"/>
          </p:cNvPicPr>
          <p:nvPr/>
        </p:nvPicPr>
        <p:blipFill>
          <a:blip r:embed="rId2"/>
          <a:stretch>
            <a:fillRect/>
          </a:stretch>
        </p:blipFill>
        <p:spPr>
          <a:xfrm>
            <a:off x="5515789" y="2270398"/>
            <a:ext cx="6394177" cy="4389120"/>
          </a:xfrm>
          <a:prstGeom prst="rect">
            <a:avLst/>
          </a:prstGeom>
          <a:ln>
            <a:solidFill>
              <a:srgbClr val="2E50A2"/>
            </a:solidFill>
          </a:ln>
        </p:spPr>
      </p:pic>
      <p:pic>
        <p:nvPicPr>
          <p:cNvPr id="9" name="Picture 8" descr="A screenshot of a computer screen&#10;&#10;AI-generated content may be incorrect.">
            <a:extLst>
              <a:ext uri="{FF2B5EF4-FFF2-40B4-BE49-F238E27FC236}">
                <a16:creationId xmlns:a16="http://schemas.microsoft.com/office/drawing/2014/main" id="{640A0708-BAE0-4AB6-3B86-5F7316929BB6}"/>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08474" y="2270398"/>
            <a:ext cx="4504481" cy="4389120"/>
          </a:xfrm>
          <a:prstGeom prst="rect">
            <a:avLst/>
          </a:prstGeom>
          <a:ln>
            <a:solidFill>
              <a:srgbClr val="2E50A2"/>
            </a:solidFill>
          </a:ln>
        </p:spPr>
      </p:pic>
    </p:spTree>
    <p:extLst>
      <p:ext uri="{BB962C8B-B14F-4D97-AF65-F5344CB8AC3E}">
        <p14:creationId xmlns:p14="http://schemas.microsoft.com/office/powerpoint/2010/main" val="3353575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602E4-F85D-20E3-8DF9-2DB1C5884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EB77D-DE52-8A4D-B4FB-AA750576C0C0}"/>
              </a:ext>
            </a:extLst>
          </p:cNvPr>
          <p:cNvSpPr>
            <a:spLocks noGrp="1"/>
          </p:cNvSpPr>
          <p:nvPr>
            <p:ph type="title"/>
          </p:nvPr>
        </p:nvSpPr>
        <p:spPr/>
        <p:txBody>
          <a:bodyPr/>
          <a:lstStyle/>
          <a:p>
            <a:r>
              <a:rPr lang="en-US"/>
              <a:t>Confirmation and Consent</a:t>
            </a:r>
          </a:p>
        </p:txBody>
      </p:sp>
      <p:sp>
        <p:nvSpPr>
          <p:cNvPr id="3" name="Content Placeholder 2">
            <a:extLst>
              <a:ext uri="{FF2B5EF4-FFF2-40B4-BE49-F238E27FC236}">
                <a16:creationId xmlns:a16="http://schemas.microsoft.com/office/drawing/2014/main" id="{2BD0B3D0-2636-0F55-473A-ACA305253D88}"/>
              </a:ext>
            </a:extLst>
          </p:cNvPr>
          <p:cNvSpPr>
            <a:spLocks noGrp="1"/>
          </p:cNvSpPr>
          <p:nvPr>
            <p:ph idx="1"/>
          </p:nvPr>
        </p:nvSpPr>
        <p:spPr>
          <a:xfrm>
            <a:off x="205641" y="1265039"/>
            <a:ext cx="5688396" cy="4920285"/>
          </a:xfrm>
        </p:spPr>
        <p:txBody>
          <a:bodyPr>
            <a:normAutofit fontScale="92500" lnSpcReduction="20000"/>
          </a:bodyPr>
          <a:lstStyle/>
          <a:p>
            <a:r>
              <a:rPr lang="en-US"/>
              <a:t>Confirmation Info.</a:t>
            </a:r>
          </a:p>
          <a:p>
            <a:pPr lvl="1"/>
            <a:r>
              <a:rPr lang="en-US"/>
              <a:t>Check Identity Info (SSN, Address, </a:t>
            </a:r>
            <a:r>
              <a:rPr lang="en-US" err="1"/>
              <a:t>etc</a:t>
            </a:r>
            <a:r>
              <a:rPr lang="en-US"/>
              <a:t>)</a:t>
            </a:r>
          </a:p>
          <a:p>
            <a:pPr lvl="1"/>
            <a:endParaRPr lang="en-US"/>
          </a:p>
          <a:p>
            <a:r>
              <a:rPr lang="en-US"/>
              <a:t>Provide Consent</a:t>
            </a:r>
          </a:p>
          <a:p>
            <a:pPr lvl="1"/>
            <a:r>
              <a:rPr lang="en-US"/>
              <a:t>Providing consent from both student and parent contributor(s) is required to receive aid</a:t>
            </a:r>
          </a:p>
          <a:p>
            <a:pPr lvl="1"/>
            <a:endParaRPr lang="en-US"/>
          </a:p>
          <a:p>
            <a:pPr lvl="1"/>
            <a:r>
              <a:rPr lang="en-US"/>
              <a:t>Consent allows the FAFSA to automatically import IRS tax data</a:t>
            </a:r>
          </a:p>
          <a:p>
            <a:pPr lvl="1"/>
            <a:endParaRPr lang="en-US"/>
          </a:p>
          <a:p>
            <a:r>
              <a:rPr lang="en-US"/>
              <a:t>After Consent</a:t>
            </a:r>
          </a:p>
          <a:p>
            <a:pPr lvl="1"/>
            <a:r>
              <a:rPr lang="en-US"/>
              <a:t>IRS Data is automatically imported into your FAFSA</a:t>
            </a:r>
          </a:p>
          <a:p>
            <a:endParaRPr lang="en-US"/>
          </a:p>
        </p:txBody>
      </p:sp>
      <p:pic>
        <p:nvPicPr>
          <p:cNvPr id="4" name="Picture 3"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2F743E90-0F8F-48ED-B790-C25F6DEDC93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096000" y="1393706"/>
            <a:ext cx="5688395" cy="3176988"/>
          </a:xfrm>
          <a:prstGeom prst="rect">
            <a:avLst/>
          </a:prstGeom>
          <a:ln>
            <a:solidFill>
              <a:schemeClr val="accent1"/>
            </a:solidFill>
          </a:ln>
        </p:spPr>
      </p:pic>
      <p:pic>
        <p:nvPicPr>
          <p:cNvPr id="5" name="Picture 4" descr="Screenshot of the data import page for the student’s federal tax information from the IRS, where their information is being directly transferred from the IRS into their FAFSA form. The student is informed they should not leave this page while their information is being loaded into their application.">
            <a:extLst>
              <a:ext uri="{FF2B5EF4-FFF2-40B4-BE49-F238E27FC236}">
                <a16:creationId xmlns:a16="http://schemas.microsoft.com/office/drawing/2014/main" id="{472D9C69-45AB-F0C2-07AD-DD5DD412B6D0}"/>
              </a:ext>
            </a:extLst>
          </p:cNvPr>
          <p:cNvPicPr>
            <a:picLocks noChangeAspect="1"/>
          </p:cNvPicPr>
          <p:nvPr/>
        </p:nvPicPr>
        <p:blipFill>
          <a:blip r:embed="rId3"/>
          <a:stretch>
            <a:fillRect/>
          </a:stretch>
        </p:blipFill>
        <p:spPr>
          <a:xfrm>
            <a:off x="6410221" y="4439886"/>
            <a:ext cx="5059954" cy="2048816"/>
          </a:xfrm>
          <a:prstGeom prst="rect">
            <a:avLst/>
          </a:prstGeom>
          <a:ln>
            <a:solidFill>
              <a:schemeClr val="accent1"/>
            </a:solidFill>
          </a:ln>
        </p:spPr>
      </p:pic>
    </p:spTree>
    <p:extLst>
      <p:ext uri="{BB962C8B-B14F-4D97-AF65-F5344CB8AC3E}">
        <p14:creationId xmlns:p14="http://schemas.microsoft.com/office/powerpoint/2010/main" val="344937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7AE91-A0DE-D6D0-5C73-5AE79ED872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0666F4-0B1A-27D4-0093-D1D7C5EFB27D}"/>
              </a:ext>
            </a:extLst>
          </p:cNvPr>
          <p:cNvSpPr>
            <a:spLocks noGrp="1"/>
          </p:cNvSpPr>
          <p:nvPr>
            <p:ph type="title"/>
          </p:nvPr>
        </p:nvSpPr>
        <p:spPr/>
        <p:txBody>
          <a:bodyPr/>
          <a:lstStyle/>
          <a:p>
            <a:r>
              <a:rPr lang="en-US"/>
              <a:t>Parent Demographic Information</a:t>
            </a:r>
          </a:p>
        </p:txBody>
      </p:sp>
      <p:pic>
        <p:nvPicPr>
          <p:cNvPr id="6" name="Picture 5" descr="Screenshot of the introduction to the “Parent Demographics” section, which informs the parent that the next series of pages will ask about them and their family. The parent is reminded that these questions will help determine how much federal student aid the student is eligible to receive.">
            <a:extLst>
              <a:ext uri="{FF2B5EF4-FFF2-40B4-BE49-F238E27FC236}">
                <a16:creationId xmlns:a16="http://schemas.microsoft.com/office/drawing/2014/main" id="{DB7B58A3-0D7A-5583-7E27-6D9A6E80B6A5}"/>
              </a:ext>
            </a:extLst>
          </p:cNvPr>
          <p:cNvPicPr>
            <a:picLocks noChangeAspect="1"/>
          </p:cNvPicPr>
          <p:nvPr/>
        </p:nvPicPr>
        <p:blipFill>
          <a:blip r:embed="rId2"/>
          <a:stretch>
            <a:fillRect/>
          </a:stretch>
        </p:blipFill>
        <p:spPr>
          <a:xfrm>
            <a:off x="2262821" y="2590524"/>
            <a:ext cx="7666356" cy="3333313"/>
          </a:xfrm>
          <a:prstGeom prst="rect">
            <a:avLst/>
          </a:prstGeom>
          <a:ln>
            <a:solidFill>
              <a:schemeClr val="accent1"/>
            </a:solidFill>
          </a:ln>
        </p:spPr>
      </p:pic>
      <p:sp>
        <p:nvSpPr>
          <p:cNvPr id="10" name="Content Placeholder 2">
            <a:extLst>
              <a:ext uri="{FF2B5EF4-FFF2-40B4-BE49-F238E27FC236}">
                <a16:creationId xmlns:a16="http://schemas.microsoft.com/office/drawing/2014/main" id="{CDE6F506-52FF-3E48-3B2B-B88C2C6730B0}"/>
              </a:ext>
            </a:extLst>
          </p:cNvPr>
          <p:cNvSpPr>
            <a:spLocks noGrp="1"/>
          </p:cNvSpPr>
          <p:nvPr>
            <p:ph idx="1"/>
          </p:nvPr>
        </p:nvSpPr>
        <p:spPr>
          <a:xfrm>
            <a:off x="1144677" y="1547386"/>
            <a:ext cx="4951322" cy="680426"/>
          </a:xfrm>
        </p:spPr>
        <p:txBody>
          <a:bodyPr/>
          <a:lstStyle/>
          <a:p>
            <a:pPr>
              <a:spcBef>
                <a:spcPts val="2400"/>
              </a:spcBef>
            </a:pPr>
            <a:r>
              <a:rPr lang="en-US"/>
              <a:t>Marital Status</a:t>
            </a:r>
          </a:p>
        </p:txBody>
      </p:sp>
      <p:sp>
        <p:nvSpPr>
          <p:cNvPr id="11" name="Content Placeholder 2">
            <a:extLst>
              <a:ext uri="{FF2B5EF4-FFF2-40B4-BE49-F238E27FC236}">
                <a16:creationId xmlns:a16="http://schemas.microsoft.com/office/drawing/2014/main" id="{FF5379B1-BBB8-CD47-1670-9CF89DB68D27}"/>
              </a:ext>
            </a:extLst>
          </p:cNvPr>
          <p:cNvSpPr txBox="1">
            <a:spLocks/>
          </p:cNvSpPr>
          <p:nvPr/>
        </p:nvSpPr>
        <p:spPr>
          <a:xfrm>
            <a:off x="6434842" y="1506108"/>
            <a:ext cx="4466413" cy="72170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2800" b="1" kern="1200">
                <a:solidFill>
                  <a:srgbClr val="2E50A2"/>
                </a:solidFill>
                <a:latin typeface="Merriweather" pitchFamily="2" charset="77"/>
                <a:ea typeface="+mn-ea"/>
                <a:cs typeface="Calibri" panose="020F050202020403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a:solidFill>
                  <a:srgbClr val="2E50A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rgbClr val="2E50A2"/>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2E50A2"/>
                </a:solidFill>
                <a:latin typeface="Merriweather" pitchFamily="2" charset="77"/>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rgbClr val="2E50A2"/>
                </a:solidFill>
                <a:latin typeface="Merriweather" pitchFamily="2" charset="77"/>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r>
              <a:rPr lang="en-US"/>
              <a:t>State of Residence</a:t>
            </a:r>
          </a:p>
        </p:txBody>
      </p:sp>
    </p:spTree>
    <p:extLst>
      <p:ext uri="{BB962C8B-B14F-4D97-AF65-F5344CB8AC3E}">
        <p14:creationId xmlns:p14="http://schemas.microsoft.com/office/powerpoint/2010/main" val="3699154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FA6A-D88F-822E-5BA9-F692283AC33E}"/>
              </a:ext>
            </a:extLst>
          </p:cNvPr>
          <p:cNvSpPr>
            <a:spLocks noGrp="1"/>
          </p:cNvSpPr>
          <p:nvPr>
            <p:ph type="title"/>
          </p:nvPr>
        </p:nvSpPr>
        <p:spPr/>
        <p:txBody>
          <a:bodyPr/>
          <a:lstStyle/>
          <a:p>
            <a:r>
              <a:rPr lang="en-US"/>
              <a:t>Parent Financials</a:t>
            </a:r>
          </a:p>
        </p:txBody>
      </p:sp>
      <p:sp>
        <p:nvSpPr>
          <p:cNvPr id="3" name="Content Placeholder 2">
            <a:extLst>
              <a:ext uri="{FF2B5EF4-FFF2-40B4-BE49-F238E27FC236}">
                <a16:creationId xmlns:a16="http://schemas.microsoft.com/office/drawing/2014/main" id="{7839FBB8-D9E5-9000-8724-21B9E2ABDD9B}"/>
              </a:ext>
            </a:extLst>
          </p:cNvPr>
          <p:cNvSpPr>
            <a:spLocks noGrp="1"/>
          </p:cNvSpPr>
          <p:nvPr>
            <p:ph idx="1"/>
          </p:nvPr>
        </p:nvSpPr>
        <p:spPr>
          <a:xfrm>
            <a:off x="205641" y="1265039"/>
            <a:ext cx="6012280" cy="5451645"/>
          </a:xfrm>
        </p:spPr>
        <p:txBody>
          <a:bodyPr/>
          <a:lstStyle/>
          <a:p>
            <a:r>
              <a:rPr lang="en-US"/>
              <a:t>Federal Benefits Received</a:t>
            </a:r>
          </a:p>
          <a:p>
            <a:endParaRPr lang="en-US"/>
          </a:p>
          <a:p>
            <a:r>
              <a:rPr lang="en-US"/>
              <a:t>Tax Filing Status</a:t>
            </a:r>
          </a:p>
          <a:p>
            <a:pPr lvl="1"/>
            <a:r>
              <a:rPr lang="en-US"/>
              <a:t>Determines if one or both contributors need an </a:t>
            </a:r>
            <a:r>
              <a:rPr lang="en-US" err="1"/>
              <a:t>StudentAid.gov</a:t>
            </a:r>
            <a:r>
              <a:rPr lang="en-US"/>
              <a:t> Account to sign and submit</a:t>
            </a:r>
          </a:p>
          <a:p>
            <a:pPr lvl="1"/>
            <a:endParaRPr lang="en-US"/>
          </a:p>
          <a:p>
            <a:r>
              <a:rPr lang="en-US"/>
              <a:t>Family Size</a:t>
            </a:r>
          </a:p>
          <a:p>
            <a:pPr lvl="1"/>
            <a:r>
              <a:rPr lang="en-US"/>
              <a:t>Could need adjusting if different from 2024 tax forms</a:t>
            </a:r>
          </a:p>
          <a:p>
            <a:pPr lvl="1"/>
            <a:endParaRPr lang="en-US"/>
          </a:p>
          <a:p>
            <a:r>
              <a:rPr lang="en-US"/>
              <a:t>Number in College</a:t>
            </a:r>
          </a:p>
        </p:txBody>
      </p:sp>
      <p:pic>
        <p:nvPicPr>
          <p:cNvPr id="5" name="Picture 4" descr="Screenshot continuation of the “Parent Finances” section, which asks the parent if they filed a 2024 IRS Form 1040 or 1040-NR. After selecting “Yes,” a second question asks the parent if they filed a 2024 joint tax return with their current spouse.">
            <a:extLst>
              <a:ext uri="{FF2B5EF4-FFF2-40B4-BE49-F238E27FC236}">
                <a16:creationId xmlns:a16="http://schemas.microsoft.com/office/drawing/2014/main" id="{A9726AE9-2F3F-540F-2CBE-E0ABBDE2CE0C}"/>
              </a:ext>
            </a:extLst>
          </p:cNvPr>
          <p:cNvPicPr>
            <a:picLocks noChangeAspect="1"/>
          </p:cNvPicPr>
          <p:nvPr/>
        </p:nvPicPr>
        <p:blipFill>
          <a:blip r:embed="rId2"/>
          <a:stretch>
            <a:fillRect/>
          </a:stretch>
        </p:blipFill>
        <p:spPr>
          <a:xfrm>
            <a:off x="6096000" y="1198539"/>
            <a:ext cx="5669280" cy="2988657"/>
          </a:xfrm>
          <a:prstGeom prst="rect">
            <a:avLst/>
          </a:prstGeom>
          <a:ln>
            <a:solidFill>
              <a:schemeClr val="accent1"/>
            </a:solidFill>
          </a:ln>
        </p:spPr>
      </p:pic>
      <p:pic>
        <p:nvPicPr>
          <p:cNvPr id="6" name="Picture 5" descr="Screenshot continuation of the “Parent Finances” section, which asks the parent to enter the number of people in their family that will be in college between July 1, 2026, and June 30, 2027.">
            <a:extLst>
              <a:ext uri="{FF2B5EF4-FFF2-40B4-BE49-F238E27FC236}">
                <a16:creationId xmlns:a16="http://schemas.microsoft.com/office/drawing/2014/main" id="{A59ECB2C-89EE-3A8A-1F49-AA9ADBE80E1E}"/>
              </a:ext>
            </a:extLst>
          </p:cNvPr>
          <p:cNvPicPr>
            <a:picLocks noChangeAspect="1"/>
          </p:cNvPicPr>
          <p:nvPr/>
        </p:nvPicPr>
        <p:blipFill>
          <a:blip r:embed="rId3"/>
          <a:stretch>
            <a:fillRect/>
          </a:stretch>
        </p:blipFill>
        <p:spPr>
          <a:xfrm>
            <a:off x="6092337" y="4309304"/>
            <a:ext cx="5669280" cy="2482196"/>
          </a:xfrm>
          <a:prstGeom prst="rect">
            <a:avLst/>
          </a:prstGeom>
          <a:ln>
            <a:solidFill>
              <a:schemeClr val="accent1"/>
            </a:solidFill>
          </a:ln>
        </p:spPr>
      </p:pic>
    </p:spTree>
    <p:extLst>
      <p:ext uri="{BB962C8B-B14F-4D97-AF65-F5344CB8AC3E}">
        <p14:creationId xmlns:p14="http://schemas.microsoft.com/office/powerpoint/2010/main" val="436106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5E599-AFD1-1321-67C9-0D22C5CA11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EBE6C-9745-95D0-3C4A-0864834C5C3E}"/>
              </a:ext>
            </a:extLst>
          </p:cNvPr>
          <p:cNvSpPr>
            <a:spLocks noGrp="1"/>
          </p:cNvSpPr>
          <p:nvPr>
            <p:ph type="title"/>
          </p:nvPr>
        </p:nvSpPr>
        <p:spPr/>
        <p:txBody>
          <a:bodyPr/>
          <a:lstStyle/>
          <a:p>
            <a:r>
              <a:rPr lang="en-US"/>
              <a:t>Parent Asset Information</a:t>
            </a:r>
          </a:p>
        </p:txBody>
      </p:sp>
      <p:sp>
        <p:nvSpPr>
          <p:cNvPr id="3" name="Content Placeholder 2">
            <a:extLst>
              <a:ext uri="{FF2B5EF4-FFF2-40B4-BE49-F238E27FC236}">
                <a16:creationId xmlns:a16="http://schemas.microsoft.com/office/drawing/2014/main" id="{3357F38B-8AB6-8C26-84C4-EC661E4A5AA7}"/>
              </a:ext>
            </a:extLst>
          </p:cNvPr>
          <p:cNvSpPr>
            <a:spLocks noGrp="1"/>
          </p:cNvSpPr>
          <p:nvPr>
            <p:ph idx="1"/>
          </p:nvPr>
        </p:nvSpPr>
        <p:spPr>
          <a:xfrm>
            <a:off x="205640" y="1265039"/>
            <a:ext cx="11764393" cy="5475395"/>
          </a:xfrm>
        </p:spPr>
        <p:txBody>
          <a:bodyPr>
            <a:noAutofit/>
          </a:bodyPr>
          <a:lstStyle/>
          <a:p>
            <a:r>
              <a:rPr lang="en-US" sz="2400"/>
              <a:t>Assets do </a:t>
            </a:r>
            <a:r>
              <a:rPr lang="en-US" sz="2400">
                <a:solidFill>
                  <a:srgbClr val="AD2954"/>
                </a:solidFill>
              </a:rPr>
              <a:t>NOT</a:t>
            </a:r>
            <a:r>
              <a:rPr lang="en-US" sz="2400"/>
              <a:t> include:</a:t>
            </a:r>
          </a:p>
          <a:p>
            <a:pPr lvl="1"/>
            <a:r>
              <a:rPr lang="en-US" sz="2000"/>
              <a:t>The home you live in</a:t>
            </a:r>
          </a:p>
          <a:p>
            <a:pPr lvl="1"/>
            <a:r>
              <a:rPr lang="en-US" sz="2000"/>
              <a:t>Qualified retirement plans</a:t>
            </a:r>
          </a:p>
          <a:p>
            <a:pPr lvl="1"/>
            <a:r>
              <a:rPr lang="en-US" sz="2000"/>
              <a:t>Businesses with less than 100 full-time </a:t>
            </a:r>
            <a:br>
              <a:rPr lang="en-US" sz="2000"/>
            </a:br>
            <a:r>
              <a:rPr lang="en-US" sz="2000"/>
              <a:t>equivalent employees</a:t>
            </a:r>
            <a:br>
              <a:rPr lang="en-US" sz="2000"/>
            </a:br>
            <a:endParaRPr lang="en-US" sz="2800"/>
          </a:p>
          <a:p>
            <a:r>
              <a:rPr lang="en-US" sz="2400"/>
              <a:t>Assets </a:t>
            </a:r>
            <a:r>
              <a:rPr lang="en-US" sz="2400">
                <a:solidFill>
                  <a:srgbClr val="00B050"/>
                </a:solidFill>
              </a:rPr>
              <a:t>DO</a:t>
            </a:r>
            <a:r>
              <a:rPr lang="en-US" sz="2400"/>
              <a:t> include:</a:t>
            </a:r>
          </a:p>
          <a:p>
            <a:pPr lvl="1"/>
            <a:r>
              <a:rPr lang="en-US" sz="2000"/>
              <a:t>Cash, savings, and checking accounts</a:t>
            </a:r>
          </a:p>
          <a:p>
            <a:pPr lvl="1"/>
            <a:r>
              <a:rPr lang="en-US" sz="2000"/>
              <a:t>Real estate</a:t>
            </a:r>
          </a:p>
          <a:p>
            <a:pPr lvl="1"/>
            <a:r>
              <a:rPr lang="en-US" sz="2000"/>
              <a:t>Stocks, Bonds, and other investments</a:t>
            </a:r>
          </a:p>
          <a:p>
            <a:pPr lvl="1"/>
            <a:r>
              <a:rPr lang="en-US" sz="2000"/>
              <a:t>529 College Savings Plans</a:t>
            </a:r>
          </a:p>
          <a:p>
            <a:pPr lvl="2"/>
            <a:r>
              <a:rPr lang="en-US" sz="1600"/>
              <a:t>Education savings plans are counted as an asset </a:t>
            </a:r>
            <a:br>
              <a:rPr lang="en-US" sz="1600"/>
            </a:br>
            <a:r>
              <a:rPr lang="en-US" sz="1600"/>
              <a:t>of the account owner ONLY if the account is </a:t>
            </a:r>
            <a:br>
              <a:rPr lang="en-US" sz="1600"/>
            </a:br>
            <a:r>
              <a:rPr lang="en-US" sz="1600"/>
              <a:t>designated for the student whose FAFSA is </a:t>
            </a:r>
            <a:br>
              <a:rPr lang="en-US" sz="1600"/>
            </a:br>
            <a:r>
              <a:rPr lang="en-US" sz="1600"/>
              <a:t>being completed</a:t>
            </a:r>
          </a:p>
        </p:txBody>
      </p:sp>
      <p:pic>
        <p:nvPicPr>
          <p:cNvPr id="5" name="Picture 4" descr="A screenshot of a computer&#10;&#10;AI-generated content may be incorrect.">
            <a:extLst>
              <a:ext uri="{FF2B5EF4-FFF2-40B4-BE49-F238E27FC236}">
                <a16:creationId xmlns:a16="http://schemas.microsoft.com/office/drawing/2014/main" id="{86302F29-7A02-677F-27A4-A9A9E3B4010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694160" y="1171619"/>
            <a:ext cx="6017824" cy="5615940"/>
          </a:xfrm>
          <a:prstGeom prst="rect">
            <a:avLst/>
          </a:prstGeom>
          <a:ln>
            <a:solidFill>
              <a:srgbClr val="2E50A2"/>
            </a:solidFill>
          </a:ln>
        </p:spPr>
      </p:pic>
    </p:spTree>
    <p:extLst>
      <p:ext uri="{BB962C8B-B14F-4D97-AF65-F5344CB8AC3E}">
        <p14:creationId xmlns:p14="http://schemas.microsoft.com/office/powerpoint/2010/main" val="1568220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7A720-ABAD-A8C2-8A75-CF94F98F676B}"/>
              </a:ext>
            </a:extLst>
          </p:cNvPr>
          <p:cNvSpPr>
            <a:spLocks noGrp="1"/>
          </p:cNvSpPr>
          <p:nvPr>
            <p:ph type="title"/>
          </p:nvPr>
        </p:nvSpPr>
        <p:spPr/>
        <p:txBody>
          <a:bodyPr/>
          <a:lstStyle/>
          <a:p>
            <a:r>
              <a:rPr lang="en-US"/>
              <a:t>Other Parent Info</a:t>
            </a:r>
          </a:p>
        </p:txBody>
      </p:sp>
      <p:sp>
        <p:nvSpPr>
          <p:cNvPr id="3" name="Content Placeholder 2">
            <a:extLst>
              <a:ext uri="{FF2B5EF4-FFF2-40B4-BE49-F238E27FC236}">
                <a16:creationId xmlns:a16="http://schemas.microsoft.com/office/drawing/2014/main" id="{C7EBD61E-C627-6991-8D80-7C41C2D169AF}"/>
              </a:ext>
            </a:extLst>
          </p:cNvPr>
          <p:cNvSpPr>
            <a:spLocks noGrp="1"/>
          </p:cNvSpPr>
          <p:nvPr>
            <p:ph idx="1"/>
          </p:nvPr>
        </p:nvSpPr>
        <p:spPr>
          <a:xfrm>
            <a:off x="142021" y="1602761"/>
            <a:ext cx="4562304" cy="4845295"/>
          </a:xfrm>
        </p:spPr>
        <p:txBody>
          <a:bodyPr/>
          <a:lstStyle/>
          <a:p>
            <a:r>
              <a:rPr lang="en-US"/>
              <a:t>Refers to the spouse of the parent contributor</a:t>
            </a:r>
          </a:p>
          <a:p>
            <a:pPr lvl="1"/>
            <a:r>
              <a:rPr lang="en-US"/>
              <a:t>Includes married stepparent</a:t>
            </a:r>
          </a:p>
          <a:p>
            <a:pPr lvl="1"/>
            <a:endParaRPr lang="en-US"/>
          </a:p>
          <a:p>
            <a:r>
              <a:rPr lang="en-US"/>
              <a:t>Information needed</a:t>
            </a:r>
          </a:p>
          <a:p>
            <a:pPr lvl="1"/>
            <a:r>
              <a:rPr lang="en-US"/>
              <a:t>Date of Birth </a:t>
            </a:r>
          </a:p>
          <a:p>
            <a:pPr marL="914400" lvl="2" indent="0">
              <a:buNone/>
            </a:pPr>
            <a:r>
              <a:rPr lang="en-US" i="1"/>
              <a:t>Only needed for joint tax filers</a:t>
            </a:r>
          </a:p>
          <a:p>
            <a:pPr marL="914400" lvl="2" indent="0">
              <a:buNone/>
            </a:pPr>
            <a:endParaRPr lang="en-US" sz="1000" i="1"/>
          </a:p>
          <a:p>
            <a:pPr marL="457200" lvl="1" indent="0">
              <a:buNone/>
            </a:pPr>
            <a:r>
              <a:rPr lang="en-US"/>
              <a:t> </a:t>
            </a:r>
            <a:r>
              <a:rPr lang="en-US">
                <a:solidFill>
                  <a:srgbClr val="AD2954"/>
                </a:solidFill>
              </a:rPr>
              <a:t>- OR – </a:t>
            </a:r>
          </a:p>
          <a:p>
            <a:pPr marL="457200" lvl="1" indent="0">
              <a:buNone/>
            </a:pPr>
            <a:endParaRPr lang="en-US" sz="1000"/>
          </a:p>
          <a:p>
            <a:pPr lvl="1"/>
            <a:r>
              <a:rPr lang="en-US"/>
              <a:t>Email address</a:t>
            </a:r>
          </a:p>
          <a:p>
            <a:pPr marL="914400" lvl="2" indent="0">
              <a:buNone/>
            </a:pPr>
            <a:r>
              <a:rPr lang="en-US" i="1"/>
              <a:t>To send invite</a:t>
            </a:r>
          </a:p>
          <a:p>
            <a:pPr marL="457200" lvl="1" indent="0">
              <a:buNone/>
            </a:pPr>
            <a:endParaRPr lang="en-US"/>
          </a:p>
        </p:txBody>
      </p:sp>
      <p:pic>
        <p:nvPicPr>
          <p:cNvPr id="4" name="Picture 3" descr="Screenshot continuation of the “Parent Finances” section, which asks the parent to enter their spouse's date of birth to help determine the student’s eligibility for federal student aid. There are text boxes for the parent to enter their spouse’s month, date, and year of birth.">
            <a:extLst>
              <a:ext uri="{FF2B5EF4-FFF2-40B4-BE49-F238E27FC236}">
                <a16:creationId xmlns:a16="http://schemas.microsoft.com/office/drawing/2014/main" id="{CA1786FE-E59F-B8A9-55AF-5EC59281651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4745139" y="2311693"/>
            <a:ext cx="7355527" cy="3501278"/>
          </a:xfrm>
          <a:prstGeom prst="rect">
            <a:avLst/>
          </a:prstGeom>
          <a:ln>
            <a:solidFill>
              <a:srgbClr val="0070C0"/>
            </a:solidFill>
          </a:ln>
        </p:spPr>
      </p:pic>
    </p:spTree>
    <p:extLst>
      <p:ext uri="{BB962C8B-B14F-4D97-AF65-F5344CB8AC3E}">
        <p14:creationId xmlns:p14="http://schemas.microsoft.com/office/powerpoint/2010/main" val="742237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E9AEA-DFFA-798A-3005-4AD7BFCCA162}"/>
              </a:ext>
            </a:extLst>
          </p:cNvPr>
          <p:cNvSpPr>
            <a:spLocks noGrp="1"/>
          </p:cNvSpPr>
          <p:nvPr>
            <p:ph type="title"/>
          </p:nvPr>
        </p:nvSpPr>
        <p:spPr/>
        <p:txBody>
          <a:bodyPr/>
          <a:lstStyle/>
          <a:p>
            <a:r>
              <a:rPr lang="en-US"/>
              <a:t>Review, Sign, and Submit</a:t>
            </a:r>
          </a:p>
        </p:txBody>
      </p:sp>
      <p:sp>
        <p:nvSpPr>
          <p:cNvPr id="3" name="Content Placeholder 2">
            <a:extLst>
              <a:ext uri="{FF2B5EF4-FFF2-40B4-BE49-F238E27FC236}">
                <a16:creationId xmlns:a16="http://schemas.microsoft.com/office/drawing/2014/main" id="{70BA1648-5C47-6170-1DC9-C12D8180B2A2}"/>
              </a:ext>
            </a:extLst>
          </p:cNvPr>
          <p:cNvSpPr>
            <a:spLocks noGrp="1"/>
          </p:cNvSpPr>
          <p:nvPr>
            <p:ph idx="1"/>
          </p:nvPr>
        </p:nvSpPr>
        <p:spPr>
          <a:xfrm>
            <a:off x="205640" y="1265039"/>
            <a:ext cx="6860873" cy="4920285"/>
          </a:xfrm>
        </p:spPr>
        <p:txBody>
          <a:bodyPr/>
          <a:lstStyle/>
          <a:p>
            <a:pPr>
              <a:spcBef>
                <a:spcPts val="1200"/>
              </a:spcBef>
            </a:pPr>
            <a:r>
              <a:rPr lang="en-US" sz="2400"/>
              <a:t>Review all entered information</a:t>
            </a:r>
          </a:p>
          <a:p>
            <a:pPr>
              <a:spcBef>
                <a:spcPts val="1200"/>
              </a:spcBef>
            </a:pPr>
            <a:r>
              <a:rPr lang="en-US" sz="2400"/>
              <a:t>Contributor agrees, signs and submits </a:t>
            </a:r>
            <a:br>
              <a:rPr lang="en-US" sz="2400"/>
            </a:br>
            <a:r>
              <a:rPr lang="en-US" sz="2400"/>
              <a:t>the FAFSA</a:t>
            </a:r>
          </a:p>
        </p:txBody>
      </p:sp>
      <p:pic>
        <p:nvPicPr>
          <p:cNvPr id="5" name="Picture 4" descr="Screenshot of the parent review page. Each of the three previous sections are listed, which the parent can expand and collapse to review and verify their information.">
            <a:extLst>
              <a:ext uri="{FF2B5EF4-FFF2-40B4-BE49-F238E27FC236}">
                <a16:creationId xmlns:a16="http://schemas.microsoft.com/office/drawing/2014/main" id="{C971B3F6-ED82-5A81-D426-9003C6339E96}"/>
              </a:ext>
            </a:extLst>
          </p:cNvPr>
          <p:cNvPicPr>
            <a:picLocks noChangeAspect="1"/>
          </p:cNvPicPr>
          <p:nvPr/>
        </p:nvPicPr>
        <p:blipFill>
          <a:blip r:embed="rId2"/>
          <a:stretch>
            <a:fillRect/>
          </a:stretch>
        </p:blipFill>
        <p:spPr>
          <a:xfrm>
            <a:off x="847145" y="2793685"/>
            <a:ext cx="5020914" cy="3845295"/>
          </a:xfrm>
          <a:prstGeom prst="rect">
            <a:avLst/>
          </a:prstGeom>
          <a:ln>
            <a:solidFill>
              <a:schemeClr val="accent1"/>
            </a:solidFill>
          </a:ln>
        </p:spPr>
      </p:pic>
      <p:pic>
        <p:nvPicPr>
          <p:cNvPr id="6" name="Picture 5" descr="Screenshot of the signature page. The parent is instructed to review the terms and conditions they will be agreeing to by signing the FAFSA form. A checkbox indicates the parent agrees to the terms, and there is a button that the parent can select to “Sign and Submit” the form.">
            <a:extLst>
              <a:ext uri="{FF2B5EF4-FFF2-40B4-BE49-F238E27FC236}">
                <a16:creationId xmlns:a16="http://schemas.microsoft.com/office/drawing/2014/main" id="{35FA637B-E689-F91E-07C7-362D39BA61AA}"/>
              </a:ext>
            </a:extLst>
          </p:cNvPr>
          <p:cNvPicPr>
            <a:picLocks noChangeAspect="1"/>
          </p:cNvPicPr>
          <p:nvPr/>
        </p:nvPicPr>
        <p:blipFill>
          <a:blip r:embed="rId3"/>
          <a:stretch>
            <a:fillRect/>
          </a:stretch>
        </p:blipFill>
        <p:spPr>
          <a:xfrm>
            <a:off x="7267991" y="1541566"/>
            <a:ext cx="4278342" cy="5097414"/>
          </a:xfrm>
          <a:prstGeom prst="rect">
            <a:avLst/>
          </a:prstGeom>
          <a:ln>
            <a:solidFill>
              <a:schemeClr val="accent1"/>
            </a:solidFill>
          </a:ln>
        </p:spPr>
      </p:pic>
    </p:spTree>
    <p:extLst>
      <p:ext uri="{BB962C8B-B14F-4D97-AF65-F5344CB8AC3E}">
        <p14:creationId xmlns:p14="http://schemas.microsoft.com/office/powerpoint/2010/main" val="2675048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29059-572D-53EC-0685-5E6391F785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A5E06D-3F40-E58A-C12B-E85005BEEBD5}"/>
              </a:ext>
            </a:extLst>
          </p:cNvPr>
          <p:cNvSpPr>
            <a:spLocks noGrp="1"/>
          </p:cNvSpPr>
          <p:nvPr>
            <p:ph type="title"/>
          </p:nvPr>
        </p:nvSpPr>
        <p:spPr/>
        <p:txBody>
          <a:bodyPr/>
          <a:lstStyle/>
          <a:p>
            <a:r>
              <a:rPr lang="en-US"/>
              <a:t>Congratulations!</a:t>
            </a:r>
          </a:p>
        </p:txBody>
      </p:sp>
      <p:pic>
        <p:nvPicPr>
          <p:cNvPr id="8" name="Picture 7" descr="Screenshot of the parent completion page, which informs the parent that the FAFSA form is now complete. The parent is given information on what happens next. This includes that a confirmation email was sent to the student, that the student’s FAFSA form will be processed in one to three days, and that the student can expect direct communication from their school(s). Below that, the parent is reminded that they can track and manage the student’s FAFSA form in the “My Activity” section of their StudentAid.gov account. There’s a button that the parent can use to “View Status.” ">
            <a:extLst>
              <a:ext uri="{FF2B5EF4-FFF2-40B4-BE49-F238E27FC236}">
                <a16:creationId xmlns:a16="http://schemas.microsoft.com/office/drawing/2014/main" id="{A7778BEA-2051-7724-5ABC-CCF2C91E53AB}"/>
              </a:ext>
            </a:extLst>
          </p:cNvPr>
          <p:cNvPicPr>
            <a:picLocks noChangeAspect="1"/>
          </p:cNvPicPr>
          <p:nvPr/>
        </p:nvPicPr>
        <p:blipFill>
          <a:blip r:embed="rId2">
            <a:extLst>
              <a:ext uri="{28A0092B-C50C-407E-A947-70E740481C1C}">
                <a14:useLocalDpi xmlns:a14="http://schemas.microsoft.com/office/drawing/2010/main"/>
              </a:ext>
            </a:extLst>
          </a:blip>
          <a:srcRect t="917"/>
          <a:stretch>
            <a:fillRect/>
          </a:stretch>
        </p:blipFill>
        <p:spPr>
          <a:xfrm>
            <a:off x="2962434" y="1237299"/>
            <a:ext cx="6267133" cy="5508723"/>
          </a:xfrm>
          <a:prstGeom prst="rect">
            <a:avLst/>
          </a:prstGeom>
          <a:ln>
            <a:solidFill>
              <a:schemeClr val="accent1"/>
            </a:solidFill>
          </a:ln>
        </p:spPr>
      </p:pic>
    </p:spTree>
    <p:extLst>
      <p:ext uri="{BB962C8B-B14F-4D97-AF65-F5344CB8AC3E}">
        <p14:creationId xmlns:p14="http://schemas.microsoft.com/office/powerpoint/2010/main" val="2974211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60D51-9F91-3F60-46D3-BEEB26974C65}"/>
              </a:ext>
            </a:extLst>
          </p:cNvPr>
          <p:cNvSpPr>
            <a:spLocks noGrp="1"/>
          </p:cNvSpPr>
          <p:nvPr>
            <p:ph type="title"/>
          </p:nvPr>
        </p:nvSpPr>
        <p:spPr/>
        <p:txBody>
          <a:bodyPr/>
          <a:lstStyle/>
          <a:p>
            <a:r>
              <a:rPr lang="en-US"/>
              <a:t>After You Submit</a:t>
            </a:r>
          </a:p>
        </p:txBody>
      </p:sp>
    </p:spTree>
    <p:extLst>
      <p:ext uri="{BB962C8B-B14F-4D97-AF65-F5344CB8AC3E}">
        <p14:creationId xmlns:p14="http://schemas.microsoft.com/office/powerpoint/2010/main" val="4148242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AFDA4-11FA-015E-B7EC-7526C93906F6}"/>
              </a:ext>
            </a:extLst>
          </p:cNvPr>
          <p:cNvSpPr>
            <a:spLocks noGrp="1"/>
          </p:cNvSpPr>
          <p:nvPr>
            <p:ph type="title"/>
          </p:nvPr>
        </p:nvSpPr>
        <p:spPr/>
        <p:txBody>
          <a:bodyPr/>
          <a:lstStyle/>
          <a:p>
            <a:r>
              <a:rPr lang="en-US"/>
              <a:t>FAFSA Submission Summary</a:t>
            </a:r>
          </a:p>
        </p:txBody>
      </p:sp>
      <p:sp>
        <p:nvSpPr>
          <p:cNvPr id="3" name="Content Placeholder 2">
            <a:extLst>
              <a:ext uri="{FF2B5EF4-FFF2-40B4-BE49-F238E27FC236}">
                <a16:creationId xmlns:a16="http://schemas.microsoft.com/office/drawing/2014/main" id="{82978F6C-2FEE-4BAF-8689-A69547BB6ED4}"/>
              </a:ext>
            </a:extLst>
          </p:cNvPr>
          <p:cNvSpPr>
            <a:spLocks noGrp="1"/>
          </p:cNvSpPr>
          <p:nvPr>
            <p:ph idx="1"/>
          </p:nvPr>
        </p:nvSpPr>
        <p:spPr>
          <a:xfrm>
            <a:off x="205640" y="1398039"/>
            <a:ext cx="11780720" cy="4587121"/>
          </a:xfrm>
        </p:spPr>
        <p:txBody>
          <a:bodyPr>
            <a:noAutofit/>
          </a:bodyPr>
          <a:lstStyle/>
          <a:p>
            <a:r>
              <a:rPr lang="en-US"/>
              <a:t>Eligibility Overview</a:t>
            </a:r>
          </a:p>
          <a:p>
            <a:pPr lvl="1"/>
            <a:r>
              <a:rPr lang="en-US"/>
              <a:t>Includes Student Aid Index (SAI)</a:t>
            </a:r>
          </a:p>
          <a:p>
            <a:pPr lvl="1"/>
            <a:endParaRPr lang="en-US" sz="1000"/>
          </a:p>
          <a:p>
            <a:pPr lvl="1"/>
            <a:r>
              <a:rPr lang="en-US"/>
              <a:t>FAFSA Form Answers</a:t>
            </a:r>
          </a:p>
          <a:p>
            <a:pPr lvl="1"/>
            <a:endParaRPr lang="en-US" sz="1000"/>
          </a:p>
          <a:p>
            <a:pPr lvl="1"/>
            <a:r>
              <a:rPr lang="en-US"/>
              <a:t>Next Steps</a:t>
            </a:r>
          </a:p>
          <a:p>
            <a:pPr lvl="2"/>
            <a:r>
              <a:rPr lang="en-US"/>
              <a:t>Correct any errors</a:t>
            </a:r>
          </a:p>
          <a:p>
            <a:pPr lvl="2"/>
            <a:r>
              <a:rPr lang="en-US"/>
              <a:t>Update school info</a:t>
            </a:r>
          </a:p>
          <a:p>
            <a:pPr lvl="2"/>
            <a:r>
              <a:rPr lang="en-US"/>
              <a:t>Make sure school has needed </a:t>
            </a:r>
            <a:br>
              <a:rPr lang="en-US"/>
            </a:br>
            <a:r>
              <a:rPr lang="en-US"/>
              <a:t>documents</a:t>
            </a:r>
            <a:endParaRPr lang="en-US">
              <a:latin typeface="Merriweather" pitchFamily="2" charset="77"/>
            </a:endParaRPr>
          </a:p>
          <a:p>
            <a:pPr marL="1714500" lvl="3" indent="-342900">
              <a:buFont typeface="Arial" panose="020B0604020202020204" pitchFamily="34" charset="0"/>
              <a:buChar char="•"/>
            </a:pPr>
            <a:r>
              <a:rPr lang="en-US" sz="1800" i="1">
                <a:latin typeface="Calibri" panose="020F0502020204030204" pitchFamily="34" charset="0"/>
              </a:rPr>
              <a:t>Dependency paperwork (if needed)</a:t>
            </a:r>
          </a:p>
          <a:p>
            <a:pPr marL="1714500" lvl="3" indent="-342900">
              <a:buFont typeface="Arial" panose="020B0604020202020204" pitchFamily="34" charset="0"/>
              <a:buChar char="•"/>
            </a:pPr>
            <a:r>
              <a:rPr lang="en-US" sz="1800" i="1">
                <a:latin typeface="Calibri" panose="020F0502020204030204" pitchFamily="34" charset="0"/>
              </a:rPr>
              <a:t>Additional financial aid forms</a:t>
            </a:r>
          </a:p>
          <a:p>
            <a:pPr lvl="3"/>
            <a:endParaRPr lang="en-US"/>
          </a:p>
          <a:p>
            <a:pPr lvl="3"/>
            <a:br>
              <a:rPr lang="en-US"/>
            </a:br>
            <a:endParaRPr lang="en-US" sz="100"/>
          </a:p>
          <a:p>
            <a:pPr marL="0" indent="0" algn="ctr">
              <a:buNone/>
            </a:pPr>
            <a:r>
              <a:rPr lang="en-US" sz="2000">
                <a:solidFill>
                  <a:srgbClr val="AD2954"/>
                </a:solidFill>
              </a:rPr>
              <a:t>All other aid determined by the college’s Financial Aid Office</a:t>
            </a:r>
          </a:p>
        </p:txBody>
      </p:sp>
      <p:pic>
        <p:nvPicPr>
          <p:cNvPr id="4" name="Picture 3" descr="Screenshot continuation of the FAFSA Submission Summary, which displays the “Eligibility Overview” tab. Estimated amounts for a Federal Pell Grant, Federal Direct Loans, and Federal Work-Study for the student are displayed. Below that, the student is reminded that the amounts listed are estimations only and not guaranteed. A button displays the option to “Make a Correction.”">
            <a:extLst>
              <a:ext uri="{FF2B5EF4-FFF2-40B4-BE49-F238E27FC236}">
                <a16:creationId xmlns:a16="http://schemas.microsoft.com/office/drawing/2014/main" id="{F345C1C6-28CE-320A-FDDE-C3395EFE6898}"/>
              </a:ext>
            </a:extLst>
          </p:cNvPr>
          <p:cNvPicPr>
            <a:picLocks noChangeAspect="1"/>
          </p:cNvPicPr>
          <p:nvPr/>
        </p:nvPicPr>
        <p:blipFill>
          <a:blip r:embed="rId2">
            <a:extLst>
              <a:ext uri="{28A0092B-C50C-407E-A947-70E740481C1C}">
                <a14:useLocalDpi xmlns:a14="http://schemas.microsoft.com/office/drawing/2010/main"/>
              </a:ext>
            </a:extLst>
          </a:blip>
          <a:srcRect l="3507" r="1621" b="2278"/>
          <a:stretch>
            <a:fillRect/>
          </a:stretch>
        </p:blipFill>
        <p:spPr>
          <a:xfrm>
            <a:off x="5353084" y="1351545"/>
            <a:ext cx="6710766" cy="5008212"/>
          </a:xfrm>
          <a:prstGeom prst="rect">
            <a:avLst/>
          </a:prstGeom>
          <a:ln>
            <a:solidFill>
              <a:schemeClr val="accent1"/>
            </a:solidFill>
          </a:ln>
        </p:spPr>
      </p:pic>
    </p:spTree>
    <p:extLst>
      <p:ext uri="{BB962C8B-B14F-4D97-AF65-F5344CB8AC3E}">
        <p14:creationId xmlns:p14="http://schemas.microsoft.com/office/powerpoint/2010/main" val="36412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82A79-699C-B1EA-BD09-CDC707262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A4F34-B556-3D77-2771-CF700342117B}"/>
              </a:ext>
            </a:extLst>
          </p:cNvPr>
          <p:cNvSpPr>
            <a:spLocks noGrp="1"/>
          </p:cNvSpPr>
          <p:nvPr>
            <p:ph type="title"/>
          </p:nvPr>
        </p:nvSpPr>
        <p:spPr/>
        <p:txBody>
          <a:bodyPr/>
          <a:lstStyle/>
          <a:p>
            <a:r>
              <a:rPr lang="en-US"/>
              <a:t>Grants</a:t>
            </a:r>
          </a:p>
        </p:txBody>
      </p:sp>
      <p:sp>
        <p:nvSpPr>
          <p:cNvPr id="3" name="Content Placeholder 2">
            <a:extLst>
              <a:ext uri="{FF2B5EF4-FFF2-40B4-BE49-F238E27FC236}">
                <a16:creationId xmlns:a16="http://schemas.microsoft.com/office/drawing/2014/main" id="{B218B36F-2A6A-4982-4C85-94246DFABC8B}"/>
              </a:ext>
            </a:extLst>
          </p:cNvPr>
          <p:cNvSpPr>
            <a:spLocks noGrp="1"/>
          </p:cNvSpPr>
          <p:nvPr>
            <p:ph idx="1"/>
          </p:nvPr>
        </p:nvSpPr>
        <p:spPr/>
        <p:txBody>
          <a:bodyPr>
            <a:noAutofit/>
          </a:bodyPr>
          <a:lstStyle/>
          <a:p>
            <a:pPr>
              <a:lnSpc>
                <a:spcPct val="100000"/>
              </a:lnSpc>
              <a:spcBef>
                <a:spcPts val="600"/>
              </a:spcBef>
            </a:pPr>
            <a:r>
              <a:rPr lang="en-US" sz="2800"/>
              <a:t>Federal </a:t>
            </a:r>
          </a:p>
          <a:p>
            <a:pPr lvl="1">
              <a:lnSpc>
                <a:spcPct val="100000"/>
              </a:lnSpc>
              <a:spcBef>
                <a:spcPts val="600"/>
              </a:spcBef>
            </a:pPr>
            <a:r>
              <a:rPr lang="en-US">
                <a:latin typeface="Calibri" panose="020F0502020204030204" pitchFamily="34" charset="0"/>
              </a:rPr>
              <a:t>Pell Grant - </a:t>
            </a:r>
            <a:r>
              <a:rPr lang="en-US" b="1">
                <a:solidFill>
                  <a:srgbClr val="AD2954"/>
                </a:solidFill>
                <a:latin typeface="Calibri" panose="020F0502020204030204" pitchFamily="34" charset="0"/>
              </a:rPr>
              <a:t>Max $7,395</a:t>
            </a:r>
          </a:p>
          <a:p>
            <a:pPr lvl="1">
              <a:lnSpc>
                <a:spcPct val="100000"/>
              </a:lnSpc>
              <a:spcBef>
                <a:spcPts val="600"/>
              </a:spcBef>
            </a:pPr>
            <a:r>
              <a:rPr lang="en-US">
                <a:latin typeface="Calibri" panose="020F0502020204030204" pitchFamily="34" charset="0"/>
              </a:rPr>
              <a:t>Supplemental Educational Opportunity Grant (SEOG) - </a:t>
            </a:r>
            <a:r>
              <a:rPr lang="en-US" b="1">
                <a:solidFill>
                  <a:srgbClr val="AD2954"/>
                </a:solidFill>
                <a:latin typeface="Calibri" panose="020F0502020204030204" pitchFamily="34" charset="0"/>
              </a:rPr>
              <a:t>$100-$4,000</a:t>
            </a:r>
          </a:p>
          <a:p>
            <a:pPr lvl="1">
              <a:lnSpc>
                <a:spcPct val="100000"/>
              </a:lnSpc>
              <a:spcBef>
                <a:spcPts val="600"/>
              </a:spcBef>
            </a:pPr>
            <a:r>
              <a:rPr lang="en-US">
                <a:latin typeface="Calibri" panose="020F0502020204030204" pitchFamily="34" charset="0"/>
              </a:rPr>
              <a:t>TEACH Grant - </a:t>
            </a:r>
            <a:r>
              <a:rPr lang="en-US" b="1">
                <a:solidFill>
                  <a:srgbClr val="AD2954"/>
                </a:solidFill>
                <a:latin typeface="Calibri" panose="020F0502020204030204" pitchFamily="34" charset="0"/>
              </a:rPr>
              <a:t>$3,772</a:t>
            </a:r>
          </a:p>
          <a:p>
            <a:pPr marL="457200" lvl="1" indent="0">
              <a:lnSpc>
                <a:spcPct val="100000"/>
              </a:lnSpc>
              <a:spcBef>
                <a:spcPts val="600"/>
              </a:spcBef>
              <a:buNone/>
            </a:pPr>
            <a:endParaRPr lang="en-US"/>
          </a:p>
          <a:p>
            <a:pPr>
              <a:lnSpc>
                <a:spcPct val="100000"/>
              </a:lnSpc>
              <a:spcBef>
                <a:spcPts val="600"/>
              </a:spcBef>
            </a:pPr>
            <a:r>
              <a:rPr lang="en-US" sz="2800"/>
              <a:t>State of Indiana</a:t>
            </a:r>
          </a:p>
          <a:p>
            <a:pPr lvl="1">
              <a:lnSpc>
                <a:spcPct val="100000"/>
              </a:lnSpc>
              <a:spcBef>
                <a:spcPts val="600"/>
              </a:spcBef>
            </a:pPr>
            <a:r>
              <a:rPr lang="en-US">
                <a:latin typeface="Calibri" panose="020F0502020204030204" pitchFamily="34" charset="0"/>
              </a:rPr>
              <a:t>21</a:t>
            </a:r>
            <a:r>
              <a:rPr lang="en-US" baseline="30000">
                <a:latin typeface="Calibri" panose="020F0502020204030204" pitchFamily="34" charset="0"/>
              </a:rPr>
              <a:t>st</a:t>
            </a:r>
            <a:r>
              <a:rPr lang="en-US">
                <a:latin typeface="Calibri" panose="020F0502020204030204" pitchFamily="34" charset="0"/>
              </a:rPr>
              <a:t> Century Scholars</a:t>
            </a:r>
          </a:p>
          <a:p>
            <a:pPr lvl="1">
              <a:lnSpc>
                <a:spcPct val="100000"/>
              </a:lnSpc>
              <a:spcBef>
                <a:spcPts val="600"/>
              </a:spcBef>
            </a:pPr>
            <a:r>
              <a:rPr lang="en-US">
                <a:latin typeface="Calibri" panose="020F0502020204030204" pitchFamily="34" charset="0"/>
              </a:rPr>
              <a:t>Frank O’Bannon Grant Programs</a:t>
            </a:r>
          </a:p>
          <a:p>
            <a:pPr lvl="1">
              <a:lnSpc>
                <a:spcPct val="100000"/>
              </a:lnSpc>
              <a:spcBef>
                <a:spcPts val="600"/>
              </a:spcBef>
            </a:pPr>
            <a:r>
              <a:rPr lang="en-US">
                <a:latin typeface="Calibri" panose="020F0502020204030204" pitchFamily="34" charset="0"/>
              </a:rPr>
              <a:t>William A. Crawford Minority Teacher Scholarship</a:t>
            </a:r>
          </a:p>
          <a:p>
            <a:pPr lvl="1">
              <a:lnSpc>
                <a:spcPct val="100000"/>
              </a:lnSpc>
              <a:spcBef>
                <a:spcPts val="600"/>
              </a:spcBef>
            </a:pPr>
            <a:r>
              <a:rPr lang="en-US">
                <a:latin typeface="Calibri" panose="020F0502020204030204" pitchFamily="34" charset="0"/>
              </a:rPr>
              <a:t>Workforce Ready Grant</a:t>
            </a:r>
          </a:p>
          <a:p>
            <a:pPr lvl="1">
              <a:lnSpc>
                <a:spcPct val="100000"/>
              </a:lnSpc>
              <a:spcBef>
                <a:spcPts val="600"/>
              </a:spcBef>
            </a:pPr>
            <a:endParaRPr lang="en-US" sz="2000"/>
          </a:p>
          <a:p>
            <a:pPr marL="457200" lvl="1" indent="0" algn="ctr">
              <a:lnSpc>
                <a:spcPct val="100000"/>
              </a:lnSpc>
              <a:spcBef>
                <a:spcPts val="600"/>
              </a:spcBef>
              <a:buNone/>
            </a:pPr>
            <a:r>
              <a:rPr lang="en-US" sz="2800" b="1" i="1"/>
              <a:t>Visit </a:t>
            </a:r>
            <a:r>
              <a:rPr lang="en-US" sz="2800" b="1" i="1" err="1">
                <a:solidFill>
                  <a:srgbClr val="AD2954"/>
                </a:solidFill>
              </a:rPr>
              <a:t>INvestEdIndana.org</a:t>
            </a:r>
            <a:r>
              <a:rPr lang="en-US" sz="2800" b="1" i="1">
                <a:solidFill>
                  <a:srgbClr val="AD2954"/>
                </a:solidFill>
              </a:rPr>
              <a:t>/Grants</a:t>
            </a:r>
          </a:p>
        </p:txBody>
      </p:sp>
    </p:spTree>
    <p:extLst>
      <p:ext uri="{BB962C8B-B14F-4D97-AF65-F5344CB8AC3E}">
        <p14:creationId xmlns:p14="http://schemas.microsoft.com/office/powerpoint/2010/main" val="3526452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FCEA2-0CBF-C37C-6389-CCED9F35D131}"/>
              </a:ext>
            </a:extLst>
          </p:cNvPr>
          <p:cNvSpPr>
            <a:spLocks noGrp="1"/>
          </p:cNvSpPr>
          <p:nvPr>
            <p:ph type="title"/>
          </p:nvPr>
        </p:nvSpPr>
        <p:spPr/>
        <p:txBody>
          <a:bodyPr/>
          <a:lstStyle/>
          <a:p>
            <a:r>
              <a:rPr lang="en-US"/>
              <a:t>Special Circumstances</a:t>
            </a:r>
          </a:p>
        </p:txBody>
      </p:sp>
      <p:sp>
        <p:nvSpPr>
          <p:cNvPr id="3" name="Content Placeholder 2">
            <a:extLst>
              <a:ext uri="{FF2B5EF4-FFF2-40B4-BE49-F238E27FC236}">
                <a16:creationId xmlns:a16="http://schemas.microsoft.com/office/drawing/2014/main" id="{35EDEF57-D92B-23F5-0BB3-A20F4AD04D1A}"/>
              </a:ext>
            </a:extLst>
          </p:cNvPr>
          <p:cNvSpPr>
            <a:spLocks noGrp="1"/>
          </p:cNvSpPr>
          <p:nvPr>
            <p:ph idx="1"/>
          </p:nvPr>
        </p:nvSpPr>
        <p:spPr>
          <a:xfrm>
            <a:off x="287282" y="1398510"/>
            <a:ext cx="11504520" cy="5459489"/>
          </a:xfrm>
        </p:spPr>
        <p:txBody>
          <a:bodyPr>
            <a:noAutofit/>
          </a:bodyPr>
          <a:lstStyle/>
          <a:p>
            <a:pPr>
              <a:lnSpc>
                <a:spcPct val="110000"/>
              </a:lnSpc>
            </a:pPr>
            <a:r>
              <a:rPr lang="en-US"/>
              <a:t>Changes to your situation not represented on the FAFSA may include:</a:t>
            </a:r>
          </a:p>
          <a:p>
            <a:pPr lvl="1">
              <a:lnSpc>
                <a:spcPct val="110000"/>
              </a:lnSpc>
            </a:pPr>
            <a:r>
              <a:rPr lang="en-US"/>
              <a:t>Change in employment or income status</a:t>
            </a:r>
          </a:p>
          <a:p>
            <a:pPr lvl="1">
              <a:lnSpc>
                <a:spcPct val="110000"/>
              </a:lnSpc>
            </a:pPr>
            <a:r>
              <a:rPr lang="en-US"/>
              <a:t>Medical expenses not covered by insurance</a:t>
            </a:r>
          </a:p>
          <a:p>
            <a:pPr lvl="1">
              <a:lnSpc>
                <a:spcPct val="110000"/>
              </a:lnSpc>
            </a:pPr>
            <a:r>
              <a:rPr lang="en-US"/>
              <a:t>Change in parent marital status</a:t>
            </a:r>
          </a:p>
          <a:p>
            <a:pPr lvl="1">
              <a:lnSpc>
                <a:spcPct val="110000"/>
              </a:lnSpc>
            </a:pPr>
            <a:r>
              <a:rPr lang="en-US"/>
              <a:t>Unusual dependent care expenses</a:t>
            </a:r>
          </a:p>
          <a:p>
            <a:pPr lvl="1">
              <a:lnSpc>
                <a:spcPct val="110000"/>
              </a:lnSpc>
            </a:pPr>
            <a:r>
              <a:rPr lang="en-US"/>
              <a:t>Student unable to obtain parent information</a:t>
            </a:r>
          </a:p>
          <a:p>
            <a:pPr lvl="1">
              <a:lnSpc>
                <a:spcPct val="110000"/>
              </a:lnSpc>
            </a:pPr>
            <a:endParaRPr lang="en-US"/>
          </a:p>
          <a:p>
            <a:pPr marL="457200" lvl="1" indent="0">
              <a:lnSpc>
                <a:spcPct val="110000"/>
              </a:lnSpc>
              <a:buNone/>
            </a:pPr>
            <a:endParaRPr lang="en-US" sz="1400"/>
          </a:p>
          <a:p>
            <a:pPr marL="0" indent="0">
              <a:lnSpc>
                <a:spcPct val="110000"/>
              </a:lnSpc>
              <a:buNone/>
            </a:pPr>
            <a:r>
              <a:rPr lang="en-US" sz="2400">
                <a:solidFill>
                  <a:srgbClr val="AD2954"/>
                </a:solidFill>
              </a:rPr>
              <a:t>If a special circumstance occurs, contact the college’s Financial Aid Office</a:t>
            </a:r>
          </a:p>
        </p:txBody>
      </p:sp>
    </p:spTree>
    <p:extLst>
      <p:ext uri="{BB962C8B-B14F-4D97-AF65-F5344CB8AC3E}">
        <p14:creationId xmlns:p14="http://schemas.microsoft.com/office/powerpoint/2010/main" val="2623184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BEC58-69B3-E508-A3BC-A5FCB28F9724}"/>
              </a:ext>
            </a:extLst>
          </p:cNvPr>
          <p:cNvSpPr>
            <a:spLocks noGrp="1"/>
          </p:cNvSpPr>
          <p:nvPr>
            <p:ph type="title"/>
          </p:nvPr>
        </p:nvSpPr>
        <p:spPr/>
        <p:txBody>
          <a:bodyPr/>
          <a:lstStyle/>
          <a:p>
            <a:r>
              <a:rPr lang="en-US"/>
              <a:t>Financial Aid Offer</a:t>
            </a:r>
          </a:p>
        </p:txBody>
      </p:sp>
      <p:sp>
        <p:nvSpPr>
          <p:cNvPr id="6" name="Rounded Rectangle 5">
            <a:extLst>
              <a:ext uri="{FF2B5EF4-FFF2-40B4-BE49-F238E27FC236}">
                <a16:creationId xmlns:a16="http://schemas.microsoft.com/office/drawing/2014/main" id="{6E73D66E-B5A1-C991-C76D-63C6D354EAE5}"/>
              </a:ext>
            </a:extLst>
          </p:cNvPr>
          <p:cNvSpPr/>
          <p:nvPr/>
        </p:nvSpPr>
        <p:spPr>
          <a:xfrm>
            <a:off x="838201" y="1457021"/>
            <a:ext cx="10515597" cy="1828800"/>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rgbClr val="2E50A2"/>
                </a:solidFill>
                <a:latin typeface="Merriweather" pitchFamily="2" charset="77"/>
              </a:rPr>
              <a:t>Each college provides a financial aid offer outlining:</a:t>
            </a:r>
          </a:p>
          <a:p>
            <a:pPr marL="742950" lvl="1" indent="-285750">
              <a:spcBef>
                <a:spcPts val="600"/>
              </a:spcBef>
              <a:buFont typeface="Arial" panose="020B0604020202020204" pitchFamily="34" charset="0"/>
              <a:buChar char="•"/>
            </a:pPr>
            <a:r>
              <a:rPr lang="en-US">
                <a:solidFill>
                  <a:srgbClr val="2E50A2"/>
                </a:solidFill>
                <a:latin typeface="Merriweather" pitchFamily="2" charset="77"/>
              </a:rPr>
              <a:t>Cost of attendance</a:t>
            </a:r>
          </a:p>
          <a:p>
            <a:pPr marL="742950" lvl="1" indent="-285750">
              <a:spcBef>
                <a:spcPts val="600"/>
              </a:spcBef>
              <a:buFont typeface="Arial" panose="020B0604020202020204" pitchFamily="34" charset="0"/>
              <a:buChar char="•"/>
            </a:pPr>
            <a:r>
              <a:rPr lang="en-US">
                <a:solidFill>
                  <a:srgbClr val="2E50A2"/>
                </a:solidFill>
                <a:latin typeface="Merriweather" pitchFamily="2" charset="77"/>
              </a:rPr>
              <a:t>Financial aid amounts (grants, scholarships, work-study, and loans)</a:t>
            </a:r>
          </a:p>
          <a:p>
            <a:pPr marL="742950" lvl="1" indent="-285750">
              <a:spcBef>
                <a:spcPts val="600"/>
              </a:spcBef>
              <a:buFont typeface="Arial" panose="020B0604020202020204" pitchFamily="34" charset="0"/>
              <a:buChar char="•"/>
            </a:pPr>
            <a:r>
              <a:rPr lang="en-US">
                <a:solidFill>
                  <a:srgbClr val="2E50A2"/>
                </a:solidFill>
                <a:latin typeface="Merriweather" pitchFamily="2" charset="77"/>
              </a:rPr>
              <a:t>Options to pay remaining balance</a:t>
            </a:r>
          </a:p>
        </p:txBody>
      </p:sp>
      <p:sp>
        <p:nvSpPr>
          <p:cNvPr id="7" name="Rounded Rectangle 6">
            <a:extLst>
              <a:ext uri="{FF2B5EF4-FFF2-40B4-BE49-F238E27FC236}">
                <a16:creationId xmlns:a16="http://schemas.microsoft.com/office/drawing/2014/main" id="{143E34A0-C08F-2CB0-AC89-F9557EFC2979}"/>
              </a:ext>
            </a:extLst>
          </p:cNvPr>
          <p:cNvSpPr/>
          <p:nvPr/>
        </p:nvSpPr>
        <p:spPr>
          <a:xfrm>
            <a:off x="838200" y="3572180"/>
            <a:ext cx="10515597" cy="768826"/>
          </a:xfrm>
          <a:prstGeom prst="roundRect">
            <a:avLst/>
          </a:prstGeom>
          <a:solidFill>
            <a:srgbClr val="4B658D">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AD2954"/>
                </a:solidFill>
                <a:latin typeface="Merriweather" pitchFamily="2" charset="77"/>
              </a:rPr>
              <a:t>Timing and delivery of offer varies by college</a:t>
            </a:r>
          </a:p>
        </p:txBody>
      </p:sp>
      <p:sp>
        <p:nvSpPr>
          <p:cNvPr id="8" name="Rounded Rectangle 7">
            <a:extLst>
              <a:ext uri="{FF2B5EF4-FFF2-40B4-BE49-F238E27FC236}">
                <a16:creationId xmlns:a16="http://schemas.microsoft.com/office/drawing/2014/main" id="{5E4061BB-FF9E-CBD5-B7E5-901504DE28EA}"/>
              </a:ext>
            </a:extLst>
          </p:cNvPr>
          <p:cNvSpPr/>
          <p:nvPr/>
        </p:nvSpPr>
        <p:spPr>
          <a:xfrm>
            <a:off x="838200" y="4597102"/>
            <a:ext cx="10515597" cy="1828800"/>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E50A2"/>
                </a:solidFill>
                <a:latin typeface="Merriweather" pitchFamily="2" charset="77"/>
              </a:rPr>
              <a:t>What you should do:</a:t>
            </a:r>
          </a:p>
          <a:p>
            <a:pPr marL="742950" lvl="1" indent="-285750">
              <a:spcBef>
                <a:spcPts val="600"/>
              </a:spcBef>
              <a:buFont typeface="Arial" panose="020B0604020202020204" pitchFamily="34" charset="0"/>
              <a:buChar char="•"/>
            </a:pPr>
            <a:r>
              <a:rPr lang="en-US">
                <a:solidFill>
                  <a:srgbClr val="2E50A2"/>
                </a:solidFill>
                <a:latin typeface="Merriweather" pitchFamily="2" charset="77"/>
              </a:rPr>
              <a:t>Review costs and financial aid offers</a:t>
            </a:r>
          </a:p>
          <a:p>
            <a:pPr marL="742950" lvl="1" indent="-285750">
              <a:spcBef>
                <a:spcPts val="600"/>
              </a:spcBef>
              <a:buFont typeface="Arial" panose="020B0604020202020204" pitchFamily="34" charset="0"/>
              <a:buChar char="•"/>
            </a:pPr>
            <a:r>
              <a:rPr lang="en-US">
                <a:solidFill>
                  <a:srgbClr val="2E50A2"/>
                </a:solidFill>
                <a:latin typeface="Merriweather" pitchFamily="2" charset="77"/>
              </a:rPr>
              <a:t>Clearly understand your obligations</a:t>
            </a:r>
          </a:p>
          <a:p>
            <a:pPr marL="742950" lvl="1" indent="-285750">
              <a:spcBef>
                <a:spcPts val="600"/>
              </a:spcBef>
              <a:buFont typeface="Arial" panose="020B0604020202020204" pitchFamily="34" charset="0"/>
              <a:buChar char="•"/>
            </a:pPr>
            <a:r>
              <a:rPr lang="en-US">
                <a:solidFill>
                  <a:srgbClr val="2E50A2"/>
                </a:solidFill>
                <a:latin typeface="Merriweather" pitchFamily="2" charset="77"/>
              </a:rPr>
              <a:t>Ask questions</a:t>
            </a:r>
          </a:p>
        </p:txBody>
      </p:sp>
    </p:spTree>
    <p:extLst>
      <p:ext uri="{BB962C8B-B14F-4D97-AF65-F5344CB8AC3E}">
        <p14:creationId xmlns:p14="http://schemas.microsoft.com/office/powerpoint/2010/main" val="2850690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CCAE6-C380-FDF7-134A-8FED7FD41780}"/>
              </a:ext>
            </a:extLst>
          </p:cNvPr>
          <p:cNvSpPr>
            <a:spLocks noGrp="1"/>
          </p:cNvSpPr>
          <p:nvPr>
            <p:ph type="title"/>
          </p:nvPr>
        </p:nvSpPr>
        <p:spPr/>
        <p:txBody>
          <a:bodyPr/>
          <a:lstStyle/>
          <a:p>
            <a:r>
              <a:rPr lang="en-US"/>
              <a:t>Sample Financial Aid Offer</a:t>
            </a:r>
          </a:p>
        </p:txBody>
      </p:sp>
      <p:sp>
        <p:nvSpPr>
          <p:cNvPr id="3" name="Content Placeholder 2">
            <a:extLst>
              <a:ext uri="{FF2B5EF4-FFF2-40B4-BE49-F238E27FC236}">
                <a16:creationId xmlns:a16="http://schemas.microsoft.com/office/drawing/2014/main" id="{F78C548B-0E83-0E01-BB1E-4F0432B9F1B7}"/>
              </a:ext>
            </a:extLst>
          </p:cNvPr>
          <p:cNvSpPr>
            <a:spLocks noGrp="1"/>
          </p:cNvSpPr>
          <p:nvPr>
            <p:ph idx="1"/>
          </p:nvPr>
        </p:nvSpPr>
        <p:spPr>
          <a:xfrm>
            <a:off x="205640" y="1265039"/>
            <a:ext cx="11764393" cy="5592960"/>
          </a:xfrm>
        </p:spPr>
        <p:txBody>
          <a:bodyPr/>
          <a:lstStyle/>
          <a:p>
            <a:r>
              <a:rPr lang="en-US"/>
              <a:t>Typical Sections</a:t>
            </a:r>
            <a:endParaRPr lang="en-US" sz="600"/>
          </a:p>
          <a:p>
            <a:pPr lvl="1">
              <a:spcBef>
                <a:spcPts val="1200"/>
              </a:spcBef>
            </a:pPr>
            <a:r>
              <a:rPr lang="en-US"/>
              <a:t>Cost</a:t>
            </a:r>
            <a:endParaRPr lang="en-US" sz="800"/>
          </a:p>
          <a:p>
            <a:pPr lvl="1">
              <a:spcBef>
                <a:spcPts val="1200"/>
              </a:spcBef>
            </a:pPr>
            <a:r>
              <a:rPr lang="en-US"/>
              <a:t>Grants and Scholarships</a:t>
            </a:r>
            <a:endParaRPr lang="en-US" sz="800"/>
          </a:p>
          <a:p>
            <a:pPr lvl="1">
              <a:spcBef>
                <a:spcPts val="1200"/>
              </a:spcBef>
            </a:pPr>
            <a:r>
              <a:rPr lang="en-US"/>
              <a:t>Work-study</a:t>
            </a:r>
            <a:endParaRPr lang="en-US" sz="800"/>
          </a:p>
          <a:p>
            <a:pPr lvl="1">
              <a:spcBef>
                <a:spcPts val="1200"/>
              </a:spcBef>
            </a:pPr>
            <a:r>
              <a:rPr lang="en-US"/>
              <a:t>Student Loans</a:t>
            </a:r>
            <a:endParaRPr lang="en-US" sz="800"/>
          </a:p>
          <a:p>
            <a:pPr lvl="1">
              <a:spcBef>
                <a:spcPts val="1200"/>
              </a:spcBef>
            </a:pPr>
            <a:r>
              <a:rPr lang="en-US"/>
              <a:t>Remaining Balance</a:t>
            </a:r>
          </a:p>
          <a:p>
            <a:pPr lvl="2"/>
            <a:r>
              <a:rPr lang="en-US"/>
              <a:t>Outside Scholarships</a:t>
            </a:r>
          </a:p>
          <a:p>
            <a:pPr lvl="2"/>
            <a:r>
              <a:rPr lang="en-US"/>
              <a:t>Out of Pocket</a:t>
            </a:r>
          </a:p>
          <a:p>
            <a:pPr marL="1714500" lvl="3" indent="-342900">
              <a:buFont typeface="Arial" panose="020B0604020202020204" pitchFamily="34" charset="0"/>
              <a:buChar char="•"/>
            </a:pPr>
            <a:r>
              <a:rPr lang="en-US">
                <a:latin typeface="Calibri" panose="020F0502020204030204" pitchFamily="34" charset="0"/>
              </a:rPr>
              <a:t>Payment Plan</a:t>
            </a:r>
          </a:p>
          <a:p>
            <a:pPr marL="1714500" lvl="3" indent="-342900">
              <a:buFont typeface="Arial" panose="020B0604020202020204" pitchFamily="34" charset="0"/>
              <a:buChar char="•"/>
            </a:pPr>
            <a:r>
              <a:rPr lang="en-US">
                <a:latin typeface="Calibri" panose="020F0502020204030204" pitchFamily="34" charset="0"/>
              </a:rPr>
              <a:t>PLUS (Parent) Loan</a:t>
            </a:r>
          </a:p>
          <a:p>
            <a:pPr marL="1714500" lvl="3" indent="-342900">
              <a:buFont typeface="Arial" panose="020B0604020202020204" pitchFamily="34" charset="0"/>
              <a:buChar char="•"/>
            </a:pPr>
            <a:r>
              <a:rPr lang="en-US">
                <a:latin typeface="Calibri" panose="020F0502020204030204" pitchFamily="34" charset="0"/>
              </a:rPr>
              <a:t>Private Loan</a:t>
            </a:r>
          </a:p>
        </p:txBody>
      </p:sp>
      <p:pic>
        <p:nvPicPr>
          <p:cNvPr id="5" name="Picture 4" descr="A close-up of a paper&#10;&#10;AI-generated content may be incorrect.">
            <a:extLst>
              <a:ext uri="{FF2B5EF4-FFF2-40B4-BE49-F238E27FC236}">
                <a16:creationId xmlns:a16="http://schemas.microsoft.com/office/drawing/2014/main" id="{ED910D01-08CE-A023-A16A-E4299FA44A58}"/>
              </a:ext>
            </a:extLst>
          </p:cNvPr>
          <p:cNvPicPr>
            <a:picLocks noChangeAspect="1"/>
          </p:cNvPicPr>
          <p:nvPr/>
        </p:nvPicPr>
        <p:blipFill>
          <a:blip r:embed="rId2"/>
          <a:stretch>
            <a:fillRect/>
          </a:stretch>
        </p:blipFill>
        <p:spPr>
          <a:xfrm>
            <a:off x="5914486" y="1265039"/>
            <a:ext cx="4675929" cy="5350133"/>
          </a:xfrm>
          <a:prstGeom prst="rect">
            <a:avLst/>
          </a:prstGeom>
          <a:ln>
            <a:solidFill>
              <a:srgbClr val="2E50A2"/>
            </a:solidFill>
          </a:ln>
        </p:spPr>
      </p:pic>
    </p:spTree>
    <p:extLst>
      <p:ext uri="{BB962C8B-B14F-4D97-AF65-F5344CB8AC3E}">
        <p14:creationId xmlns:p14="http://schemas.microsoft.com/office/powerpoint/2010/main" val="2647877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FB52-A19D-DA71-D58F-6FDDD9B3DFE9}"/>
              </a:ext>
            </a:extLst>
          </p:cNvPr>
          <p:cNvSpPr>
            <a:spLocks noGrp="1"/>
          </p:cNvSpPr>
          <p:nvPr>
            <p:ph type="title"/>
          </p:nvPr>
        </p:nvSpPr>
        <p:spPr/>
        <p:txBody>
          <a:bodyPr/>
          <a:lstStyle/>
          <a:p>
            <a:r>
              <a:rPr lang="en-US"/>
              <a:t>We’ll Help</a:t>
            </a:r>
          </a:p>
        </p:txBody>
      </p:sp>
    </p:spTree>
    <p:extLst>
      <p:ext uri="{BB962C8B-B14F-4D97-AF65-F5344CB8AC3E}">
        <p14:creationId xmlns:p14="http://schemas.microsoft.com/office/powerpoint/2010/main" val="3538428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apers with text&#10;&#10;AI-generated content may be incorrect.">
            <a:extLst>
              <a:ext uri="{FF2B5EF4-FFF2-40B4-BE49-F238E27FC236}">
                <a16:creationId xmlns:a16="http://schemas.microsoft.com/office/drawing/2014/main" id="{E3C460DB-9BA5-1A6E-A676-CA665A9F411F}"/>
              </a:ext>
            </a:extLst>
          </p:cNvPr>
          <p:cNvPicPr>
            <a:picLocks noChangeAspect="1"/>
          </p:cNvPicPr>
          <p:nvPr/>
        </p:nvPicPr>
        <p:blipFill>
          <a:blip r:embed="rId2"/>
          <a:stretch>
            <a:fillRect/>
          </a:stretch>
        </p:blipFill>
        <p:spPr>
          <a:xfrm>
            <a:off x="6350" y="0"/>
            <a:ext cx="12179302" cy="6858000"/>
          </a:xfrm>
          <a:prstGeom prst="rect">
            <a:avLst/>
          </a:prstGeom>
        </p:spPr>
      </p:pic>
      <p:sp>
        <p:nvSpPr>
          <p:cNvPr id="8" name="Rounded Rectangle 7">
            <a:extLst>
              <a:ext uri="{FF2B5EF4-FFF2-40B4-BE49-F238E27FC236}">
                <a16:creationId xmlns:a16="http://schemas.microsoft.com/office/drawing/2014/main" id="{BEECADDF-0592-9182-73E3-B563EC4D46FA}"/>
              </a:ext>
            </a:extLst>
          </p:cNvPr>
          <p:cNvSpPr/>
          <p:nvPr/>
        </p:nvSpPr>
        <p:spPr>
          <a:xfrm>
            <a:off x="838202" y="2173779"/>
            <a:ext cx="10515597" cy="2510443"/>
          </a:xfrm>
          <a:prstGeom prst="roundRect">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200"/>
              </a:spcBef>
            </a:pPr>
            <a:r>
              <a:rPr lang="en-US" sz="7200">
                <a:solidFill>
                  <a:srgbClr val="2E50A2"/>
                </a:solidFill>
                <a:latin typeface="Merriweather" pitchFamily="2" charset="77"/>
              </a:rPr>
              <a:t>FREE Resources at:</a:t>
            </a:r>
          </a:p>
          <a:p>
            <a:pPr algn="ctr">
              <a:spcBef>
                <a:spcPts val="1200"/>
              </a:spcBef>
            </a:pPr>
            <a:r>
              <a:rPr lang="en-US" sz="7200">
                <a:solidFill>
                  <a:srgbClr val="AD2954"/>
                </a:solidFill>
                <a:latin typeface="Merriweather" pitchFamily="2" charset="77"/>
              </a:rPr>
              <a:t> </a:t>
            </a:r>
            <a:r>
              <a:rPr lang="en-US" sz="7200" err="1">
                <a:solidFill>
                  <a:srgbClr val="AD2954"/>
                </a:solidFill>
                <a:latin typeface="Merriweather" pitchFamily="2" charset="77"/>
              </a:rPr>
              <a:t>INvestEdIndiana.org</a:t>
            </a:r>
            <a:endParaRPr lang="en-US" sz="7200">
              <a:solidFill>
                <a:srgbClr val="AD2954"/>
              </a:solidFill>
              <a:latin typeface="Merriweather" pitchFamily="2" charset="77"/>
            </a:endParaRPr>
          </a:p>
        </p:txBody>
      </p:sp>
    </p:spTree>
    <p:extLst>
      <p:ext uri="{BB962C8B-B14F-4D97-AF65-F5344CB8AC3E}">
        <p14:creationId xmlns:p14="http://schemas.microsoft.com/office/powerpoint/2010/main" val="2223755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7ACE0-315D-7A9D-3B3C-DFE4AA3153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E34241-6CCD-C450-BC7F-094D3324FC14}"/>
              </a:ext>
            </a:extLst>
          </p:cNvPr>
          <p:cNvSpPr>
            <a:spLocks noGrp="1"/>
          </p:cNvSpPr>
          <p:nvPr>
            <p:ph type="title"/>
          </p:nvPr>
        </p:nvSpPr>
        <p:spPr/>
        <p:txBody>
          <a:bodyPr>
            <a:normAutofit fontScale="90000"/>
          </a:bodyPr>
          <a:lstStyle/>
          <a:p>
            <a:r>
              <a:rPr lang="en-US"/>
              <a:t>The INvestEd College Planning Toolbox</a:t>
            </a:r>
          </a:p>
        </p:txBody>
      </p:sp>
      <p:pic>
        <p:nvPicPr>
          <p:cNvPr id="5" name="Content Placeholder 4" descr="A screen shot of a computer&#10;&#10;AI-generated content may be incorrect.">
            <a:extLst>
              <a:ext uri="{FF2B5EF4-FFF2-40B4-BE49-F238E27FC236}">
                <a16:creationId xmlns:a16="http://schemas.microsoft.com/office/drawing/2014/main" id="{125F4D99-BC4C-4190-8269-3F13649EE306}"/>
              </a:ext>
            </a:extLst>
          </p:cNvPr>
          <p:cNvPicPr>
            <a:picLocks noGrp="1" noChangeAspect="1"/>
          </p:cNvPicPr>
          <p:nvPr>
            <p:ph idx="1"/>
          </p:nvPr>
        </p:nvPicPr>
        <p:blipFill>
          <a:blip r:embed="rId2"/>
          <a:stretch>
            <a:fillRect/>
          </a:stretch>
        </p:blipFill>
        <p:spPr>
          <a:xfrm>
            <a:off x="287282" y="1265039"/>
            <a:ext cx="4863313" cy="5411628"/>
          </a:xfrm>
          <a:ln>
            <a:solidFill>
              <a:srgbClr val="2E50A2"/>
            </a:solidFill>
          </a:ln>
        </p:spPr>
      </p:pic>
      <p:sp>
        <p:nvSpPr>
          <p:cNvPr id="7" name="Content Placeholder 2">
            <a:extLst>
              <a:ext uri="{FF2B5EF4-FFF2-40B4-BE49-F238E27FC236}">
                <a16:creationId xmlns:a16="http://schemas.microsoft.com/office/drawing/2014/main" id="{B3389EF5-B1BE-70BA-AFD8-6B5EAFB36541}"/>
              </a:ext>
            </a:extLst>
          </p:cNvPr>
          <p:cNvSpPr txBox="1">
            <a:spLocks/>
          </p:cNvSpPr>
          <p:nvPr/>
        </p:nvSpPr>
        <p:spPr>
          <a:xfrm>
            <a:off x="5309655" y="1510710"/>
            <a:ext cx="6078782" cy="492028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2800" b="1" kern="1200">
                <a:solidFill>
                  <a:srgbClr val="2E50A2"/>
                </a:solidFill>
                <a:latin typeface="Merriweather" pitchFamily="2" charset="77"/>
                <a:ea typeface="+mn-ea"/>
                <a:cs typeface="Calibri" panose="020F050202020403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a:solidFill>
                  <a:srgbClr val="2E50A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rgbClr val="2E50A2"/>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2E50A2"/>
                </a:solidFill>
                <a:latin typeface="Merriweather" pitchFamily="2" charset="77"/>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rgbClr val="2E50A2"/>
                </a:solidFill>
                <a:latin typeface="Merriweather" pitchFamily="2" charset="77"/>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College Planning Toolbox</a:t>
            </a:r>
          </a:p>
          <a:p>
            <a:pPr lvl="1"/>
            <a:r>
              <a:rPr lang="en-US"/>
              <a:t>Free resource to track college planning information for family or individual student</a:t>
            </a:r>
          </a:p>
          <a:p>
            <a:pPr lvl="1"/>
            <a:endParaRPr lang="en-US" sz="1200"/>
          </a:p>
          <a:p>
            <a:r>
              <a:rPr lang="en-US"/>
              <a:t>Tools to help:</a:t>
            </a:r>
          </a:p>
          <a:p>
            <a:pPr lvl="1"/>
            <a:r>
              <a:rPr lang="en-US"/>
              <a:t>Financial Center to track savings &amp; costs</a:t>
            </a:r>
          </a:p>
          <a:p>
            <a:pPr lvl="1"/>
            <a:r>
              <a:rPr lang="en-US"/>
              <a:t>Calendar to set reminders</a:t>
            </a:r>
          </a:p>
          <a:p>
            <a:pPr lvl="1"/>
            <a:r>
              <a:rPr lang="en-US"/>
              <a:t>Scholarship Search Engine</a:t>
            </a:r>
          </a:p>
          <a:p>
            <a:endParaRPr lang="en-US" sz="1800"/>
          </a:p>
          <a:p>
            <a:pPr marL="0" indent="0" algn="ctr">
              <a:buNone/>
            </a:pPr>
            <a:r>
              <a:rPr lang="en-US" err="1">
                <a:solidFill>
                  <a:srgbClr val="AD2954"/>
                </a:solidFill>
              </a:rPr>
              <a:t>INvestEdIndiana.org</a:t>
            </a:r>
            <a:endParaRPr lang="en-US">
              <a:solidFill>
                <a:srgbClr val="AD2954"/>
              </a:solidFill>
            </a:endParaRPr>
          </a:p>
          <a:p>
            <a:pPr marL="0" indent="0" algn="ctr">
              <a:buNone/>
            </a:pPr>
            <a:r>
              <a:rPr lang="en-US" sz="1900" b="0" i="1"/>
              <a:t>Under “Resources”</a:t>
            </a:r>
          </a:p>
        </p:txBody>
      </p:sp>
    </p:spTree>
    <p:extLst>
      <p:ext uri="{BB962C8B-B14F-4D97-AF65-F5344CB8AC3E}">
        <p14:creationId xmlns:p14="http://schemas.microsoft.com/office/powerpoint/2010/main" val="1058985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05E34-BAA7-7481-0BCD-932BCF40B66D}"/>
              </a:ext>
            </a:extLst>
          </p:cNvPr>
          <p:cNvSpPr>
            <a:spLocks noGrp="1"/>
          </p:cNvSpPr>
          <p:nvPr>
            <p:ph type="title"/>
          </p:nvPr>
        </p:nvSpPr>
        <p:spPr/>
        <p:txBody>
          <a:bodyPr/>
          <a:lstStyle/>
          <a:p>
            <a:r>
              <a:rPr lang="en-US"/>
              <a:t>College Goal Sunday</a:t>
            </a:r>
          </a:p>
        </p:txBody>
      </p:sp>
      <p:sp>
        <p:nvSpPr>
          <p:cNvPr id="3" name="Content Placeholder 2">
            <a:extLst>
              <a:ext uri="{FF2B5EF4-FFF2-40B4-BE49-F238E27FC236}">
                <a16:creationId xmlns:a16="http://schemas.microsoft.com/office/drawing/2014/main" id="{4C3BEC8D-49C9-D6C4-889A-8D4FD934FA6D}"/>
              </a:ext>
            </a:extLst>
          </p:cNvPr>
          <p:cNvSpPr>
            <a:spLocks noGrp="1"/>
          </p:cNvSpPr>
          <p:nvPr>
            <p:ph idx="1"/>
          </p:nvPr>
        </p:nvSpPr>
        <p:spPr>
          <a:xfrm>
            <a:off x="205640" y="1562326"/>
            <a:ext cx="7940422" cy="4991251"/>
          </a:xfrm>
        </p:spPr>
        <p:txBody>
          <a:bodyPr/>
          <a:lstStyle/>
          <a:p>
            <a:r>
              <a:rPr lang="en-US"/>
              <a:t>Free FAFSA help from financial aid professionals</a:t>
            </a:r>
          </a:p>
          <a:p>
            <a:pPr marL="0" indent="0">
              <a:buNone/>
            </a:pPr>
            <a:endParaRPr lang="en-US" sz="2000"/>
          </a:p>
          <a:p>
            <a:pPr marL="0" indent="0">
              <a:buNone/>
            </a:pPr>
            <a:endParaRPr lang="en-US" sz="2000"/>
          </a:p>
          <a:p>
            <a:pPr marL="0" indent="0" algn="ctr">
              <a:buNone/>
            </a:pPr>
            <a:r>
              <a:rPr lang="en-US" sz="3600"/>
              <a:t>Sunday, November 9</a:t>
            </a:r>
            <a:r>
              <a:rPr lang="en-US" sz="3600" baseline="30000"/>
              <a:t>th</a:t>
            </a:r>
            <a:r>
              <a:rPr lang="en-US" sz="3600"/>
              <a:t>, 2025</a:t>
            </a:r>
            <a:br>
              <a:rPr lang="en-US" sz="3600"/>
            </a:br>
            <a:br>
              <a:rPr lang="en-US" sz="400"/>
            </a:br>
            <a:r>
              <a:rPr lang="en-US" sz="2000" b="0"/>
              <a:t>2:00pm – 4:00pm Local Time</a:t>
            </a:r>
          </a:p>
          <a:p>
            <a:pPr marL="0" indent="0">
              <a:buNone/>
            </a:pPr>
            <a:endParaRPr lang="en-US" sz="3600"/>
          </a:p>
          <a:p>
            <a:r>
              <a:rPr lang="en-US"/>
              <a:t>For more information visit: </a:t>
            </a:r>
          </a:p>
          <a:p>
            <a:endParaRPr lang="en-US" sz="800"/>
          </a:p>
          <a:p>
            <a:pPr marL="0" indent="0" algn="ctr">
              <a:buNone/>
            </a:pPr>
            <a:r>
              <a:rPr lang="en-US" sz="4000" err="1">
                <a:solidFill>
                  <a:srgbClr val="AD2954"/>
                </a:solidFill>
              </a:rPr>
              <a:t>CollegeGoalSunday.org</a:t>
            </a:r>
            <a:endParaRPr lang="en-US" sz="4000">
              <a:solidFill>
                <a:srgbClr val="AD2954"/>
              </a:solidFill>
            </a:endParaRPr>
          </a:p>
        </p:txBody>
      </p:sp>
      <p:pic>
        <p:nvPicPr>
          <p:cNvPr id="4" name="Picture 8">
            <a:extLst>
              <a:ext uri="{FF2B5EF4-FFF2-40B4-BE49-F238E27FC236}">
                <a16:creationId xmlns:a16="http://schemas.microsoft.com/office/drawing/2014/main" id="{A00958BB-4CD4-0D5F-D198-6BEEE9FAE4AA}"/>
              </a:ext>
            </a:extLst>
          </p:cNvPr>
          <p:cNvPicPr>
            <a:picLocks noChangeAspect="1"/>
          </p:cNvPicPr>
          <p:nvPr/>
        </p:nvPicPr>
        <p:blipFill>
          <a:blip r:embed="rId2"/>
          <a:srcRect/>
          <a:stretch>
            <a:fillRect/>
          </a:stretch>
        </p:blipFill>
        <p:spPr>
          <a:xfrm>
            <a:off x="8146062" y="1265039"/>
            <a:ext cx="3340010" cy="4991252"/>
          </a:xfrm>
          <a:prstGeom prst="rect">
            <a:avLst/>
          </a:prstGeom>
        </p:spPr>
      </p:pic>
    </p:spTree>
    <p:extLst>
      <p:ext uri="{BB962C8B-B14F-4D97-AF65-F5344CB8AC3E}">
        <p14:creationId xmlns:p14="http://schemas.microsoft.com/office/powerpoint/2010/main" val="1412166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the grass&#10;&#10;Description automatically generated">
            <a:extLst>
              <a:ext uri="{FF2B5EF4-FFF2-40B4-BE49-F238E27FC236}">
                <a16:creationId xmlns:a16="http://schemas.microsoft.com/office/drawing/2014/main" id="{89865FEF-0C82-B222-DC31-0899176CF073}"/>
              </a:ext>
            </a:extLst>
          </p:cNvPr>
          <p:cNvPicPr>
            <a:picLocks noChangeAspect="1"/>
          </p:cNvPicPr>
          <p:nvPr/>
        </p:nvPicPr>
        <p:blipFill>
          <a:blip r:embed="rId2"/>
          <a:stretch>
            <a:fillRect/>
          </a:stretch>
        </p:blipFill>
        <p:spPr>
          <a:xfrm>
            <a:off x="0" y="0"/>
            <a:ext cx="12203645" cy="6871183"/>
          </a:xfrm>
          <a:prstGeom prst="rect">
            <a:avLst/>
          </a:prstGeom>
        </p:spPr>
      </p:pic>
      <p:sp>
        <p:nvSpPr>
          <p:cNvPr id="6" name="Rectangle 5">
            <a:extLst>
              <a:ext uri="{FF2B5EF4-FFF2-40B4-BE49-F238E27FC236}">
                <a16:creationId xmlns:a16="http://schemas.microsoft.com/office/drawing/2014/main" id="{A125296F-6A0E-38D8-1499-75868BA45A6A}"/>
              </a:ext>
            </a:extLst>
          </p:cNvPr>
          <p:cNvSpPr/>
          <p:nvPr/>
        </p:nvSpPr>
        <p:spPr>
          <a:xfrm>
            <a:off x="0" y="2957513"/>
            <a:ext cx="12203645" cy="3900483"/>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ED02C2C-10D3-60C4-E151-6CBF80F224C3}"/>
              </a:ext>
            </a:extLst>
          </p:cNvPr>
          <p:cNvSpPr/>
          <p:nvPr/>
        </p:nvSpPr>
        <p:spPr>
          <a:xfrm>
            <a:off x="4122531" y="906116"/>
            <a:ext cx="7753711" cy="1132098"/>
          </a:xfrm>
          <a:custGeom>
            <a:avLst/>
            <a:gdLst>
              <a:gd name="connsiteX0" fmla="*/ 7308333 w 7753711"/>
              <a:gd name="connsiteY0" fmla="*/ 1132098 h 1132098"/>
              <a:gd name="connsiteX1" fmla="*/ 6862954 w 7753711"/>
              <a:gd name="connsiteY1" fmla="*/ 1132097 h 1132098"/>
              <a:gd name="connsiteX2" fmla="*/ 3958580 w 7753711"/>
              <a:gd name="connsiteY2" fmla="*/ 1132097 h 1132098"/>
              <a:gd name="connsiteX3" fmla="*/ 3958580 w 7753711"/>
              <a:gd name="connsiteY3" fmla="*/ 1132098 h 1132098"/>
              <a:gd name="connsiteX4" fmla="*/ 890757 w 7753711"/>
              <a:gd name="connsiteY4" fmla="*/ 1132098 h 1132098"/>
              <a:gd name="connsiteX5" fmla="*/ 847566 w 7753711"/>
              <a:gd name="connsiteY5" fmla="*/ 1132098 h 1132098"/>
              <a:gd name="connsiteX6" fmla="*/ 445378 w 7753711"/>
              <a:gd name="connsiteY6" fmla="*/ 1132098 h 1132098"/>
              <a:gd name="connsiteX7" fmla="*/ 0 w 7753711"/>
              <a:gd name="connsiteY7" fmla="*/ 566049 h 1132098"/>
              <a:gd name="connsiteX8" fmla="*/ 445378 w 7753711"/>
              <a:gd name="connsiteY8" fmla="*/ 0 h 1132098"/>
              <a:gd name="connsiteX9" fmla="*/ 890757 w 7753711"/>
              <a:gd name="connsiteY9" fmla="*/ 1 h 1132098"/>
              <a:gd name="connsiteX10" fmla="*/ 3795131 w 7753711"/>
              <a:gd name="connsiteY10" fmla="*/ 1 h 1132098"/>
              <a:gd name="connsiteX11" fmla="*/ 3795131 w 7753711"/>
              <a:gd name="connsiteY11" fmla="*/ 0 h 1132098"/>
              <a:gd name="connsiteX12" fmla="*/ 6862954 w 7753711"/>
              <a:gd name="connsiteY12" fmla="*/ 0 h 1132098"/>
              <a:gd name="connsiteX13" fmla="*/ 6906145 w 7753711"/>
              <a:gd name="connsiteY13" fmla="*/ 0 h 1132098"/>
              <a:gd name="connsiteX14" fmla="*/ 7308333 w 7753711"/>
              <a:gd name="connsiteY14" fmla="*/ 0 h 1132098"/>
              <a:gd name="connsiteX15" fmla="*/ 7753711 w 7753711"/>
              <a:gd name="connsiteY15" fmla="*/ 566049 h 1132098"/>
              <a:gd name="connsiteX16" fmla="*/ 7308333 w 7753711"/>
              <a:gd name="connsiteY16" fmla="*/ 1132098 h 113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53711" h="1132098">
                <a:moveTo>
                  <a:pt x="7308333" y="1132098"/>
                </a:moveTo>
                <a:lnTo>
                  <a:pt x="6862954" y="1132097"/>
                </a:lnTo>
                <a:lnTo>
                  <a:pt x="3958580" y="1132097"/>
                </a:lnTo>
                <a:lnTo>
                  <a:pt x="3958580" y="1132098"/>
                </a:lnTo>
                <a:lnTo>
                  <a:pt x="890757" y="1132098"/>
                </a:lnTo>
                <a:lnTo>
                  <a:pt x="847566" y="1132098"/>
                </a:lnTo>
                <a:lnTo>
                  <a:pt x="445378" y="1132098"/>
                </a:lnTo>
                <a:cubicBezTo>
                  <a:pt x="199403" y="1132098"/>
                  <a:pt x="0" y="878669"/>
                  <a:pt x="0" y="566049"/>
                </a:cubicBezTo>
                <a:cubicBezTo>
                  <a:pt x="0" y="253429"/>
                  <a:pt x="199403" y="0"/>
                  <a:pt x="445378" y="0"/>
                </a:cubicBezTo>
                <a:lnTo>
                  <a:pt x="890757" y="1"/>
                </a:lnTo>
                <a:lnTo>
                  <a:pt x="3795131" y="1"/>
                </a:lnTo>
                <a:lnTo>
                  <a:pt x="3795131" y="0"/>
                </a:lnTo>
                <a:lnTo>
                  <a:pt x="6862954" y="0"/>
                </a:lnTo>
                <a:lnTo>
                  <a:pt x="6906145" y="0"/>
                </a:lnTo>
                <a:lnTo>
                  <a:pt x="7308333" y="0"/>
                </a:lnTo>
                <a:cubicBezTo>
                  <a:pt x="7554308" y="0"/>
                  <a:pt x="7753711" y="253429"/>
                  <a:pt x="7753711" y="566049"/>
                </a:cubicBezTo>
                <a:cubicBezTo>
                  <a:pt x="7753711" y="878669"/>
                  <a:pt x="7554308" y="1132098"/>
                  <a:pt x="7308333" y="1132098"/>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4400" b="1" i="0">
                <a:solidFill>
                  <a:schemeClr val="bg1"/>
                </a:solidFill>
                <a:latin typeface="Merriweather" pitchFamily="2" charset="77"/>
              </a:rPr>
              <a:t>Stay Connected With Us!</a:t>
            </a:r>
          </a:p>
          <a:p>
            <a:pPr algn="ctr"/>
            <a:endParaRPr lang="en-US"/>
          </a:p>
        </p:txBody>
      </p:sp>
      <p:pic>
        <p:nvPicPr>
          <p:cNvPr id="8" name="Picture 7" descr="A blue text on a black background&#10;&#10;Description automatically generated">
            <a:extLst>
              <a:ext uri="{FF2B5EF4-FFF2-40B4-BE49-F238E27FC236}">
                <a16:creationId xmlns:a16="http://schemas.microsoft.com/office/drawing/2014/main" id="{6CC28B0E-F2E7-5430-96B4-096AE080F3C9}"/>
              </a:ext>
            </a:extLst>
          </p:cNvPr>
          <p:cNvPicPr>
            <a:picLocks noChangeAspect="1"/>
          </p:cNvPicPr>
          <p:nvPr/>
        </p:nvPicPr>
        <p:blipFill>
          <a:blip r:embed="rId3"/>
          <a:stretch>
            <a:fillRect/>
          </a:stretch>
        </p:blipFill>
        <p:spPr>
          <a:xfrm>
            <a:off x="4642003" y="3181135"/>
            <a:ext cx="2907993" cy="1151080"/>
          </a:xfrm>
          <a:prstGeom prst="rect">
            <a:avLst/>
          </a:prstGeom>
        </p:spPr>
      </p:pic>
      <p:cxnSp>
        <p:nvCxnSpPr>
          <p:cNvPr id="9" name="Straight Connector 8">
            <a:extLst>
              <a:ext uri="{FF2B5EF4-FFF2-40B4-BE49-F238E27FC236}">
                <a16:creationId xmlns:a16="http://schemas.microsoft.com/office/drawing/2014/main" id="{A4A9B93E-7285-AB52-3449-1689523792A4}"/>
              </a:ext>
            </a:extLst>
          </p:cNvPr>
          <p:cNvCxnSpPr>
            <a:cxnSpLocks/>
          </p:cNvCxnSpPr>
          <p:nvPr/>
        </p:nvCxnSpPr>
        <p:spPr>
          <a:xfrm>
            <a:off x="-1" y="2957513"/>
            <a:ext cx="12203645" cy="0"/>
          </a:xfrm>
          <a:prstGeom prst="line">
            <a:avLst/>
          </a:prstGeom>
          <a:ln w="1270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1AD61B3-72F3-B319-0FDE-5FB6E39B1904}"/>
              </a:ext>
            </a:extLst>
          </p:cNvPr>
          <p:cNvCxnSpPr/>
          <p:nvPr/>
        </p:nvCxnSpPr>
        <p:spPr>
          <a:xfrm>
            <a:off x="6101442" y="4576312"/>
            <a:ext cx="0" cy="1763486"/>
          </a:xfrm>
          <a:prstGeom prst="line">
            <a:avLst/>
          </a:prstGeom>
          <a:ln w="25400">
            <a:solidFill>
              <a:srgbClr val="2D4FA3"/>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AA8D5B4-1BB0-0846-7C31-43E72089F21F}"/>
              </a:ext>
            </a:extLst>
          </p:cNvPr>
          <p:cNvSpPr txBox="1"/>
          <p:nvPr/>
        </p:nvSpPr>
        <p:spPr>
          <a:xfrm>
            <a:off x="7122530" y="4491147"/>
            <a:ext cx="4220722" cy="430887"/>
          </a:xfrm>
          <a:prstGeom prst="rect">
            <a:avLst/>
          </a:prstGeom>
          <a:noFill/>
        </p:spPr>
        <p:txBody>
          <a:bodyPr wrap="square">
            <a:spAutoFit/>
          </a:bodyPr>
          <a:lstStyle/>
          <a:p>
            <a:pPr algn="ctr">
              <a:lnSpc>
                <a:spcPct val="100000"/>
              </a:lnSpc>
            </a:pPr>
            <a:r>
              <a:rPr lang="en-US" sz="2200" b="0" i="0" u="none">
                <a:solidFill>
                  <a:srgbClr val="2D4FA3"/>
                </a:solidFill>
                <a:latin typeface="Calibri" panose="020F0502020204030204" pitchFamily="34" charset="0"/>
                <a:cs typeface="Calibri" panose="020F0502020204030204" pitchFamily="34" charset="0"/>
              </a:rPr>
              <a:t>Follow </a:t>
            </a:r>
            <a:r>
              <a:rPr lang="en-US" sz="2200" b="1" i="0" u="none">
                <a:solidFill>
                  <a:srgbClr val="2D4FA3"/>
                </a:solidFill>
                <a:latin typeface="Calibri" panose="020F0502020204030204" pitchFamily="34" charset="0"/>
                <a:cs typeface="Calibri" panose="020F0502020204030204" pitchFamily="34" charset="0"/>
              </a:rPr>
              <a:t>@INvest</a:t>
            </a:r>
            <a:r>
              <a:rPr lang="en-US" sz="2200" b="1" i="0" u="none">
                <a:solidFill>
                  <a:srgbClr val="F4C638"/>
                </a:solidFill>
                <a:latin typeface="Calibri" panose="020F0502020204030204" pitchFamily="34" charset="0"/>
                <a:cs typeface="Calibri" panose="020F0502020204030204" pitchFamily="34" charset="0"/>
              </a:rPr>
              <a:t>ED</a:t>
            </a:r>
            <a:r>
              <a:rPr lang="en-US" sz="2200" b="1" i="0" u="none">
                <a:solidFill>
                  <a:srgbClr val="2D4FA3"/>
                </a:solidFill>
                <a:latin typeface="Calibri" panose="020F0502020204030204" pitchFamily="34" charset="0"/>
                <a:cs typeface="Calibri" panose="020F0502020204030204" pitchFamily="34" charset="0"/>
              </a:rPr>
              <a:t>Indiana</a:t>
            </a:r>
          </a:p>
        </p:txBody>
      </p:sp>
      <p:grpSp>
        <p:nvGrpSpPr>
          <p:cNvPr id="12" name="Group 11">
            <a:extLst>
              <a:ext uri="{FF2B5EF4-FFF2-40B4-BE49-F238E27FC236}">
                <a16:creationId xmlns:a16="http://schemas.microsoft.com/office/drawing/2014/main" id="{252C8CEE-3446-7C23-0BAF-74CC610972B9}"/>
              </a:ext>
            </a:extLst>
          </p:cNvPr>
          <p:cNvGrpSpPr/>
          <p:nvPr/>
        </p:nvGrpSpPr>
        <p:grpSpPr>
          <a:xfrm>
            <a:off x="7701162" y="4979474"/>
            <a:ext cx="2955636" cy="732032"/>
            <a:chOff x="7417473" y="4726023"/>
            <a:chExt cx="2955636" cy="732032"/>
          </a:xfrm>
        </p:grpSpPr>
        <p:pic>
          <p:nvPicPr>
            <p:cNvPr id="13" name="Graphic 12">
              <a:extLst>
                <a:ext uri="{FF2B5EF4-FFF2-40B4-BE49-F238E27FC236}">
                  <a16:creationId xmlns:a16="http://schemas.microsoft.com/office/drawing/2014/main" id="{2962DEFE-97F0-80F1-D29D-41C5E12146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49202" y="4726023"/>
              <a:ext cx="727565" cy="727565"/>
            </a:xfrm>
            <a:prstGeom prst="rect">
              <a:avLst/>
            </a:prstGeom>
          </p:spPr>
        </p:pic>
        <p:pic>
          <p:nvPicPr>
            <p:cNvPr id="14" name="Graphic 13">
              <a:extLst>
                <a:ext uri="{FF2B5EF4-FFF2-40B4-BE49-F238E27FC236}">
                  <a16:creationId xmlns:a16="http://schemas.microsoft.com/office/drawing/2014/main" id="{7CF10E16-FEB5-4BD2-5FFE-6050ADC21A3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185571" y="4728257"/>
              <a:ext cx="727564" cy="727564"/>
            </a:xfrm>
            <a:prstGeom prst="rect">
              <a:avLst/>
            </a:prstGeom>
          </p:spPr>
        </p:pic>
        <p:pic>
          <p:nvPicPr>
            <p:cNvPr id="15" name="Graphic 14">
              <a:extLst>
                <a:ext uri="{FF2B5EF4-FFF2-40B4-BE49-F238E27FC236}">
                  <a16:creationId xmlns:a16="http://schemas.microsoft.com/office/drawing/2014/main" id="{153F8825-00AE-2D1A-7F37-2E033F5C767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417473" y="4726023"/>
              <a:ext cx="732032" cy="732032"/>
            </a:xfrm>
            <a:prstGeom prst="rect">
              <a:avLst/>
            </a:prstGeom>
          </p:spPr>
        </p:pic>
        <p:grpSp>
          <p:nvGrpSpPr>
            <p:cNvPr id="16" name="Group 15">
              <a:extLst>
                <a:ext uri="{FF2B5EF4-FFF2-40B4-BE49-F238E27FC236}">
                  <a16:creationId xmlns:a16="http://schemas.microsoft.com/office/drawing/2014/main" id="{825DB1E4-DF9D-E681-CF9D-1406E4F2DA9D}"/>
                </a:ext>
              </a:extLst>
            </p:cNvPr>
            <p:cNvGrpSpPr/>
            <p:nvPr userDrawn="1"/>
          </p:nvGrpSpPr>
          <p:grpSpPr>
            <a:xfrm>
              <a:off x="9760092" y="4783296"/>
              <a:ext cx="613017" cy="613017"/>
              <a:chOff x="10468003" y="5011412"/>
              <a:chExt cx="613017" cy="613017"/>
            </a:xfrm>
          </p:grpSpPr>
          <p:sp>
            <p:nvSpPr>
              <p:cNvPr id="17" name="Oval 16">
                <a:extLst>
                  <a:ext uri="{FF2B5EF4-FFF2-40B4-BE49-F238E27FC236}">
                    <a16:creationId xmlns:a16="http://schemas.microsoft.com/office/drawing/2014/main" id="{DFEB3414-9FB6-D6C7-5D6D-20ECC2D24882}"/>
                  </a:ext>
                </a:extLst>
              </p:cNvPr>
              <p:cNvSpPr/>
              <p:nvPr userDrawn="1"/>
            </p:nvSpPr>
            <p:spPr>
              <a:xfrm>
                <a:off x="10468003" y="5011412"/>
                <a:ext cx="613017" cy="613017"/>
              </a:xfrm>
              <a:prstGeom prst="ellipse">
                <a:avLst/>
              </a:prstGeom>
              <a:solidFill>
                <a:srgbClr val="2D4F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0440C65A-7C8C-2F52-E8C0-21CC09FC200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73940" y="5032403"/>
                <a:ext cx="574211" cy="574211"/>
              </a:xfrm>
              <a:prstGeom prst="rect">
                <a:avLst/>
              </a:prstGeom>
            </p:spPr>
          </p:pic>
        </p:grpSp>
      </p:grpSp>
      <p:grpSp>
        <p:nvGrpSpPr>
          <p:cNvPr id="19" name="Group 18">
            <a:extLst>
              <a:ext uri="{FF2B5EF4-FFF2-40B4-BE49-F238E27FC236}">
                <a16:creationId xmlns:a16="http://schemas.microsoft.com/office/drawing/2014/main" id="{391C420B-B238-DBE0-1E27-6AC5255DF00B}"/>
              </a:ext>
            </a:extLst>
          </p:cNvPr>
          <p:cNvGrpSpPr/>
          <p:nvPr/>
        </p:nvGrpSpPr>
        <p:grpSpPr>
          <a:xfrm>
            <a:off x="742885" y="4226949"/>
            <a:ext cx="4926391" cy="2073749"/>
            <a:chOff x="742885" y="4226949"/>
            <a:chExt cx="4926391" cy="2073749"/>
          </a:xfrm>
        </p:grpSpPr>
        <p:sp>
          <p:nvSpPr>
            <p:cNvPr id="20" name="TextBox 19">
              <a:extLst>
                <a:ext uri="{FF2B5EF4-FFF2-40B4-BE49-F238E27FC236}">
                  <a16:creationId xmlns:a16="http://schemas.microsoft.com/office/drawing/2014/main" id="{A3139E73-4F47-3A91-5223-148F44FD4100}"/>
                </a:ext>
              </a:extLst>
            </p:cNvPr>
            <p:cNvSpPr txBox="1"/>
            <p:nvPr userDrawn="1"/>
          </p:nvSpPr>
          <p:spPr>
            <a:xfrm>
              <a:off x="1256753" y="4226949"/>
              <a:ext cx="4412523" cy="2033057"/>
            </a:xfrm>
            <a:prstGeom prst="rect">
              <a:avLst/>
            </a:prstGeom>
            <a:noFill/>
          </p:spPr>
          <p:txBody>
            <a:bodyPr wrap="square">
              <a:spAutoFit/>
            </a:bodyPr>
            <a:lstStyle/>
            <a:p>
              <a:pPr>
                <a:lnSpc>
                  <a:spcPct val="200000"/>
                </a:lnSpc>
              </a:pPr>
              <a:r>
                <a:rPr lang="en-US" sz="2200" b="0" i="0" u="none">
                  <a:solidFill>
                    <a:srgbClr val="2D4FA3"/>
                  </a:solidFill>
                  <a:latin typeface="Calibri" panose="020F0502020204030204" pitchFamily="34" charset="0"/>
                  <a:cs typeface="Calibri" panose="020F0502020204030204" pitchFamily="34" charset="0"/>
                </a:rPr>
                <a:t>317.715.9007</a:t>
              </a:r>
            </a:p>
            <a:p>
              <a:pPr>
                <a:lnSpc>
                  <a:spcPct val="200000"/>
                </a:lnSpc>
              </a:pPr>
              <a:r>
                <a:rPr lang="en-US" sz="2200" b="0" i="0" u="none">
                  <a:solidFill>
                    <a:srgbClr val="2D4FA3"/>
                  </a:solidFill>
                  <a:latin typeface="Calibri" panose="020F0502020204030204" pitchFamily="34" charset="0"/>
                  <a:cs typeface="Calibri" panose="020F0502020204030204" pitchFamily="34" charset="0"/>
                </a:rPr>
                <a:t>Outreach@INvestEdIndiana.org</a:t>
              </a:r>
            </a:p>
            <a:p>
              <a:pPr>
                <a:lnSpc>
                  <a:spcPct val="200000"/>
                </a:lnSpc>
              </a:pPr>
              <a:r>
                <a:rPr lang="en-US" sz="2200" b="0" i="0" u="none">
                  <a:solidFill>
                    <a:srgbClr val="2D4FA3"/>
                  </a:solidFill>
                  <a:latin typeface="Calibri" panose="020F0502020204030204" pitchFamily="34" charset="0"/>
                  <a:cs typeface="Calibri" panose="020F0502020204030204" pitchFamily="34" charset="0"/>
                </a:rPr>
                <a:t>www.investedindiana.org</a:t>
              </a:r>
            </a:p>
          </p:txBody>
        </p:sp>
        <p:pic>
          <p:nvPicPr>
            <p:cNvPr id="21" name="Graphic 20">
              <a:extLst>
                <a:ext uri="{FF2B5EF4-FFF2-40B4-BE49-F238E27FC236}">
                  <a16:creationId xmlns:a16="http://schemas.microsoft.com/office/drawing/2014/main" id="{B69E9F84-E645-60CF-8F1E-260BC5A5936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64317" y="4504595"/>
              <a:ext cx="408989" cy="408989"/>
            </a:xfrm>
            <a:prstGeom prst="rect">
              <a:avLst/>
            </a:prstGeom>
          </p:spPr>
        </p:pic>
        <p:pic>
          <p:nvPicPr>
            <p:cNvPr id="22" name="Graphic 21">
              <a:extLst>
                <a:ext uri="{FF2B5EF4-FFF2-40B4-BE49-F238E27FC236}">
                  <a16:creationId xmlns:a16="http://schemas.microsoft.com/office/drawing/2014/main" id="{0C14E584-0F82-A46C-582C-4475C56A172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42885" y="5106163"/>
              <a:ext cx="491620" cy="491620"/>
            </a:xfrm>
            <a:prstGeom prst="rect">
              <a:avLst/>
            </a:prstGeom>
          </p:spPr>
        </p:pic>
        <p:pic>
          <p:nvPicPr>
            <p:cNvPr id="23" name="Graphic 22">
              <a:extLst>
                <a:ext uri="{FF2B5EF4-FFF2-40B4-BE49-F238E27FC236}">
                  <a16:creationId xmlns:a16="http://schemas.microsoft.com/office/drawing/2014/main" id="{19D99E6F-099F-08FD-92E9-DAD4EA4B68D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56542" y="5809077"/>
              <a:ext cx="491621" cy="491621"/>
            </a:xfrm>
            <a:prstGeom prst="rect">
              <a:avLst/>
            </a:prstGeom>
          </p:spPr>
        </p:pic>
      </p:grpSp>
      <p:sp>
        <p:nvSpPr>
          <p:cNvPr id="24" name="TextBox 23">
            <a:extLst>
              <a:ext uri="{FF2B5EF4-FFF2-40B4-BE49-F238E27FC236}">
                <a16:creationId xmlns:a16="http://schemas.microsoft.com/office/drawing/2014/main" id="{23E9D1AE-F9C3-6874-EDA9-8F178A655B98}"/>
              </a:ext>
            </a:extLst>
          </p:cNvPr>
          <p:cNvSpPr txBox="1"/>
          <p:nvPr/>
        </p:nvSpPr>
        <p:spPr>
          <a:xfrm>
            <a:off x="7660291" y="5980408"/>
            <a:ext cx="4215951" cy="606769"/>
          </a:xfrm>
          <a:prstGeom prst="rect">
            <a:avLst/>
          </a:prstGeom>
          <a:noFill/>
        </p:spPr>
        <p:txBody>
          <a:bodyPr wrap="square">
            <a:spAutoFit/>
          </a:bodyPr>
          <a:lstStyle/>
          <a:p>
            <a:pPr>
              <a:lnSpc>
                <a:spcPct val="50000"/>
              </a:lnSpc>
            </a:pPr>
            <a:r>
              <a:rPr lang="en-US" sz="1800" b="1" i="0">
                <a:solidFill>
                  <a:srgbClr val="2D4FA3"/>
                </a:solidFill>
                <a:latin typeface="Calibri" panose="020F0502020204030204" pitchFamily="34" charset="0"/>
                <a:cs typeface="Calibri" panose="020F0502020204030204" pitchFamily="34" charset="0"/>
              </a:rPr>
              <a:t>Join our mailing list: </a:t>
            </a:r>
          </a:p>
          <a:p>
            <a:pPr>
              <a:lnSpc>
                <a:spcPct val="150000"/>
              </a:lnSpc>
            </a:pPr>
            <a:r>
              <a:rPr lang="en-US" sz="1800" b="0" i="0">
                <a:solidFill>
                  <a:srgbClr val="2D4FA3"/>
                </a:solidFill>
                <a:latin typeface="Calibri" panose="020F0502020204030204" pitchFamily="34" charset="0"/>
                <a:cs typeface="Calibri" panose="020F0502020204030204" pitchFamily="34" charset="0"/>
              </a:rPr>
              <a:t>InvestEdIndiana.org/mailing-list</a:t>
            </a:r>
          </a:p>
        </p:txBody>
      </p:sp>
      <p:sp>
        <p:nvSpPr>
          <p:cNvPr id="25" name="Freeform 24">
            <a:extLst>
              <a:ext uri="{FF2B5EF4-FFF2-40B4-BE49-F238E27FC236}">
                <a16:creationId xmlns:a16="http://schemas.microsoft.com/office/drawing/2014/main" id="{78510B90-1254-A7F8-11DA-C8F6E5040800}"/>
              </a:ext>
            </a:extLst>
          </p:cNvPr>
          <p:cNvSpPr/>
          <p:nvPr/>
        </p:nvSpPr>
        <p:spPr>
          <a:xfrm rot="10800000" flipV="1">
            <a:off x="8815931" y="2289635"/>
            <a:ext cx="2455700" cy="137323"/>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0992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43E17-75A8-1815-AF2F-5336FFF0AA1A}"/>
              </a:ext>
            </a:extLst>
          </p:cNvPr>
          <p:cNvSpPr>
            <a:spLocks noGrp="1"/>
          </p:cNvSpPr>
          <p:nvPr>
            <p:ph type="title"/>
          </p:nvPr>
        </p:nvSpPr>
        <p:spPr/>
        <p:txBody>
          <a:bodyPr/>
          <a:lstStyle/>
          <a:p>
            <a:r>
              <a:rPr lang="en-US"/>
              <a:t>Credit Completion</a:t>
            </a:r>
          </a:p>
        </p:txBody>
      </p:sp>
      <p:sp>
        <p:nvSpPr>
          <p:cNvPr id="3" name="Content Placeholder 2">
            <a:extLst>
              <a:ext uri="{FF2B5EF4-FFF2-40B4-BE49-F238E27FC236}">
                <a16:creationId xmlns:a16="http://schemas.microsoft.com/office/drawing/2014/main" id="{D64B596D-55F0-7A95-FFCD-44C7FA4F7FF1}"/>
              </a:ext>
            </a:extLst>
          </p:cNvPr>
          <p:cNvSpPr>
            <a:spLocks noGrp="1"/>
          </p:cNvSpPr>
          <p:nvPr>
            <p:ph idx="1"/>
          </p:nvPr>
        </p:nvSpPr>
        <p:spPr>
          <a:xfrm>
            <a:off x="213803" y="5572847"/>
            <a:ext cx="11764393" cy="1111354"/>
          </a:xfrm>
        </p:spPr>
        <p:txBody>
          <a:bodyPr/>
          <a:lstStyle/>
          <a:p>
            <a:pPr>
              <a:spcBef>
                <a:spcPts val="300"/>
              </a:spcBef>
            </a:pPr>
            <a:r>
              <a:rPr lang="en-US"/>
              <a:t>On-Time vs. Full-Time:</a:t>
            </a:r>
          </a:p>
          <a:p>
            <a:pPr lvl="1">
              <a:spcBef>
                <a:spcPts val="300"/>
              </a:spcBef>
            </a:pPr>
            <a:r>
              <a:rPr lang="en-US" sz="2200"/>
              <a:t>Complete 30 credit hours per year to maintain </a:t>
            </a:r>
            <a:br>
              <a:rPr lang="en-US" sz="2200"/>
            </a:br>
            <a:r>
              <a:rPr lang="en-US" sz="2200"/>
              <a:t>maximum grant eligibility </a:t>
            </a:r>
          </a:p>
        </p:txBody>
      </p:sp>
      <p:sp>
        <p:nvSpPr>
          <p:cNvPr id="4" name="Rounded Rectangle 3">
            <a:extLst>
              <a:ext uri="{FF2B5EF4-FFF2-40B4-BE49-F238E27FC236}">
                <a16:creationId xmlns:a16="http://schemas.microsoft.com/office/drawing/2014/main" id="{E9542160-3B3F-6954-A848-5483EE3E627B}"/>
              </a:ext>
            </a:extLst>
          </p:cNvPr>
          <p:cNvSpPr/>
          <p:nvPr/>
        </p:nvSpPr>
        <p:spPr>
          <a:xfrm>
            <a:off x="7242737" y="1718233"/>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C380B051-6F63-89E5-487E-91DA6BEAE751}"/>
              </a:ext>
            </a:extLst>
          </p:cNvPr>
          <p:cNvSpPr/>
          <p:nvPr/>
        </p:nvSpPr>
        <p:spPr>
          <a:xfrm>
            <a:off x="7242736" y="2659637"/>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01D7007B-7C3C-A06A-F7FD-EC2E64F7DF24}"/>
              </a:ext>
            </a:extLst>
          </p:cNvPr>
          <p:cNvSpPr/>
          <p:nvPr/>
        </p:nvSpPr>
        <p:spPr>
          <a:xfrm>
            <a:off x="7242736" y="3601039"/>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D79A8269-487A-3518-22D6-A86D577E7795}"/>
              </a:ext>
            </a:extLst>
          </p:cNvPr>
          <p:cNvSpPr/>
          <p:nvPr/>
        </p:nvSpPr>
        <p:spPr>
          <a:xfrm>
            <a:off x="7242735" y="4541435"/>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B798083E-BE9A-52AC-317D-6CF842353477}"/>
              </a:ext>
            </a:extLst>
          </p:cNvPr>
          <p:cNvSpPr/>
          <p:nvPr/>
        </p:nvSpPr>
        <p:spPr>
          <a:xfrm>
            <a:off x="7242734" y="5490763"/>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06433FE1-7C4F-E7BF-6507-104FCE534C31}"/>
              </a:ext>
            </a:extLst>
          </p:cNvPr>
          <p:cNvSpPr/>
          <p:nvPr/>
        </p:nvSpPr>
        <p:spPr>
          <a:xfrm>
            <a:off x="1986140" y="1722442"/>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6002B1-5417-7FD2-2B87-09CC74301C97}"/>
              </a:ext>
            </a:extLst>
          </p:cNvPr>
          <p:cNvSpPr/>
          <p:nvPr/>
        </p:nvSpPr>
        <p:spPr>
          <a:xfrm>
            <a:off x="1539895" y="1669245"/>
            <a:ext cx="892491" cy="892491"/>
          </a:xfrm>
          <a:prstGeom prst="ellipse">
            <a:avLst/>
          </a:prstGeom>
          <a:solidFill>
            <a:srgbClr val="F47B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30</a:t>
            </a:r>
          </a:p>
          <a:p>
            <a:pPr algn="ctr"/>
            <a:r>
              <a:rPr lang="en-US" sz="1100" baseline="0">
                <a:latin typeface="Calibri" panose="020F0502020204030204" pitchFamily="34" charset="0"/>
                <a:cs typeface="Calibri" panose="020F0502020204030204" pitchFamily="34" charset="0"/>
              </a:rPr>
              <a:t>Credits</a:t>
            </a:r>
          </a:p>
        </p:txBody>
      </p:sp>
      <p:sp>
        <p:nvSpPr>
          <p:cNvPr id="12" name="Text Placeholder 31">
            <a:extLst>
              <a:ext uri="{FF2B5EF4-FFF2-40B4-BE49-F238E27FC236}">
                <a16:creationId xmlns:a16="http://schemas.microsoft.com/office/drawing/2014/main" id="{9EBA762C-9C08-2C95-4732-7488F641BEF1}"/>
              </a:ext>
            </a:extLst>
          </p:cNvPr>
          <p:cNvSpPr txBox="1">
            <a:spLocks/>
          </p:cNvSpPr>
          <p:nvPr/>
        </p:nvSpPr>
        <p:spPr>
          <a:xfrm>
            <a:off x="2251597" y="1186034"/>
            <a:ext cx="2681956" cy="46326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i="0" kern="1200">
                <a:solidFill>
                  <a:srgbClr val="4B658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2B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2B5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2B5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2B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rgbClr val="F47B44"/>
                </a:solidFill>
              </a:rPr>
              <a:t>On -Time</a:t>
            </a:r>
          </a:p>
        </p:txBody>
      </p:sp>
      <p:sp>
        <p:nvSpPr>
          <p:cNvPr id="14" name="Rounded Rectangle 13">
            <a:extLst>
              <a:ext uri="{FF2B5EF4-FFF2-40B4-BE49-F238E27FC236}">
                <a16:creationId xmlns:a16="http://schemas.microsoft.com/office/drawing/2014/main" id="{48F37C92-446A-CD92-1729-FB91633E1432}"/>
              </a:ext>
            </a:extLst>
          </p:cNvPr>
          <p:cNvSpPr/>
          <p:nvPr/>
        </p:nvSpPr>
        <p:spPr>
          <a:xfrm>
            <a:off x="1986139" y="2663846"/>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A881761-AD6C-2CF3-7FEA-86C472B2E89E}"/>
              </a:ext>
            </a:extLst>
          </p:cNvPr>
          <p:cNvSpPr/>
          <p:nvPr/>
        </p:nvSpPr>
        <p:spPr>
          <a:xfrm>
            <a:off x="1539894" y="2610649"/>
            <a:ext cx="892491" cy="892491"/>
          </a:xfrm>
          <a:prstGeom prst="ellipse">
            <a:avLst/>
          </a:prstGeom>
          <a:solidFill>
            <a:srgbClr val="F47B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60</a:t>
            </a:r>
          </a:p>
          <a:p>
            <a:pPr algn="ctr"/>
            <a:r>
              <a:rPr lang="en-US" sz="1100" baseline="0">
                <a:latin typeface="Calibri" panose="020F0502020204030204" pitchFamily="34" charset="0"/>
                <a:cs typeface="Calibri" panose="020F0502020204030204" pitchFamily="34" charset="0"/>
              </a:rPr>
              <a:t>Credits</a:t>
            </a:r>
          </a:p>
        </p:txBody>
      </p:sp>
      <p:sp>
        <p:nvSpPr>
          <p:cNvPr id="17" name="Rounded Rectangle 16">
            <a:extLst>
              <a:ext uri="{FF2B5EF4-FFF2-40B4-BE49-F238E27FC236}">
                <a16:creationId xmlns:a16="http://schemas.microsoft.com/office/drawing/2014/main" id="{39502267-BA9F-43D4-9538-92C6E7C4349E}"/>
              </a:ext>
            </a:extLst>
          </p:cNvPr>
          <p:cNvSpPr/>
          <p:nvPr/>
        </p:nvSpPr>
        <p:spPr>
          <a:xfrm>
            <a:off x="1986139" y="3605248"/>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ECC28C1-1721-E40F-F19F-8EDCE45801AB}"/>
              </a:ext>
            </a:extLst>
          </p:cNvPr>
          <p:cNvSpPr/>
          <p:nvPr/>
        </p:nvSpPr>
        <p:spPr>
          <a:xfrm>
            <a:off x="1539894" y="3552051"/>
            <a:ext cx="892491" cy="892491"/>
          </a:xfrm>
          <a:prstGeom prst="ellipse">
            <a:avLst/>
          </a:prstGeom>
          <a:solidFill>
            <a:srgbClr val="F47B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90</a:t>
            </a:r>
          </a:p>
          <a:p>
            <a:pPr algn="ctr"/>
            <a:r>
              <a:rPr lang="en-US" sz="1100" baseline="0">
                <a:latin typeface="Calibri" panose="020F0502020204030204" pitchFamily="34" charset="0"/>
                <a:cs typeface="Calibri" panose="020F0502020204030204" pitchFamily="34" charset="0"/>
              </a:rPr>
              <a:t>Credits</a:t>
            </a:r>
          </a:p>
        </p:txBody>
      </p:sp>
      <p:sp>
        <p:nvSpPr>
          <p:cNvPr id="20" name="Rounded Rectangle 19">
            <a:extLst>
              <a:ext uri="{FF2B5EF4-FFF2-40B4-BE49-F238E27FC236}">
                <a16:creationId xmlns:a16="http://schemas.microsoft.com/office/drawing/2014/main" id="{4F7A6DF8-95D6-2417-471D-24170EB963DC}"/>
              </a:ext>
            </a:extLst>
          </p:cNvPr>
          <p:cNvSpPr/>
          <p:nvPr/>
        </p:nvSpPr>
        <p:spPr>
          <a:xfrm>
            <a:off x="1986138" y="4545644"/>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C995CA-3290-162B-6E30-AB77E3F1E77F}"/>
              </a:ext>
            </a:extLst>
          </p:cNvPr>
          <p:cNvSpPr/>
          <p:nvPr/>
        </p:nvSpPr>
        <p:spPr>
          <a:xfrm>
            <a:off x="1539893" y="4492447"/>
            <a:ext cx="892491" cy="892491"/>
          </a:xfrm>
          <a:prstGeom prst="ellipse">
            <a:avLst/>
          </a:prstGeom>
          <a:solidFill>
            <a:srgbClr val="F47B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baseline="0">
                <a:latin typeface="Merriweather" pitchFamily="2" charset="77"/>
              </a:rPr>
              <a:t>120</a:t>
            </a:r>
          </a:p>
          <a:p>
            <a:pPr algn="ctr"/>
            <a:r>
              <a:rPr lang="en-US" sz="1100" baseline="0">
                <a:latin typeface="Calibri" panose="020F0502020204030204" pitchFamily="34" charset="0"/>
                <a:cs typeface="Calibri" panose="020F0502020204030204" pitchFamily="34" charset="0"/>
              </a:rPr>
              <a:t>Credits</a:t>
            </a:r>
          </a:p>
        </p:txBody>
      </p:sp>
      <p:sp>
        <p:nvSpPr>
          <p:cNvPr id="22" name="Oval 21">
            <a:extLst>
              <a:ext uri="{FF2B5EF4-FFF2-40B4-BE49-F238E27FC236}">
                <a16:creationId xmlns:a16="http://schemas.microsoft.com/office/drawing/2014/main" id="{F0212988-965C-A638-0164-EEE687C15FF7}"/>
              </a:ext>
            </a:extLst>
          </p:cNvPr>
          <p:cNvSpPr/>
          <p:nvPr/>
        </p:nvSpPr>
        <p:spPr>
          <a:xfrm>
            <a:off x="6796492" y="1665036"/>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24</a:t>
            </a:r>
          </a:p>
          <a:p>
            <a:pPr algn="ctr"/>
            <a:r>
              <a:rPr lang="en-US" sz="1100" baseline="0">
                <a:latin typeface="Calibri" panose="020F0502020204030204" pitchFamily="34" charset="0"/>
                <a:cs typeface="Calibri" panose="020F0502020204030204" pitchFamily="34" charset="0"/>
              </a:rPr>
              <a:t>Credits</a:t>
            </a:r>
          </a:p>
        </p:txBody>
      </p:sp>
      <p:sp>
        <p:nvSpPr>
          <p:cNvPr id="24" name="Text Placeholder 31">
            <a:extLst>
              <a:ext uri="{FF2B5EF4-FFF2-40B4-BE49-F238E27FC236}">
                <a16:creationId xmlns:a16="http://schemas.microsoft.com/office/drawing/2014/main" id="{525B607A-7049-EEE9-DB97-BD443E79AD7D}"/>
              </a:ext>
            </a:extLst>
          </p:cNvPr>
          <p:cNvSpPr txBox="1">
            <a:spLocks/>
          </p:cNvSpPr>
          <p:nvPr/>
        </p:nvSpPr>
        <p:spPr>
          <a:xfrm>
            <a:off x="7508189" y="1186034"/>
            <a:ext cx="2681955" cy="46326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i="0" kern="1200">
                <a:solidFill>
                  <a:srgbClr val="4B658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2B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2B5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2B5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2B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rgbClr val="18A9A3"/>
                </a:solidFill>
              </a:rPr>
              <a:t>Full - Time</a:t>
            </a:r>
          </a:p>
        </p:txBody>
      </p:sp>
      <p:sp>
        <p:nvSpPr>
          <p:cNvPr id="25" name="Oval 24">
            <a:extLst>
              <a:ext uri="{FF2B5EF4-FFF2-40B4-BE49-F238E27FC236}">
                <a16:creationId xmlns:a16="http://schemas.microsoft.com/office/drawing/2014/main" id="{F5A329E6-943A-72EE-3E97-160EB1249B4D}"/>
              </a:ext>
            </a:extLst>
          </p:cNvPr>
          <p:cNvSpPr/>
          <p:nvPr/>
        </p:nvSpPr>
        <p:spPr>
          <a:xfrm>
            <a:off x="6796491" y="2606440"/>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48</a:t>
            </a:r>
          </a:p>
          <a:p>
            <a:pPr algn="ctr"/>
            <a:r>
              <a:rPr lang="en-US" sz="1100" baseline="0">
                <a:latin typeface="Calibri" panose="020F0502020204030204" pitchFamily="34" charset="0"/>
                <a:cs typeface="Calibri" panose="020F0502020204030204" pitchFamily="34" charset="0"/>
              </a:rPr>
              <a:t>Credits</a:t>
            </a:r>
          </a:p>
        </p:txBody>
      </p:sp>
      <p:sp>
        <p:nvSpPr>
          <p:cNvPr id="27" name="Oval 26">
            <a:extLst>
              <a:ext uri="{FF2B5EF4-FFF2-40B4-BE49-F238E27FC236}">
                <a16:creationId xmlns:a16="http://schemas.microsoft.com/office/drawing/2014/main" id="{2D704BFC-9699-797B-E1FB-C9AE65414F5E}"/>
              </a:ext>
            </a:extLst>
          </p:cNvPr>
          <p:cNvSpPr/>
          <p:nvPr/>
        </p:nvSpPr>
        <p:spPr>
          <a:xfrm>
            <a:off x="6796491" y="3547842"/>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72</a:t>
            </a:r>
          </a:p>
          <a:p>
            <a:pPr algn="ctr"/>
            <a:r>
              <a:rPr lang="en-US" sz="1100" baseline="0">
                <a:latin typeface="Calibri" panose="020F0502020204030204" pitchFamily="34" charset="0"/>
                <a:cs typeface="Calibri" panose="020F0502020204030204" pitchFamily="34" charset="0"/>
              </a:rPr>
              <a:t>Credits</a:t>
            </a:r>
          </a:p>
        </p:txBody>
      </p:sp>
      <p:sp>
        <p:nvSpPr>
          <p:cNvPr id="30" name="Oval 29">
            <a:extLst>
              <a:ext uri="{FF2B5EF4-FFF2-40B4-BE49-F238E27FC236}">
                <a16:creationId xmlns:a16="http://schemas.microsoft.com/office/drawing/2014/main" id="{81A258AC-9F70-3CD7-B0EF-EA1AE13B3010}"/>
              </a:ext>
            </a:extLst>
          </p:cNvPr>
          <p:cNvSpPr/>
          <p:nvPr/>
        </p:nvSpPr>
        <p:spPr>
          <a:xfrm>
            <a:off x="6796489" y="5437566"/>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baseline="0">
                <a:latin typeface="Merriweather" pitchFamily="2" charset="77"/>
              </a:rPr>
              <a:t>120</a:t>
            </a:r>
          </a:p>
          <a:p>
            <a:pPr algn="ctr"/>
            <a:r>
              <a:rPr lang="en-US" sz="1100" baseline="0">
                <a:latin typeface="Calibri" panose="020F0502020204030204" pitchFamily="34" charset="0"/>
                <a:cs typeface="Calibri" panose="020F0502020204030204" pitchFamily="34" charset="0"/>
              </a:rPr>
              <a:t>Credits</a:t>
            </a:r>
          </a:p>
        </p:txBody>
      </p:sp>
      <p:sp>
        <p:nvSpPr>
          <p:cNvPr id="32" name="Oval 31">
            <a:extLst>
              <a:ext uri="{FF2B5EF4-FFF2-40B4-BE49-F238E27FC236}">
                <a16:creationId xmlns:a16="http://schemas.microsoft.com/office/drawing/2014/main" id="{74F07A4F-2EA4-255D-3481-5144AF5FB69B}"/>
              </a:ext>
            </a:extLst>
          </p:cNvPr>
          <p:cNvSpPr/>
          <p:nvPr/>
        </p:nvSpPr>
        <p:spPr>
          <a:xfrm>
            <a:off x="6796488" y="4488236"/>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96</a:t>
            </a:r>
          </a:p>
          <a:p>
            <a:pPr algn="ctr"/>
            <a:r>
              <a:rPr lang="en-US" sz="1100" baseline="0">
                <a:latin typeface="Calibri" panose="020F0502020204030204" pitchFamily="34" charset="0"/>
                <a:cs typeface="Calibri" panose="020F0502020204030204" pitchFamily="34" charset="0"/>
              </a:rPr>
              <a:t>Credits</a:t>
            </a:r>
          </a:p>
        </p:txBody>
      </p:sp>
      <p:sp>
        <p:nvSpPr>
          <p:cNvPr id="33" name="Text Placeholder 4">
            <a:extLst>
              <a:ext uri="{FF2B5EF4-FFF2-40B4-BE49-F238E27FC236}">
                <a16:creationId xmlns:a16="http://schemas.microsoft.com/office/drawing/2014/main" id="{D1D7BDC3-BE49-CFBC-2E5F-AAA92D7B55A9}"/>
              </a:ext>
            </a:extLst>
          </p:cNvPr>
          <p:cNvSpPr txBox="1">
            <a:spLocks/>
          </p:cNvSpPr>
          <p:nvPr/>
        </p:nvSpPr>
        <p:spPr>
          <a:xfrm>
            <a:off x="2533688" y="1832154"/>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15 Credits – </a:t>
            </a:r>
            <a:r>
              <a:rPr lang="en-US" sz="2000">
                <a:solidFill>
                  <a:srgbClr val="F0762E"/>
                </a:solidFill>
              </a:rPr>
              <a:t>Fall</a:t>
            </a:r>
          </a:p>
          <a:p>
            <a:r>
              <a:rPr lang="en-US" sz="2000">
                <a:solidFill>
                  <a:srgbClr val="1F2B54"/>
                </a:solidFill>
              </a:rPr>
              <a:t>15 Credits – </a:t>
            </a:r>
            <a:r>
              <a:rPr lang="en-US" sz="2000">
                <a:solidFill>
                  <a:srgbClr val="3F1F61"/>
                </a:solidFill>
              </a:rPr>
              <a:t>Spring</a:t>
            </a:r>
          </a:p>
          <a:p>
            <a:endParaRPr lang="en-US"/>
          </a:p>
        </p:txBody>
      </p:sp>
      <p:sp>
        <p:nvSpPr>
          <p:cNvPr id="34" name="Text Placeholder 5">
            <a:extLst>
              <a:ext uri="{FF2B5EF4-FFF2-40B4-BE49-F238E27FC236}">
                <a16:creationId xmlns:a16="http://schemas.microsoft.com/office/drawing/2014/main" id="{524D22F8-A4F0-F6E7-1DB5-C07C4189725E}"/>
              </a:ext>
            </a:extLst>
          </p:cNvPr>
          <p:cNvSpPr txBox="1">
            <a:spLocks/>
          </p:cNvSpPr>
          <p:nvPr/>
        </p:nvSpPr>
        <p:spPr>
          <a:xfrm>
            <a:off x="2533688" y="2754371"/>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15 Credits – </a:t>
            </a:r>
            <a:r>
              <a:rPr lang="en-US" sz="2000">
                <a:solidFill>
                  <a:srgbClr val="F0762E"/>
                </a:solidFill>
              </a:rPr>
              <a:t>Fall</a:t>
            </a:r>
          </a:p>
          <a:p>
            <a:r>
              <a:rPr lang="en-US" sz="2000">
                <a:solidFill>
                  <a:srgbClr val="1F2B54"/>
                </a:solidFill>
              </a:rPr>
              <a:t>15 Credits – </a:t>
            </a:r>
            <a:r>
              <a:rPr lang="en-US" sz="2000">
                <a:solidFill>
                  <a:srgbClr val="3F1F61"/>
                </a:solidFill>
              </a:rPr>
              <a:t>Spring</a:t>
            </a:r>
          </a:p>
          <a:p>
            <a:endParaRPr lang="en-US"/>
          </a:p>
        </p:txBody>
      </p:sp>
      <p:sp>
        <p:nvSpPr>
          <p:cNvPr id="35" name="Text Placeholder 6">
            <a:extLst>
              <a:ext uri="{FF2B5EF4-FFF2-40B4-BE49-F238E27FC236}">
                <a16:creationId xmlns:a16="http://schemas.microsoft.com/office/drawing/2014/main" id="{2E7257AF-0C9F-6885-EF48-7B34FC0A87D3}"/>
              </a:ext>
            </a:extLst>
          </p:cNvPr>
          <p:cNvSpPr txBox="1">
            <a:spLocks/>
          </p:cNvSpPr>
          <p:nvPr/>
        </p:nvSpPr>
        <p:spPr>
          <a:xfrm>
            <a:off x="2533688" y="3709499"/>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15 Credits – </a:t>
            </a:r>
            <a:r>
              <a:rPr lang="en-US" sz="2000">
                <a:solidFill>
                  <a:srgbClr val="F0762E"/>
                </a:solidFill>
              </a:rPr>
              <a:t>Fall</a:t>
            </a:r>
          </a:p>
          <a:p>
            <a:r>
              <a:rPr lang="en-US" sz="2000">
                <a:solidFill>
                  <a:srgbClr val="1F2B54"/>
                </a:solidFill>
              </a:rPr>
              <a:t>15 Credits – </a:t>
            </a:r>
            <a:r>
              <a:rPr lang="en-US" sz="2000">
                <a:solidFill>
                  <a:srgbClr val="3F1F61"/>
                </a:solidFill>
              </a:rPr>
              <a:t>Spring</a:t>
            </a:r>
          </a:p>
          <a:p>
            <a:endParaRPr lang="en-US"/>
          </a:p>
        </p:txBody>
      </p:sp>
      <p:sp>
        <p:nvSpPr>
          <p:cNvPr id="36" name="Text Placeholder 7">
            <a:extLst>
              <a:ext uri="{FF2B5EF4-FFF2-40B4-BE49-F238E27FC236}">
                <a16:creationId xmlns:a16="http://schemas.microsoft.com/office/drawing/2014/main" id="{591F398F-7DA0-E4D5-B079-F5F682F72323}"/>
              </a:ext>
            </a:extLst>
          </p:cNvPr>
          <p:cNvSpPr txBox="1">
            <a:spLocks/>
          </p:cNvSpPr>
          <p:nvPr/>
        </p:nvSpPr>
        <p:spPr>
          <a:xfrm>
            <a:off x="2503482" y="4632794"/>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15 Credits – </a:t>
            </a:r>
            <a:r>
              <a:rPr lang="en-US" sz="2000">
                <a:solidFill>
                  <a:srgbClr val="F0762E"/>
                </a:solidFill>
              </a:rPr>
              <a:t>Fall</a:t>
            </a:r>
          </a:p>
          <a:p>
            <a:r>
              <a:rPr lang="en-US" sz="2000">
                <a:solidFill>
                  <a:srgbClr val="1F2B54"/>
                </a:solidFill>
              </a:rPr>
              <a:t>15 Credits – </a:t>
            </a:r>
            <a:r>
              <a:rPr lang="en-US" sz="2000">
                <a:solidFill>
                  <a:srgbClr val="3F1F61"/>
                </a:solidFill>
              </a:rPr>
              <a:t>Spring</a:t>
            </a:r>
          </a:p>
          <a:p>
            <a:endParaRPr lang="en-US"/>
          </a:p>
        </p:txBody>
      </p:sp>
      <p:sp>
        <p:nvSpPr>
          <p:cNvPr id="37" name="Text Placeholder 9">
            <a:extLst>
              <a:ext uri="{FF2B5EF4-FFF2-40B4-BE49-F238E27FC236}">
                <a16:creationId xmlns:a16="http://schemas.microsoft.com/office/drawing/2014/main" id="{796C1475-29D3-6814-86C8-5F549AE8EE98}"/>
              </a:ext>
            </a:extLst>
          </p:cNvPr>
          <p:cNvSpPr txBox="1">
            <a:spLocks/>
          </p:cNvSpPr>
          <p:nvPr/>
        </p:nvSpPr>
        <p:spPr>
          <a:xfrm>
            <a:off x="7773654" y="1814549"/>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12 Credits – </a:t>
            </a:r>
            <a:r>
              <a:rPr lang="en-US" sz="2000">
                <a:solidFill>
                  <a:srgbClr val="F0762E"/>
                </a:solidFill>
              </a:rPr>
              <a:t>Fall</a:t>
            </a:r>
          </a:p>
          <a:p>
            <a:r>
              <a:rPr lang="en-US" sz="2000">
                <a:solidFill>
                  <a:srgbClr val="1F2B54"/>
                </a:solidFill>
              </a:rPr>
              <a:t>12 Credits – </a:t>
            </a:r>
            <a:r>
              <a:rPr lang="en-US" sz="2000">
                <a:solidFill>
                  <a:srgbClr val="3F1F61"/>
                </a:solidFill>
              </a:rPr>
              <a:t>Spring</a:t>
            </a:r>
          </a:p>
          <a:p>
            <a:endParaRPr lang="en-US"/>
          </a:p>
        </p:txBody>
      </p:sp>
      <p:sp>
        <p:nvSpPr>
          <p:cNvPr id="38" name="Text Placeholder 10">
            <a:extLst>
              <a:ext uri="{FF2B5EF4-FFF2-40B4-BE49-F238E27FC236}">
                <a16:creationId xmlns:a16="http://schemas.microsoft.com/office/drawing/2014/main" id="{8C27005E-1FF8-6CEB-E42A-000A414D5192}"/>
              </a:ext>
            </a:extLst>
          </p:cNvPr>
          <p:cNvSpPr txBox="1">
            <a:spLocks/>
          </p:cNvSpPr>
          <p:nvPr/>
        </p:nvSpPr>
        <p:spPr>
          <a:xfrm>
            <a:off x="7759005" y="2737851"/>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12 Credits – </a:t>
            </a:r>
            <a:r>
              <a:rPr lang="en-US" sz="2000">
                <a:solidFill>
                  <a:srgbClr val="F0762E"/>
                </a:solidFill>
              </a:rPr>
              <a:t>Fall</a:t>
            </a:r>
          </a:p>
          <a:p>
            <a:r>
              <a:rPr lang="en-US" sz="2000">
                <a:solidFill>
                  <a:srgbClr val="1F2B54"/>
                </a:solidFill>
              </a:rPr>
              <a:t>12 Credits – </a:t>
            </a:r>
            <a:r>
              <a:rPr lang="en-US" sz="2000">
                <a:solidFill>
                  <a:srgbClr val="3F1F61"/>
                </a:solidFill>
              </a:rPr>
              <a:t>Spring</a:t>
            </a:r>
          </a:p>
          <a:p>
            <a:endParaRPr lang="en-US"/>
          </a:p>
        </p:txBody>
      </p:sp>
      <p:sp>
        <p:nvSpPr>
          <p:cNvPr id="39" name="Text Placeholder 11">
            <a:extLst>
              <a:ext uri="{FF2B5EF4-FFF2-40B4-BE49-F238E27FC236}">
                <a16:creationId xmlns:a16="http://schemas.microsoft.com/office/drawing/2014/main" id="{EFD209CD-6669-A483-AB48-F49E9AC74F76}"/>
              </a:ext>
            </a:extLst>
          </p:cNvPr>
          <p:cNvSpPr txBox="1">
            <a:spLocks/>
          </p:cNvSpPr>
          <p:nvPr/>
        </p:nvSpPr>
        <p:spPr>
          <a:xfrm>
            <a:off x="7759004" y="3708743"/>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12 Credits – </a:t>
            </a:r>
            <a:r>
              <a:rPr lang="en-US" sz="2000">
                <a:solidFill>
                  <a:srgbClr val="F0762E"/>
                </a:solidFill>
              </a:rPr>
              <a:t>Fall</a:t>
            </a:r>
          </a:p>
          <a:p>
            <a:r>
              <a:rPr lang="en-US" sz="2000">
                <a:solidFill>
                  <a:srgbClr val="1F2B54"/>
                </a:solidFill>
              </a:rPr>
              <a:t>12 Credits – </a:t>
            </a:r>
            <a:r>
              <a:rPr lang="en-US" sz="2000">
                <a:solidFill>
                  <a:srgbClr val="3F1F61"/>
                </a:solidFill>
              </a:rPr>
              <a:t>Spring</a:t>
            </a:r>
          </a:p>
          <a:p>
            <a:endParaRPr lang="en-US"/>
          </a:p>
        </p:txBody>
      </p:sp>
      <p:sp>
        <p:nvSpPr>
          <p:cNvPr id="42" name="Text Placeholder 11">
            <a:extLst>
              <a:ext uri="{FF2B5EF4-FFF2-40B4-BE49-F238E27FC236}">
                <a16:creationId xmlns:a16="http://schemas.microsoft.com/office/drawing/2014/main" id="{D6AFB2E0-38A3-024F-D34C-4F882C8BC76B}"/>
              </a:ext>
            </a:extLst>
          </p:cNvPr>
          <p:cNvSpPr txBox="1">
            <a:spLocks/>
          </p:cNvSpPr>
          <p:nvPr/>
        </p:nvSpPr>
        <p:spPr>
          <a:xfrm>
            <a:off x="7759003" y="4662275"/>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12 Credits – </a:t>
            </a:r>
            <a:r>
              <a:rPr lang="en-US" sz="2000">
                <a:solidFill>
                  <a:srgbClr val="F0762E"/>
                </a:solidFill>
              </a:rPr>
              <a:t>Fall</a:t>
            </a:r>
          </a:p>
          <a:p>
            <a:r>
              <a:rPr lang="en-US" sz="2000">
                <a:solidFill>
                  <a:srgbClr val="1F2B54"/>
                </a:solidFill>
              </a:rPr>
              <a:t>12 Credits – </a:t>
            </a:r>
            <a:r>
              <a:rPr lang="en-US" sz="2000">
                <a:solidFill>
                  <a:srgbClr val="3F1F61"/>
                </a:solidFill>
              </a:rPr>
              <a:t>Spring</a:t>
            </a:r>
          </a:p>
          <a:p>
            <a:endParaRPr lang="en-US"/>
          </a:p>
        </p:txBody>
      </p:sp>
      <p:sp>
        <p:nvSpPr>
          <p:cNvPr id="43" name="Text Placeholder 11">
            <a:extLst>
              <a:ext uri="{FF2B5EF4-FFF2-40B4-BE49-F238E27FC236}">
                <a16:creationId xmlns:a16="http://schemas.microsoft.com/office/drawing/2014/main" id="{C0EAA3AE-4477-C3E6-1CCA-1928E8F03B1D}"/>
              </a:ext>
            </a:extLst>
          </p:cNvPr>
          <p:cNvSpPr txBox="1">
            <a:spLocks/>
          </p:cNvSpPr>
          <p:nvPr/>
        </p:nvSpPr>
        <p:spPr>
          <a:xfrm>
            <a:off x="7759002" y="5574413"/>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12 Credits – </a:t>
            </a:r>
            <a:r>
              <a:rPr lang="en-US" sz="2000">
                <a:solidFill>
                  <a:srgbClr val="F0762E"/>
                </a:solidFill>
              </a:rPr>
              <a:t>Fall</a:t>
            </a:r>
          </a:p>
          <a:p>
            <a:r>
              <a:rPr lang="en-US" sz="2000">
                <a:solidFill>
                  <a:srgbClr val="1F2B54"/>
                </a:solidFill>
              </a:rPr>
              <a:t>12 Credits – </a:t>
            </a:r>
            <a:r>
              <a:rPr lang="en-US" sz="2000">
                <a:solidFill>
                  <a:srgbClr val="3F1F61"/>
                </a:solidFill>
              </a:rPr>
              <a:t>Spring</a:t>
            </a:r>
          </a:p>
          <a:p>
            <a:endParaRPr lang="en-US"/>
          </a:p>
        </p:txBody>
      </p:sp>
    </p:spTree>
    <p:extLst>
      <p:ext uri="{BB962C8B-B14F-4D97-AF65-F5344CB8AC3E}">
        <p14:creationId xmlns:p14="http://schemas.microsoft.com/office/powerpoint/2010/main" val="1513194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4861-A849-7FAF-20C7-2528A21E6A08}"/>
              </a:ext>
            </a:extLst>
          </p:cNvPr>
          <p:cNvSpPr>
            <a:spLocks noGrp="1"/>
          </p:cNvSpPr>
          <p:nvPr>
            <p:ph type="title"/>
          </p:nvPr>
        </p:nvSpPr>
        <p:spPr/>
        <p:txBody>
          <a:bodyPr/>
          <a:lstStyle/>
          <a:p>
            <a:r>
              <a:rPr lang="en-US"/>
              <a:t>Scholarships</a:t>
            </a:r>
          </a:p>
        </p:txBody>
      </p:sp>
      <p:sp>
        <p:nvSpPr>
          <p:cNvPr id="3" name="Content Placeholder 2">
            <a:extLst>
              <a:ext uri="{FF2B5EF4-FFF2-40B4-BE49-F238E27FC236}">
                <a16:creationId xmlns:a16="http://schemas.microsoft.com/office/drawing/2014/main" id="{97C19078-0E2C-91FA-F1B1-042A39687EEE}"/>
              </a:ext>
            </a:extLst>
          </p:cNvPr>
          <p:cNvSpPr>
            <a:spLocks noGrp="1"/>
          </p:cNvSpPr>
          <p:nvPr>
            <p:ph idx="1"/>
          </p:nvPr>
        </p:nvSpPr>
        <p:spPr>
          <a:xfrm>
            <a:off x="205640" y="1297696"/>
            <a:ext cx="11764393" cy="4920285"/>
          </a:xfrm>
        </p:spPr>
        <p:txBody>
          <a:bodyPr/>
          <a:lstStyle/>
          <a:p>
            <a:r>
              <a:rPr lang="en-US"/>
              <a:t>Need Based vs. Merit Based</a:t>
            </a:r>
          </a:p>
          <a:p>
            <a:pPr lvl="1"/>
            <a:r>
              <a:rPr lang="en-US"/>
              <a:t>Where to look for scholarships</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marL="457200" lvl="1" indent="0" algn="ctr">
              <a:buNone/>
            </a:pPr>
            <a:r>
              <a:rPr lang="en-US" sz="2800" b="1" i="1"/>
              <a:t>Visit </a:t>
            </a:r>
            <a:r>
              <a:rPr lang="en-US" sz="2800" b="1" i="1" err="1">
                <a:solidFill>
                  <a:srgbClr val="AD2954"/>
                </a:solidFill>
              </a:rPr>
              <a:t>INvestEdIndiana.org</a:t>
            </a:r>
            <a:r>
              <a:rPr lang="en-US" sz="2800" b="1" i="1">
                <a:solidFill>
                  <a:srgbClr val="AD2954"/>
                </a:solidFill>
              </a:rPr>
              <a:t>/Scholarships </a:t>
            </a:r>
            <a:r>
              <a:rPr lang="en-US" sz="2800" b="1" i="1"/>
              <a:t>for more information</a:t>
            </a:r>
          </a:p>
        </p:txBody>
      </p:sp>
      <p:sp>
        <p:nvSpPr>
          <p:cNvPr id="4" name="Rounded Rectangle 3">
            <a:extLst>
              <a:ext uri="{FF2B5EF4-FFF2-40B4-BE49-F238E27FC236}">
                <a16:creationId xmlns:a16="http://schemas.microsoft.com/office/drawing/2014/main" id="{BD55AC31-43B0-6791-4744-738B165631DF}"/>
              </a:ext>
            </a:extLst>
          </p:cNvPr>
          <p:cNvSpPr/>
          <p:nvPr/>
        </p:nvSpPr>
        <p:spPr>
          <a:xfrm>
            <a:off x="2092408" y="4011747"/>
            <a:ext cx="8061158" cy="1977590"/>
          </a:xfrm>
          <a:prstGeom prst="roundRect">
            <a:avLst/>
          </a:prstGeom>
          <a:solidFill>
            <a:srgbClr val="1F2B54">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365760" rtlCol="0" anchor="ctr"/>
          <a:lstStyle/>
          <a:p>
            <a:pPr marL="2286000" lvl="4" indent="-228600">
              <a:buFont typeface="Arial" panose="020B0604020202020204" pitchFamily="34" charset="0"/>
              <a:buChar char="•"/>
            </a:pPr>
            <a:r>
              <a:rPr lang="en-US" sz="2400">
                <a:solidFill>
                  <a:srgbClr val="1F2B54"/>
                </a:solidFill>
                <a:latin typeface="Calibri" panose="020F0502020204030204" pitchFamily="34" charset="0"/>
                <a:cs typeface="Calibri" panose="020F0502020204030204" pitchFamily="34" charset="0"/>
              </a:rPr>
              <a:t>School Counselor</a:t>
            </a:r>
          </a:p>
          <a:p>
            <a:pPr marL="2286000" lvl="4" indent="-228600">
              <a:buFont typeface="Arial" panose="020B0604020202020204" pitchFamily="34" charset="0"/>
              <a:buChar char="•"/>
            </a:pPr>
            <a:r>
              <a:rPr lang="en-US" sz="2400">
                <a:solidFill>
                  <a:srgbClr val="1F2B54"/>
                </a:solidFill>
                <a:latin typeface="Calibri" panose="020F0502020204030204" pitchFamily="34" charset="0"/>
                <a:cs typeface="Calibri" panose="020F0502020204030204" pitchFamily="34" charset="0"/>
              </a:rPr>
              <a:t>Community Foundation</a:t>
            </a:r>
          </a:p>
          <a:p>
            <a:pPr marL="2286000" lvl="4" indent="-228600">
              <a:buFont typeface="Arial" panose="020B0604020202020204" pitchFamily="34" charset="0"/>
              <a:buChar char="•"/>
            </a:pPr>
            <a:r>
              <a:rPr lang="en-US" sz="2400">
                <a:solidFill>
                  <a:srgbClr val="1F2B54"/>
                </a:solidFill>
                <a:latin typeface="Calibri" panose="020F0502020204030204" pitchFamily="34" charset="0"/>
                <a:cs typeface="Calibri" panose="020F0502020204030204" pitchFamily="34" charset="0"/>
              </a:rPr>
              <a:t>Business &amp; Employer</a:t>
            </a:r>
          </a:p>
          <a:p>
            <a:pPr marL="2286000" lvl="4" indent="-228600">
              <a:buFont typeface="Arial" panose="020B0604020202020204" pitchFamily="34" charset="0"/>
              <a:buChar char="•"/>
            </a:pPr>
            <a:r>
              <a:rPr lang="en-US" sz="2400">
                <a:solidFill>
                  <a:srgbClr val="1F2B54"/>
                </a:solidFill>
                <a:latin typeface="Calibri" panose="020F0502020204030204" pitchFamily="34" charset="0"/>
                <a:cs typeface="Calibri" panose="020F0502020204030204" pitchFamily="34" charset="0"/>
              </a:rPr>
              <a:t>Church &amp; Civic Organizations</a:t>
            </a:r>
          </a:p>
        </p:txBody>
      </p:sp>
      <p:sp>
        <p:nvSpPr>
          <p:cNvPr id="5" name="Freeform 4">
            <a:extLst>
              <a:ext uri="{FF2B5EF4-FFF2-40B4-BE49-F238E27FC236}">
                <a16:creationId xmlns:a16="http://schemas.microsoft.com/office/drawing/2014/main" id="{FB1AB476-ACDC-A99F-8B3F-C45513840721}"/>
              </a:ext>
            </a:extLst>
          </p:cNvPr>
          <p:cNvSpPr/>
          <p:nvPr/>
        </p:nvSpPr>
        <p:spPr>
          <a:xfrm>
            <a:off x="2092408" y="3735460"/>
            <a:ext cx="8061158" cy="599105"/>
          </a:xfrm>
          <a:custGeom>
            <a:avLst/>
            <a:gdLst>
              <a:gd name="connsiteX0" fmla="*/ 114457 w 5526244"/>
              <a:gd name="connsiteY0" fmla="*/ 0 h 686728"/>
              <a:gd name="connsiteX1" fmla="*/ 5411787 w 5526244"/>
              <a:gd name="connsiteY1" fmla="*/ 0 h 686728"/>
              <a:gd name="connsiteX2" fmla="*/ 5526244 w 5526244"/>
              <a:gd name="connsiteY2" fmla="*/ 114457 h 686728"/>
              <a:gd name="connsiteX3" fmla="*/ 5526244 w 5526244"/>
              <a:gd name="connsiteY3" fmla="*/ 241077 h 686728"/>
              <a:gd name="connsiteX4" fmla="*/ 5526244 w 5526244"/>
              <a:gd name="connsiteY4" fmla="*/ 572271 h 686728"/>
              <a:gd name="connsiteX5" fmla="*/ 5526244 w 5526244"/>
              <a:gd name="connsiteY5" fmla="*/ 686728 h 686728"/>
              <a:gd name="connsiteX6" fmla="*/ 5411787 w 5526244"/>
              <a:gd name="connsiteY6" fmla="*/ 686728 h 686728"/>
              <a:gd name="connsiteX7" fmla="*/ 114457 w 5526244"/>
              <a:gd name="connsiteY7" fmla="*/ 686728 h 686728"/>
              <a:gd name="connsiteX8" fmla="*/ 0 w 5526244"/>
              <a:gd name="connsiteY8" fmla="*/ 686728 h 686728"/>
              <a:gd name="connsiteX9" fmla="*/ 0 w 5526244"/>
              <a:gd name="connsiteY9" fmla="*/ 572271 h 686728"/>
              <a:gd name="connsiteX10" fmla="*/ 0 w 5526244"/>
              <a:gd name="connsiteY10" fmla="*/ 241077 h 686728"/>
              <a:gd name="connsiteX11" fmla="*/ 0 w 5526244"/>
              <a:gd name="connsiteY11" fmla="*/ 114457 h 686728"/>
              <a:gd name="connsiteX12" fmla="*/ 114457 w 5526244"/>
              <a:gd name="connsiteY12" fmla="*/ 0 h 68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6244" h="686728">
                <a:moveTo>
                  <a:pt x="114457" y="0"/>
                </a:moveTo>
                <a:lnTo>
                  <a:pt x="5411787" y="0"/>
                </a:lnTo>
                <a:cubicBezTo>
                  <a:pt x="5475000" y="0"/>
                  <a:pt x="5526244" y="51244"/>
                  <a:pt x="5526244" y="114457"/>
                </a:cubicBezTo>
                <a:lnTo>
                  <a:pt x="5526244" y="241077"/>
                </a:lnTo>
                <a:lnTo>
                  <a:pt x="5526244" y="572271"/>
                </a:lnTo>
                <a:lnTo>
                  <a:pt x="5526244" y="686728"/>
                </a:lnTo>
                <a:lnTo>
                  <a:pt x="5411787" y="686728"/>
                </a:lnTo>
                <a:lnTo>
                  <a:pt x="114457" y="686728"/>
                </a:lnTo>
                <a:lnTo>
                  <a:pt x="0" y="686728"/>
                </a:lnTo>
                <a:lnTo>
                  <a:pt x="0" y="572271"/>
                </a:lnTo>
                <a:lnTo>
                  <a:pt x="0" y="241077"/>
                </a:lnTo>
                <a:lnTo>
                  <a:pt x="0" y="114457"/>
                </a:lnTo>
                <a:cubicBezTo>
                  <a:pt x="0" y="51244"/>
                  <a:pt x="51244" y="0"/>
                  <a:pt x="114457" y="0"/>
                </a:cubicBezTo>
                <a:close/>
              </a:path>
            </a:pathLst>
          </a:custGeom>
          <a:solidFill>
            <a:srgbClr val="2D4F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2600" b="1">
                <a:solidFill>
                  <a:schemeClr val="bg1"/>
                </a:solidFill>
                <a:latin typeface="Calibri" panose="020F0502020204030204" pitchFamily="34" charset="0"/>
                <a:cs typeface="Calibri" panose="020F0502020204030204" pitchFamily="34" charset="0"/>
              </a:rPr>
              <a:t>Local/Community</a:t>
            </a:r>
          </a:p>
        </p:txBody>
      </p:sp>
      <p:sp>
        <p:nvSpPr>
          <p:cNvPr id="6" name="Freeform 5">
            <a:extLst>
              <a:ext uri="{FF2B5EF4-FFF2-40B4-BE49-F238E27FC236}">
                <a16:creationId xmlns:a16="http://schemas.microsoft.com/office/drawing/2014/main" id="{20B5D18E-6D9E-602D-40F4-D542D5DCA82D}"/>
              </a:ext>
            </a:extLst>
          </p:cNvPr>
          <p:cNvSpPr/>
          <p:nvPr/>
        </p:nvSpPr>
        <p:spPr>
          <a:xfrm>
            <a:off x="2092408" y="2412187"/>
            <a:ext cx="8061158" cy="599105"/>
          </a:xfrm>
          <a:custGeom>
            <a:avLst/>
            <a:gdLst>
              <a:gd name="connsiteX0" fmla="*/ 114457 w 5526244"/>
              <a:gd name="connsiteY0" fmla="*/ 0 h 686728"/>
              <a:gd name="connsiteX1" fmla="*/ 5411787 w 5526244"/>
              <a:gd name="connsiteY1" fmla="*/ 0 h 686728"/>
              <a:gd name="connsiteX2" fmla="*/ 5526244 w 5526244"/>
              <a:gd name="connsiteY2" fmla="*/ 114457 h 686728"/>
              <a:gd name="connsiteX3" fmla="*/ 5526244 w 5526244"/>
              <a:gd name="connsiteY3" fmla="*/ 241077 h 686728"/>
              <a:gd name="connsiteX4" fmla="*/ 5526244 w 5526244"/>
              <a:gd name="connsiteY4" fmla="*/ 572271 h 686728"/>
              <a:gd name="connsiteX5" fmla="*/ 5526244 w 5526244"/>
              <a:gd name="connsiteY5" fmla="*/ 686728 h 686728"/>
              <a:gd name="connsiteX6" fmla="*/ 5411787 w 5526244"/>
              <a:gd name="connsiteY6" fmla="*/ 686728 h 686728"/>
              <a:gd name="connsiteX7" fmla="*/ 114457 w 5526244"/>
              <a:gd name="connsiteY7" fmla="*/ 686728 h 686728"/>
              <a:gd name="connsiteX8" fmla="*/ 0 w 5526244"/>
              <a:gd name="connsiteY8" fmla="*/ 686728 h 686728"/>
              <a:gd name="connsiteX9" fmla="*/ 0 w 5526244"/>
              <a:gd name="connsiteY9" fmla="*/ 572271 h 686728"/>
              <a:gd name="connsiteX10" fmla="*/ 0 w 5526244"/>
              <a:gd name="connsiteY10" fmla="*/ 241077 h 686728"/>
              <a:gd name="connsiteX11" fmla="*/ 0 w 5526244"/>
              <a:gd name="connsiteY11" fmla="*/ 114457 h 686728"/>
              <a:gd name="connsiteX12" fmla="*/ 114457 w 5526244"/>
              <a:gd name="connsiteY12" fmla="*/ 0 h 68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6244" h="686728">
                <a:moveTo>
                  <a:pt x="114457" y="0"/>
                </a:moveTo>
                <a:lnTo>
                  <a:pt x="5411787" y="0"/>
                </a:lnTo>
                <a:cubicBezTo>
                  <a:pt x="5475000" y="0"/>
                  <a:pt x="5526244" y="51244"/>
                  <a:pt x="5526244" y="114457"/>
                </a:cubicBezTo>
                <a:lnTo>
                  <a:pt x="5526244" y="241077"/>
                </a:lnTo>
                <a:lnTo>
                  <a:pt x="5526244" y="572271"/>
                </a:lnTo>
                <a:lnTo>
                  <a:pt x="5526244" y="686728"/>
                </a:lnTo>
                <a:lnTo>
                  <a:pt x="5411787" y="686728"/>
                </a:lnTo>
                <a:lnTo>
                  <a:pt x="114457" y="686728"/>
                </a:lnTo>
                <a:lnTo>
                  <a:pt x="0" y="686728"/>
                </a:lnTo>
                <a:lnTo>
                  <a:pt x="0" y="572271"/>
                </a:lnTo>
                <a:lnTo>
                  <a:pt x="0" y="241077"/>
                </a:lnTo>
                <a:lnTo>
                  <a:pt x="0" y="114457"/>
                </a:lnTo>
                <a:cubicBezTo>
                  <a:pt x="0" y="51244"/>
                  <a:pt x="51244" y="0"/>
                  <a:pt x="114457" y="0"/>
                </a:cubicBezTo>
                <a:close/>
              </a:path>
            </a:pathLst>
          </a:custGeom>
          <a:solidFill>
            <a:srgbClr val="A5264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2600" b="1">
                <a:solidFill>
                  <a:schemeClr val="bg1"/>
                </a:solidFill>
                <a:latin typeface="Calibri" panose="020F0502020204030204" pitchFamily="34" charset="0"/>
                <a:cs typeface="Calibri" panose="020F0502020204030204" pitchFamily="34" charset="0"/>
              </a:rPr>
              <a:t>FREE National Search Sites</a:t>
            </a:r>
          </a:p>
        </p:txBody>
      </p:sp>
      <p:sp>
        <p:nvSpPr>
          <p:cNvPr id="7" name="Freeform 6">
            <a:extLst>
              <a:ext uri="{FF2B5EF4-FFF2-40B4-BE49-F238E27FC236}">
                <a16:creationId xmlns:a16="http://schemas.microsoft.com/office/drawing/2014/main" id="{638B5404-DA3B-5013-A7AB-FCEE220C82EC}"/>
              </a:ext>
            </a:extLst>
          </p:cNvPr>
          <p:cNvSpPr/>
          <p:nvPr/>
        </p:nvSpPr>
        <p:spPr>
          <a:xfrm>
            <a:off x="2092408" y="3077518"/>
            <a:ext cx="8061158" cy="599105"/>
          </a:xfrm>
          <a:custGeom>
            <a:avLst/>
            <a:gdLst>
              <a:gd name="connsiteX0" fmla="*/ 114457 w 5526244"/>
              <a:gd name="connsiteY0" fmla="*/ 0 h 686728"/>
              <a:gd name="connsiteX1" fmla="*/ 5411787 w 5526244"/>
              <a:gd name="connsiteY1" fmla="*/ 0 h 686728"/>
              <a:gd name="connsiteX2" fmla="*/ 5526244 w 5526244"/>
              <a:gd name="connsiteY2" fmla="*/ 114457 h 686728"/>
              <a:gd name="connsiteX3" fmla="*/ 5526244 w 5526244"/>
              <a:gd name="connsiteY3" fmla="*/ 241077 h 686728"/>
              <a:gd name="connsiteX4" fmla="*/ 5526244 w 5526244"/>
              <a:gd name="connsiteY4" fmla="*/ 572271 h 686728"/>
              <a:gd name="connsiteX5" fmla="*/ 5526244 w 5526244"/>
              <a:gd name="connsiteY5" fmla="*/ 686728 h 686728"/>
              <a:gd name="connsiteX6" fmla="*/ 5411787 w 5526244"/>
              <a:gd name="connsiteY6" fmla="*/ 686728 h 686728"/>
              <a:gd name="connsiteX7" fmla="*/ 114457 w 5526244"/>
              <a:gd name="connsiteY7" fmla="*/ 686728 h 686728"/>
              <a:gd name="connsiteX8" fmla="*/ 0 w 5526244"/>
              <a:gd name="connsiteY8" fmla="*/ 686728 h 686728"/>
              <a:gd name="connsiteX9" fmla="*/ 0 w 5526244"/>
              <a:gd name="connsiteY9" fmla="*/ 572271 h 686728"/>
              <a:gd name="connsiteX10" fmla="*/ 0 w 5526244"/>
              <a:gd name="connsiteY10" fmla="*/ 241077 h 686728"/>
              <a:gd name="connsiteX11" fmla="*/ 0 w 5526244"/>
              <a:gd name="connsiteY11" fmla="*/ 114457 h 686728"/>
              <a:gd name="connsiteX12" fmla="*/ 114457 w 5526244"/>
              <a:gd name="connsiteY12" fmla="*/ 0 h 68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6244" h="686728">
                <a:moveTo>
                  <a:pt x="114457" y="0"/>
                </a:moveTo>
                <a:lnTo>
                  <a:pt x="5411787" y="0"/>
                </a:lnTo>
                <a:cubicBezTo>
                  <a:pt x="5475000" y="0"/>
                  <a:pt x="5526244" y="51244"/>
                  <a:pt x="5526244" y="114457"/>
                </a:cubicBezTo>
                <a:lnTo>
                  <a:pt x="5526244" y="241077"/>
                </a:lnTo>
                <a:lnTo>
                  <a:pt x="5526244" y="572271"/>
                </a:lnTo>
                <a:lnTo>
                  <a:pt x="5526244" y="686728"/>
                </a:lnTo>
                <a:lnTo>
                  <a:pt x="5411787" y="686728"/>
                </a:lnTo>
                <a:lnTo>
                  <a:pt x="114457" y="686728"/>
                </a:lnTo>
                <a:lnTo>
                  <a:pt x="0" y="686728"/>
                </a:lnTo>
                <a:lnTo>
                  <a:pt x="0" y="572271"/>
                </a:lnTo>
                <a:lnTo>
                  <a:pt x="0" y="241077"/>
                </a:lnTo>
                <a:lnTo>
                  <a:pt x="0" y="114457"/>
                </a:lnTo>
                <a:cubicBezTo>
                  <a:pt x="0" y="51244"/>
                  <a:pt x="51244" y="0"/>
                  <a:pt x="114457" y="0"/>
                </a:cubicBezTo>
                <a:close/>
              </a:path>
            </a:pathLst>
          </a:custGeom>
          <a:solidFill>
            <a:srgbClr val="F076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2600" b="1">
                <a:solidFill>
                  <a:schemeClr val="bg1"/>
                </a:solidFill>
                <a:latin typeface="Calibri" panose="020F0502020204030204" pitchFamily="34" charset="0"/>
                <a:cs typeface="Calibri" panose="020F0502020204030204" pitchFamily="34" charset="0"/>
              </a:rPr>
              <a:t>College/University</a:t>
            </a:r>
          </a:p>
        </p:txBody>
      </p:sp>
    </p:spTree>
    <p:extLst>
      <p:ext uri="{BB962C8B-B14F-4D97-AF65-F5344CB8AC3E}">
        <p14:creationId xmlns:p14="http://schemas.microsoft.com/office/powerpoint/2010/main" val="2727290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966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E1FED9E8-4E7A-5FF9-9437-A07DC0CCFBD2}"/>
              </a:ext>
            </a:extLst>
          </p:cNvPr>
          <p:cNvSpPr/>
          <p:nvPr/>
        </p:nvSpPr>
        <p:spPr>
          <a:xfrm rot="10800000">
            <a:off x="6277741" y="1094015"/>
            <a:ext cx="5529945" cy="5535386"/>
          </a:xfrm>
          <a:prstGeom prst="round1Rect">
            <a:avLst>
              <a:gd name="adj" fmla="val 20996"/>
            </a:avLst>
          </a:prstGeom>
          <a:solidFill>
            <a:srgbClr val="2E50A2">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B25BEE7-31B5-707A-0C94-D1A3615A0D3B}"/>
              </a:ext>
            </a:extLst>
          </p:cNvPr>
          <p:cNvSpPr>
            <a:spLocks noGrp="1"/>
          </p:cNvSpPr>
          <p:nvPr>
            <p:ph type="title"/>
          </p:nvPr>
        </p:nvSpPr>
        <p:spPr/>
        <p:txBody>
          <a:bodyPr/>
          <a:lstStyle/>
          <a:p>
            <a:r>
              <a:rPr lang="en-US"/>
              <a:t>Student Employment</a:t>
            </a:r>
          </a:p>
        </p:txBody>
      </p:sp>
      <p:sp>
        <p:nvSpPr>
          <p:cNvPr id="3" name="Content Placeholder 2">
            <a:extLst>
              <a:ext uri="{FF2B5EF4-FFF2-40B4-BE49-F238E27FC236}">
                <a16:creationId xmlns:a16="http://schemas.microsoft.com/office/drawing/2014/main" id="{66CD4831-EF70-F504-7A33-3414800D6C8A}"/>
              </a:ext>
            </a:extLst>
          </p:cNvPr>
          <p:cNvSpPr>
            <a:spLocks noGrp="1"/>
          </p:cNvSpPr>
          <p:nvPr>
            <p:ph idx="1"/>
          </p:nvPr>
        </p:nvSpPr>
        <p:spPr>
          <a:xfrm>
            <a:off x="6641226" y="1569822"/>
            <a:ext cx="5166460" cy="4920285"/>
          </a:xfrm>
        </p:spPr>
        <p:txBody>
          <a:bodyPr/>
          <a:lstStyle/>
          <a:p>
            <a:r>
              <a:rPr lang="en-US"/>
              <a:t>Benefits</a:t>
            </a:r>
          </a:p>
          <a:p>
            <a:pPr lvl="1"/>
            <a:r>
              <a:rPr lang="en-US"/>
              <a:t>Earn money to pay for college &amp; </a:t>
            </a:r>
            <a:br>
              <a:rPr lang="en-US"/>
            </a:br>
            <a:r>
              <a:rPr lang="en-US"/>
              <a:t>     minimize student loans</a:t>
            </a:r>
          </a:p>
          <a:p>
            <a:pPr lvl="1"/>
            <a:r>
              <a:rPr lang="en-US"/>
              <a:t>Job &amp; interview experience</a:t>
            </a:r>
          </a:p>
          <a:p>
            <a:pPr lvl="1"/>
            <a:r>
              <a:rPr lang="en-US"/>
              <a:t>Build time management skills</a:t>
            </a:r>
          </a:p>
          <a:p>
            <a:pPr lvl="1"/>
            <a:endParaRPr lang="en-US" sz="1800"/>
          </a:p>
          <a:p>
            <a:r>
              <a:rPr lang="en-US"/>
              <a:t>Options</a:t>
            </a:r>
          </a:p>
          <a:p>
            <a:pPr lvl="1"/>
            <a:r>
              <a:rPr lang="en-US"/>
              <a:t>Federal Work-Study</a:t>
            </a:r>
          </a:p>
          <a:p>
            <a:pPr lvl="1"/>
            <a:r>
              <a:rPr lang="en-US"/>
              <a:t>Part-Time Employment</a:t>
            </a:r>
          </a:p>
          <a:p>
            <a:pPr lvl="1"/>
            <a:r>
              <a:rPr lang="en-US"/>
              <a:t>Internships</a:t>
            </a:r>
          </a:p>
        </p:txBody>
      </p:sp>
      <p:pic>
        <p:nvPicPr>
          <p:cNvPr id="9" name="Picture 8" descr="A person holding a tray of food&#10;&#10;AI-generated content may be incorrect.">
            <a:extLst>
              <a:ext uri="{FF2B5EF4-FFF2-40B4-BE49-F238E27FC236}">
                <a16:creationId xmlns:a16="http://schemas.microsoft.com/office/drawing/2014/main" id="{65608077-2972-A4C6-4946-7D249DA8C73C}"/>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731595" y="1310522"/>
            <a:ext cx="4813487" cy="5179585"/>
          </a:xfrm>
          <a:prstGeom prst="roundRect">
            <a:avLst>
              <a:gd name="adj" fmla="val 2796"/>
            </a:avLst>
          </a:prstGeom>
        </p:spPr>
      </p:pic>
    </p:spTree>
    <p:extLst>
      <p:ext uri="{BB962C8B-B14F-4D97-AF65-F5344CB8AC3E}">
        <p14:creationId xmlns:p14="http://schemas.microsoft.com/office/powerpoint/2010/main" val="63562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2231-7171-1A08-B17E-DC83588CA62D}"/>
              </a:ext>
            </a:extLst>
          </p:cNvPr>
          <p:cNvSpPr>
            <a:spLocks noGrp="1"/>
          </p:cNvSpPr>
          <p:nvPr>
            <p:ph type="title"/>
          </p:nvPr>
        </p:nvSpPr>
        <p:spPr/>
        <p:txBody>
          <a:bodyPr/>
          <a:lstStyle/>
          <a:p>
            <a:r>
              <a:rPr lang="en-US"/>
              <a:t>Education Loans</a:t>
            </a:r>
          </a:p>
        </p:txBody>
      </p:sp>
      <p:sp>
        <p:nvSpPr>
          <p:cNvPr id="3" name="Content Placeholder 2">
            <a:extLst>
              <a:ext uri="{FF2B5EF4-FFF2-40B4-BE49-F238E27FC236}">
                <a16:creationId xmlns:a16="http://schemas.microsoft.com/office/drawing/2014/main" id="{40CF0153-DA40-19D9-D6D2-DF56A601E152}"/>
              </a:ext>
            </a:extLst>
          </p:cNvPr>
          <p:cNvSpPr>
            <a:spLocks noGrp="1"/>
          </p:cNvSpPr>
          <p:nvPr>
            <p:ph idx="1"/>
          </p:nvPr>
        </p:nvSpPr>
        <p:spPr>
          <a:xfrm>
            <a:off x="213803" y="1265039"/>
            <a:ext cx="11764393" cy="5592960"/>
          </a:xfrm>
        </p:spPr>
        <p:txBody>
          <a:bodyPr>
            <a:noAutofit/>
          </a:bodyPr>
          <a:lstStyle/>
          <a:p>
            <a:r>
              <a:rPr lang="en-US" sz="2400"/>
              <a:t>Federal Direct Loans </a:t>
            </a:r>
            <a:endParaRPr lang="en-US" sz="1800" i="1">
              <a:solidFill>
                <a:srgbClr val="AD2954"/>
              </a:solidFill>
            </a:endParaRPr>
          </a:p>
          <a:p>
            <a:pPr marL="457200" lvl="1" indent="0">
              <a:buNone/>
            </a:pPr>
            <a:r>
              <a:rPr lang="en-US" sz="2000" b="1" i="1">
                <a:solidFill>
                  <a:srgbClr val="AD2954"/>
                </a:solidFill>
              </a:rPr>
              <a:t>Rate: 6.39% + 1.057% Fee</a:t>
            </a:r>
          </a:p>
          <a:p>
            <a:pPr lvl="1"/>
            <a:r>
              <a:rPr lang="en-US" sz="2000"/>
              <a:t>Student’s Loans</a:t>
            </a:r>
          </a:p>
          <a:p>
            <a:pPr lvl="1"/>
            <a:r>
              <a:rPr lang="en-US" sz="2000"/>
              <a:t>Subsidized &amp; Unsubsidized</a:t>
            </a:r>
          </a:p>
          <a:p>
            <a:pPr lvl="1"/>
            <a:r>
              <a:rPr lang="en-US" sz="2000"/>
              <a:t>Annual Limits</a:t>
            </a:r>
          </a:p>
          <a:p>
            <a:pPr lvl="1"/>
            <a:endParaRPr lang="en-US" sz="600"/>
          </a:p>
          <a:p>
            <a:r>
              <a:rPr lang="en-US" sz="2400"/>
              <a:t>Federal Direct PLUS Loans </a:t>
            </a:r>
          </a:p>
          <a:p>
            <a:pPr marL="457200" lvl="1" indent="0">
              <a:buNone/>
            </a:pPr>
            <a:r>
              <a:rPr lang="en-US" sz="2000" b="1" i="1">
                <a:solidFill>
                  <a:srgbClr val="AD2954"/>
                </a:solidFill>
              </a:rPr>
              <a:t>Rate: 8.94% + 4.228% fee</a:t>
            </a:r>
          </a:p>
          <a:p>
            <a:pPr lvl="1"/>
            <a:r>
              <a:rPr lang="en-US" sz="2000"/>
              <a:t>Parent’s Loans</a:t>
            </a:r>
          </a:p>
          <a:p>
            <a:pPr lvl="1"/>
            <a:r>
              <a:rPr lang="en-US" sz="2000"/>
              <a:t>Eligibility impacted by adverse credit</a:t>
            </a:r>
          </a:p>
          <a:p>
            <a:pPr lvl="1"/>
            <a:endParaRPr lang="en-US" sz="600"/>
          </a:p>
          <a:p>
            <a:r>
              <a:rPr lang="en-US" sz="2400"/>
              <a:t>Private Student Loans  </a:t>
            </a:r>
            <a:endParaRPr lang="en-US" sz="1800">
              <a:solidFill>
                <a:srgbClr val="AD2954"/>
              </a:solidFill>
            </a:endParaRPr>
          </a:p>
          <a:p>
            <a:pPr marL="457200" lvl="1" indent="0">
              <a:buNone/>
            </a:pPr>
            <a:r>
              <a:rPr lang="en-US" sz="2000" b="1" i="1">
                <a:solidFill>
                  <a:srgbClr val="AD2954"/>
                </a:solidFill>
              </a:rPr>
              <a:t>Rate: Based off credit, often no fees</a:t>
            </a:r>
          </a:p>
          <a:p>
            <a:pPr lvl="1"/>
            <a:r>
              <a:rPr lang="en-US" sz="2000"/>
              <a:t>Student and Cosigner’s Loan</a:t>
            </a:r>
          </a:p>
          <a:p>
            <a:pPr lvl="1"/>
            <a:r>
              <a:rPr lang="en-US" sz="2000"/>
              <a:t>Eligibility based on credit score and income </a:t>
            </a:r>
          </a:p>
        </p:txBody>
      </p:sp>
      <p:pic>
        <p:nvPicPr>
          <p:cNvPr id="4" name="Picture 8">
            <a:extLst>
              <a:ext uri="{FF2B5EF4-FFF2-40B4-BE49-F238E27FC236}">
                <a16:creationId xmlns:a16="http://schemas.microsoft.com/office/drawing/2014/main" id="{DBA68419-D8A1-285F-622C-B64CF8D4ECE9}"/>
              </a:ext>
            </a:extLst>
          </p:cNvPr>
          <p:cNvPicPr>
            <a:picLocks noChangeAspect="1"/>
          </p:cNvPicPr>
          <p:nvPr/>
        </p:nvPicPr>
        <p:blipFill>
          <a:blip r:embed="rId2" cstate="hqprint">
            <a:extLst>
              <a:ext uri="{28A0092B-C50C-407E-A947-70E740481C1C}">
                <a14:useLocalDpi xmlns:a14="http://schemas.microsoft.com/office/drawing/2010/main"/>
              </a:ext>
            </a:extLst>
          </a:blip>
          <a:srcRect t="3425" b="10390"/>
          <a:stretch>
            <a:fillRect/>
          </a:stretch>
        </p:blipFill>
        <p:spPr>
          <a:xfrm>
            <a:off x="5319720" y="1333938"/>
            <a:ext cx="6545028" cy="5313613"/>
          </a:xfrm>
          <a:prstGeom prst="rect">
            <a:avLst/>
          </a:prstGeom>
        </p:spPr>
      </p:pic>
    </p:spTree>
    <p:extLst>
      <p:ext uri="{BB962C8B-B14F-4D97-AF65-F5344CB8AC3E}">
        <p14:creationId xmlns:p14="http://schemas.microsoft.com/office/powerpoint/2010/main" val="28227777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3459c77-05d0-463b-9026-90160b305c49">
      <Terms xmlns="http://schemas.microsoft.com/office/infopath/2007/PartnerControls"/>
    </lcf76f155ced4ddcb4097134ff3c332f>
    <TaxCatchAll xmlns="c663fbc6-4748-4e60-8f45-a10d677c1a6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DDD37420256D4688988B131C806FF2" ma:contentTypeVersion="17" ma:contentTypeDescription="Create a new document." ma:contentTypeScope="" ma:versionID="947dddb6e59c2db12298871c36b1e690">
  <xsd:schema xmlns:xsd="http://www.w3.org/2001/XMLSchema" xmlns:xs="http://www.w3.org/2001/XMLSchema" xmlns:p="http://schemas.microsoft.com/office/2006/metadata/properties" xmlns:ns2="83459c77-05d0-463b-9026-90160b305c49" xmlns:ns3="c663fbc6-4748-4e60-8f45-a10d677c1a6a" targetNamespace="http://schemas.microsoft.com/office/2006/metadata/properties" ma:root="true" ma:fieldsID="d7b81cdd11ade586265a59631b084311" ns2:_="" ns3:_="">
    <xsd:import namespace="83459c77-05d0-463b-9026-90160b305c49"/>
    <xsd:import namespace="c663fbc6-4748-4e60-8f45-a10d677c1a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59c77-05d0-463b-9026-90160b305c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c5dd421-0ddd-4de1-9760-96d2f0a4f06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63fbc6-4748-4e60-8f45-a10d677c1a6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57eeeb7-ef18-44aa-a2f0-860a2acdd390}" ma:internalName="TaxCatchAll" ma:showField="CatchAllData" ma:web="c663fbc6-4748-4e60-8f45-a10d677c1a6a">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087AF6-4EB7-499A-93F5-8A76FB7DFBCB}">
  <ds:schemaRefs>
    <ds:schemaRef ds:uri="http://schemas.microsoft.com/sharepoint/v3/contenttype/forms"/>
  </ds:schemaRefs>
</ds:datastoreItem>
</file>

<file path=customXml/itemProps2.xml><?xml version="1.0" encoding="utf-8"?>
<ds:datastoreItem xmlns:ds="http://schemas.openxmlformats.org/officeDocument/2006/customXml" ds:itemID="{03315A72-F92A-4A11-9C63-EC293DBEF9E7}">
  <ds:schemaRefs>
    <ds:schemaRef ds:uri="http://purl.org/dc/terms/"/>
    <ds:schemaRef ds:uri="http://purl.org/dc/dcmitype/"/>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c663fbc6-4748-4e60-8f45-a10d677c1a6a"/>
    <ds:schemaRef ds:uri="http://schemas.openxmlformats.org/package/2006/metadata/core-properties"/>
    <ds:schemaRef ds:uri="83459c77-05d0-463b-9026-90160b305c49"/>
  </ds:schemaRefs>
</ds:datastoreItem>
</file>

<file path=customXml/itemProps3.xml><?xml version="1.0" encoding="utf-8"?>
<ds:datastoreItem xmlns:ds="http://schemas.openxmlformats.org/officeDocument/2006/customXml" ds:itemID="{B62988BF-2A81-4709-A61A-F45AF066F9DD}">
  <ds:schemaRefs>
    <ds:schemaRef ds:uri="83459c77-05d0-463b-9026-90160b305c49"/>
    <ds:schemaRef ds:uri="c663fbc6-4748-4e60-8f45-a10d677c1a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1597</Words>
  <Application>Microsoft Macintosh PowerPoint</Application>
  <PresentationFormat>Widescreen</PresentationFormat>
  <Paragraphs>396</Paragraphs>
  <Slides>47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Aptos</vt:lpstr>
      <vt:lpstr>Aptos Display</vt:lpstr>
      <vt:lpstr>Arial</vt:lpstr>
      <vt:lpstr>Brandon Text Regular</vt:lpstr>
      <vt:lpstr>Calibri</vt:lpstr>
      <vt:lpstr>Cambria</vt:lpstr>
      <vt:lpstr>Merriweather</vt:lpstr>
      <vt:lpstr>Office Theme</vt:lpstr>
      <vt:lpstr>PowerPoint Presentation</vt:lpstr>
      <vt:lpstr>We’ll Discuss…</vt:lpstr>
      <vt:lpstr>Types of Aid</vt:lpstr>
      <vt:lpstr>Grants</vt:lpstr>
      <vt:lpstr>Credit Completion</vt:lpstr>
      <vt:lpstr>Scholarships</vt:lpstr>
      <vt:lpstr>PowerPoint Presentation</vt:lpstr>
      <vt:lpstr>Student Employment</vt:lpstr>
      <vt:lpstr>Education Loans</vt:lpstr>
      <vt:lpstr>Education Loan - Trends</vt:lpstr>
      <vt:lpstr>First Steps &amp; Info.</vt:lpstr>
      <vt:lpstr>FAFSA</vt:lpstr>
      <vt:lpstr>Student Aid Index</vt:lpstr>
      <vt:lpstr>StudentAid.gov Account</vt:lpstr>
      <vt:lpstr>FAFSA Overview</vt:lpstr>
      <vt:lpstr>The FAFSA</vt:lpstr>
      <vt:lpstr>Start the FAFSA</vt:lpstr>
      <vt:lpstr>Confirmation and Consent</vt:lpstr>
      <vt:lpstr>Student Personal Circumstances</vt:lpstr>
      <vt:lpstr>Student Dependency Status</vt:lpstr>
      <vt:lpstr>Student Demographic Information</vt:lpstr>
      <vt:lpstr>Student Financials</vt:lpstr>
      <vt:lpstr>Student Asset Information</vt:lpstr>
      <vt:lpstr>School Selection</vt:lpstr>
      <vt:lpstr>Inviting Contributors</vt:lpstr>
      <vt:lpstr>Who is the Parent</vt:lpstr>
      <vt:lpstr>Review, Sign, &amp; Submit</vt:lpstr>
      <vt:lpstr>Student Section Complete</vt:lpstr>
      <vt:lpstr>Parent Info.</vt:lpstr>
      <vt:lpstr>Contributor / Parent Info.</vt:lpstr>
      <vt:lpstr>Confirmation and Consent</vt:lpstr>
      <vt:lpstr>Parent Demographic Information</vt:lpstr>
      <vt:lpstr>Parent Financials</vt:lpstr>
      <vt:lpstr>Parent Asset Information</vt:lpstr>
      <vt:lpstr>Other Parent Info</vt:lpstr>
      <vt:lpstr>Review, Sign, and Submit</vt:lpstr>
      <vt:lpstr>Congratulations!</vt:lpstr>
      <vt:lpstr>After You Submit</vt:lpstr>
      <vt:lpstr>FAFSA Submission Summary</vt:lpstr>
      <vt:lpstr>Special Circumstances</vt:lpstr>
      <vt:lpstr>Financial Aid Offer</vt:lpstr>
      <vt:lpstr>Sample Financial Aid Offer</vt:lpstr>
      <vt:lpstr>We’ll Help</vt:lpstr>
      <vt:lpstr>PowerPoint Presentation</vt:lpstr>
      <vt:lpstr>The INvestEd College Planning Toolbox</vt:lpstr>
      <vt:lpstr>College Goal Sunday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Krieg</dc:creator>
  <cp:lastModifiedBy>Matt Krieg</cp:lastModifiedBy>
  <cp:revision>1</cp:revision>
  <dcterms:created xsi:type="dcterms:W3CDTF">2025-08-21T16:03:55Z</dcterms:created>
  <dcterms:modified xsi:type="dcterms:W3CDTF">2025-10-03T16:38:50Z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0x0101005ADDD37420256D4688988B131C806FF2</vt:lpwstr>
  </property>
  <property fmtid="{D5CDD505-2E9C-101B-9397-08002B2CF9AE}" pid="3" name="MediaServiceImageTags">
    <vt:lpwstr/>
  </property>
</Properties>
</file>