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98" r:id="rId7"/>
    <p:sldId id="376" r:id="rId8"/>
    <p:sldId id="446" r:id="rId9"/>
    <p:sldId id="432" r:id="rId10"/>
    <p:sldId id="447" r:id="rId11"/>
    <p:sldId id="380" r:id="rId12"/>
    <p:sldId id="354" r:id="rId13"/>
    <p:sldId id="315" r:id="rId14"/>
    <p:sldId id="454" r:id="rId15"/>
    <p:sldId id="433" r:id="rId16"/>
    <p:sldId id="422" r:id="rId17"/>
    <p:sldId id="449" r:id="rId18"/>
    <p:sldId id="448" r:id="rId19"/>
    <p:sldId id="450" r:id="rId20"/>
    <p:sldId id="398" r:id="rId21"/>
    <p:sldId id="451" r:id="rId22"/>
    <p:sldId id="452" r:id="rId23"/>
    <p:sldId id="45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0A2"/>
    <a:srgbClr val="FE7B1A"/>
    <a:srgbClr val="E7F4FA"/>
    <a:srgbClr val="FFD937"/>
    <a:srgbClr val="EABD00"/>
    <a:srgbClr val="FFD10A"/>
    <a:srgbClr val="ECF3EC"/>
    <a:srgbClr val="AD2954"/>
    <a:srgbClr val="404040"/>
    <a:srgbClr val="9AC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FDA3CC-DF8C-2045-BE33-CCC69F8BF795}" v="95" dt="2025-09-08T16:30:50.136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Krieg" userId="b96ef2c9-736b-4aee-abba-1d4b1d5f7d11" providerId="ADAL" clId="{015E4CE2-C487-5A8E-8248-CA5D79DAB56C}"/>
    <pc:docChg chg="undo custSel modSld">
      <pc:chgData name="Matt Krieg" userId="b96ef2c9-736b-4aee-abba-1d4b1d5f7d11" providerId="ADAL" clId="{015E4CE2-C487-5A8E-8248-CA5D79DAB56C}" dt="2025-09-08T16:30:50.136" v="35" actId="20577"/>
      <pc:docMkLst>
        <pc:docMk/>
      </pc:docMkLst>
      <pc:sldChg chg="modSp mod">
        <pc:chgData name="Matt Krieg" userId="b96ef2c9-736b-4aee-abba-1d4b1d5f7d11" providerId="ADAL" clId="{015E4CE2-C487-5A8E-8248-CA5D79DAB56C}" dt="2025-09-08T16:30:50.136" v="35" actId="20577"/>
        <pc:sldMkLst>
          <pc:docMk/>
          <pc:sldMk cId="980922551" sldId="422"/>
        </pc:sldMkLst>
        <pc:spChg chg="mod">
          <ac:chgData name="Matt Krieg" userId="b96ef2c9-736b-4aee-abba-1d4b1d5f7d11" providerId="ADAL" clId="{015E4CE2-C487-5A8E-8248-CA5D79DAB56C}" dt="2025-09-08T16:18:21.764" v="5" actId="20577"/>
          <ac:spMkLst>
            <pc:docMk/>
            <pc:sldMk cId="980922551" sldId="422"/>
            <ac:spMk id="4" creationId="{5F8CB2FD-DA94-E0A4-80A6-7685B7C696AB}"/>
          </ac:spMkLst>
        </pc:spChg>
        <pc:spChg chg="mod">
          <ac:chgData name="Matt Krieg" userId="b96ef2c9-736b-4aee-abba-1d4b1d5f7d11" providerId="ADAL" clId="{015E4CE2-C487-5A8E-8248-CA5D79DAB56C}" dt="2025-09-08T16:30:50.136" v="35" actId="20577"/>
          <ac:spMkLst>
            <pc:docMk/>
            <pc:sldMk cId="980922551" sldId="422"/>
            <ac:spMk id="12" creationId="{8360C011-2209-8581-EAE4-3710C8CACF7E}"/>
          </ac:spMkLst>
        </pc:spChg>
      </pc:sldChg>
      <pc:sldChg chg="modSp mod">
        <pc:chgData name="Matt Krieg" userId="b96ef2c9-736b-4aee-abba-1d4b1d5f7d11" providerId="ADAL" clId="{015E4CE2-C487-5A8E-8248-CA5D79DAB56C}" dt="2025-09-08T16:19:12.312" v="6" actId="20577"/>
        <pc:sldMkLst>
          <pc:docMk/>
          <pc:sldMk cId="1321755676" sldId="448"/>
        </pc:sldMkLst>
        <pc:spChg chg="mod">
          <ac:chgData name="Matt Krieg" userId="b96ef2c9-736b-4aee-abba-1d4b1d5f7d11" providerId="ADAL" clId="{015E4CE2-C487-5A8E-8248-CA5D79DAB56C}" dt="2025-09-08T16:19:12.312" v="6" actId="20577"/>
          <ac:spMkLst>
            <pc:docMk/>
            <pc:sldMk cId="1321755676" sldId="448"/>
            <ac:spMk id="4" creationId="{35EB424D-4844-8484-38EC-05938E5CCF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4E439-DD7E-E547-9981-F6A630527B44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A5068-A3A0-504A-937E-9E64AF3E3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40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9D57-7E98-F52C-32DA-E795FC344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92B523-C4DF-3423-47D3-5D3543ECD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7FB945-78F0-2B35-1295-136234A70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B6B2D-312F-1A9A-1E04-E966713AEB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01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A3B0B-8874-E92A-661E-8E57AF2DF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70F44B-FE2B-53F9-3479-B469A2AB5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2E39C1-3F5B-6441-1E29-DBE8943B5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7784E-26CE-0C92-1D09-A5DCA1205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22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37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49A08-EF2C-041B-9908-4BEB6C21C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812C98-02C1-C019-7871-D33D4D2F4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2B8888-F994-038E-DD4B-6018FD716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BB6CF-81CA-D19C-3858-5C919AA7E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80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6EE1F-8801-7A38-D942-764304CD4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0E7BE-D93F-D254-A466-C6925AA5A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A7669C-B07A-D5D5-4BFF-AF872599B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9DAD0-9CA4-EF24-27E7-F2F41C5D52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A7157-4A53-4AE3-BE5F-EF0550A23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81FCD-944E-2A8C-710E-D21A9BEBE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B92A5F-19F9-1456-0226-36D9B5EA0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2E52-5227-0F65-547F-D0C9835A6F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57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32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C86F5-2279-6A6E-574B-1CB6E70CC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364951-600E-A413-70BF-0A0A33EFF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1966E7-B04C-7EC8-EFD8-A210D1E9C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9807B-46E4-A86B-1421-48BD704C4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03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92848-99A2-23C0-BA2C-99A7B32C3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A16CFC-1055-DA61-950E-7890A7986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C92A31-022D-42E7-EB33-B1D16B6B1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28595-8B30-29C2-4571-D4128BFDF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60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3984A-4E88-BB39-F331-75F934ED8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26CE07-9D3F-909C-8DC0-EFB763DDC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A5D2E8-D2A6-B237-65A2-FFDE924D0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7D39-46A2-DDDA-7C75-5BF92C672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99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76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21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06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46375-2602-AAAE-B4F8-CA9605AAE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5581A5-CA8C-D6EA-A64F-EA0C77BD8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EEBBB7-4832-8BE5-32CA-AE305E572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51460-20DB-6161-9197-2F3411061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92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C6FC1-1101-2854-41F9-D7F17A6B8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BD663D-CA3E-1251-B7AA-348FB0718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C19CE6-0D47-8086-AF4A-B8A648F32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EAB29-FD81-85AD-4C34-29918C410C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09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75468-F27B-574C-3947-283A0ED00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7740C-1BD6-6B1A-1D12-42210F8EA2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21812-5F40-9D64-A43D-B10DC9766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6F47B-7D67-6FA7-7597-3C551536D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CA5068-A3A0-504A-937E-9E64AF3E3C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17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5EFB8-5FAE-314C-B608-E1C41202FF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97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E5EFB8-5FAE-314C-B608-E1C41202FF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9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100000">
              <a:schemeClr val="accent6">
                <a:lumMod val="5000"/>
                <a:lumOff val="95000"/>
              </a:schemeClr>
            </a:gs>
            <a:gs pos="2000">
              <a:schemeClr val="accent6">
                <a:lumMod val="45000"/>
                <a:lumOff val="55000"/>
              </a:schemeClr>
            </a:gs>
            <a:gs pos="33000">
              <a:schemeClr val="accent6">
                <a:lumMod val="45000"/>
                <a:lumOff val="55000"/>
              </a:schemeClr>
            </a:gs>
            <a:gs pos="68000">
              <a:schemeClr val="accent6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65F57-2A45-0D48-85A8-016B9B87D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395159"/>
            <a:ext cx="109728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08AE68-2F32-AD4B-86F7-045D22027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4834"/>
            <a:ext cx="9144000" cy="7413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7AF370-7ED2-1F4D-9B7A-144DB1F696B4}"/>
              </a:ext>
            </a:extLst>
          </p:cNvPr>
          <p:cNvGrpSpPr/>
          <p:nvPr userDrawn="1"/>
        </p:nvGrpSpPr>
        <p:grpSpPr>
          <a:xfrm>
            <a:off x="3630344" y="5657850"/>
            <a:ext cx="5393006" cy="1028700"/>
            <a:chOff x="2722294" y="5657850"/>
            <a:chExt cx="5393006" cy="10287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618190-F51B-DE43-8D75-CA53102ED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2294" y="5657850"/>
              <a:ext cx="1489611" cy="10287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0DBBC7-AB92-F34C-B32A-3376251EE142}"/>
                </a:ext>
              </a:extLst>
            </p:cNvPr>
            <p:cNvSpPr txBox="1"/>
            <p:nvPr userDrawn="1"/>
          </p:nvSpPr>
          <p:spPr>
            <a:xfrm>
              <a:off x="4673600" y="5972145"/>
              <a:ext cx="3441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0">
                  <a:latin typeface="Cambria" panose="02040503050406030204" pitchFamily="18" charset="0"/>
                </a:rPr>
                <a:t>Counselor Workshops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240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D297F0-C10C-5946-8C1A-D68F586D344E}"/>
              </a:ext>
            </a:extLst>
          </p:cNvPr>
          <p:cNvSpPr/>
          <p:nvPr userDrawn="1"/>
        </p:nvSpPr>
        <p:spPr>
          <a:xfrm>
            <a:off x="0" y="1"/>
            <a:ext cx="12192000" cy="1449388"/>
          </a:xfrm>
          <a:prstGeom prst="rect">
            <a:avLst/>
          </a:prstGeom>
          <a:gradFill flip="none" rotWithShape="1">
            <a:gsLst>
              <a:gs pos="100000">
                <a:schemeClr val="accent6">
                  <a:lumMod val="5000"/>
                  <a:lumOff val="95000"/>
                </a:schemeClr>
              </a:gs>
              <a:gs pos="2000">
                <a:schemeClr val="accent6">
                  <a:lumMod val="45000"/>
                  <a:lumOff val="55000"/>
                </a:schemeClr>
              </a:gs>
              <a:gs pos="37000">
                <a:schemeClr val="accent6">
                  <a:lumMod val="45000"/>
                  <a:lumOff val="55000"/>
                </a:schemeClr>
              </a:gs>
              <a:gs pos="68000">
                <a:schemeClr val="accent6">
                  <a:lumMod val="30000"/>
                  <a:lumOff val="7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4F88F8-E61A-AF4B-93D1-D1FAB79D1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24" y="228277"/>
            <a:ext cx="9459354" cy="9959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6F3D-8C47-2C4F-9D92-2179AEF9D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11480" indent="-411480">
              <a:buClr>
                <a:srgbClr val="FFD10A"/>
              </a:buClr>
              <a:buFont typeface="System Font Regular"/>
              <a:buChar char="➤"/>
              <a:defRPr sz="3200"/>
            </a:lvl1pPr>
            <a:lvl2pPr marL="685800" indent="-411480">
              <a:buClr>
                <a:schemeClr val="accent5">
                  <a:lumMod val="75000"/>
                </a:schemeClr>
              </a:buClr>
              <a:buFont typeface="Zapf Dingbats"/>
              <a:buChar char="✦"/>
              <a:defRPr sz="2800"/>
            </a:lvl2pPr>
            <a:lvl3pPr>
              <a:buClr>
                <a:schemeClr val="accent2">
                  <a:lumMod val="60000"/>
                  <a:lumOff val="40000"/>
                </a:schemeClr>
              </a:buClr>
              <a:defRPr sz="24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F14CE-E53E-3B43-B084-631E4C95A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ISFAA.org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A7FE7-AE20-FD4E-AD82-0F686BE86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4E08-83A7-0B42-9751-742E0DC3DCF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5462C-CD57-7945-9997-305972A64DCD}"/>
              </a:ext>
            </a:extLst>
          </p:cNvPr>
          <p:cNvCxnSpPr>
            <a:cxnSpLocks/>
          </p:cNvCxnSpPr>
          <p:nvPr userDrawn="1"/>
        </p:nvCxnSpPr>
        <p:spPr>
          <a:xfrm>
            <a:off x="303623" y="6536666"/>
            <a:ext cx="91414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AAA9E33-0CD5-CC49-BA6B-91ED510C89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9913" y="228277"/>
            <a:ext cx="1522163" cy="105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69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5A979F-B752-F44F-9546-926E15F792D6}"/>
              </a:ext>
            </a:extLst>
          </p:cNvPr>
          <p:cNvSpPr/>
          <p:nvPr userDrawn="1"/>
        </p:nvSpPr>
        <p:spPr>
          <a:xfrm>
            <a:off x="0" y="1"/>
            <a:ext cx="12192000" cy="1320800"/>
          </a:xfrm>
          <a:prstGeom prst="rect">
            <a:avLst/>
          </a:prstGeom>
          <a:gradFill>
            <a:gsLst>
              <a:gs pos="100000">
                <a:schemeClr val="accent6">
                  <a:lumMod val="5000"/>
                  <a:lumOff val="95000"/>
                </a:schemeClr>
              </a:gs>
              <a:gs pos="2000">
                <a:schemeClr val="accent6">
                  <a:lumMod val="45000"/>
                  <a:lumOff val="55000"/>
                </a:schemeClr>
              </a:gs>
              <a:gs pos="37000">
                <a:schemeClr val="accent6">
                  <a:lumMod val="45000"/>
                  <a:lumOff val="55000"/>
                </a:schemeClr>
              </a:gs>
              <a:gs pos="68000">
                <a:schemeClr val="accent6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99616-FE55-6842-A2C2-E38F3A59A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24" y="259031"/>
            <a:ext cx="9459354" cy="9053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E22AA-C699-EF4E-AAB9-0F369F623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3624" y="1579831"/>
            <a:ext cx="5716176" cy="4597132"/>
          </a:xfrm>
        </p:spPr>
        <p:txBody>
          <a:bodyPr/>
          <a:lstStyle>
            <a:lvl1pPr>
              <a:buClr>
                <a:srgbClr val="FFD10A"/>
              </a:buClr>
              <a:defRPr/>
            </a:lvl1pPr>
            <a:lvl2pPr>
              <a:buClr>
                <a:schemeClr val="accent5">
                  <a:lumMod val="75000"/>
                </a:schemeClr>
              </a:buClr>
              <a:defRPr/>
            </a:lvl2pPr>
            <a:lvl3pPr>
              <a:buClr>
                <a:schemeClr val="accent2">
                  <a:lumMod val="40000"/>
                  <a:lumOff val="60000"/>
                </a:schemeClr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1082F-E4DF-544B-947C-A8861A46F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579831"/>
            <a:ext cx="5715000" cy="4597132"/>
          </a:xfrm>
        </p:spPr>
        <p:txBody>
          <a:bodyPr/>
          <a:lstStyle>
            <a:lvl1pPr>
              <a:buClr>
                <a:srgbClr val="FFD10A"/>
              </a:buClr>
              <a:defRPr/>
            </a:lvl1pPr>
            <a:lvl2pPr>
              <a:buClr>
                <a:schemeClr val="accent5">
                  <a:lumMod val="75000"/>
                </a:schemeClr>
              </a:buClr>
              <a:defRPr/>
            </a:lvl2pPr>
            <a:lvl3pPr>
              <a:buClr>
                <a:schemeClr val="accent2">
                  <a:lumMod val="40000"/>
                  <a:lumOff val="60000"/>
                </a:schemeClr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EB08D-8B67-254B-8449-49FECE78A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4E08-83A7-0B42-9751-742E0DC3DCF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A8FB8D-DBA1-AA4D-97B3-4339A80E4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4486" y="134621"/>
            <a:ext cx="1522713" cy="1051560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C5A11C8-E094-2E43-B612-1126B35E7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0400" y="6354103"/>
            <a:ext cx="2495452" cy="365125"/>
          </a:xfrm>
        </p:spPr>
        <p:txBody>
          <a:bodyPr/>
          <a:lstStyle/>
          <a:p>
            <a:pPr algn="r"/>
            <a:r>
              <a:rPr lang="en-US"/>
              <a:t>ISFAA.org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D28E31-8AF6-F54A-AD9B-EA543E6B59C8}"/>
              </a:ext>
            </a:extLst>
          </p:cNvPr>
          <p:cNvCxnSpPr>
            <a:cxnSpLocks/>
          </p:cNvCxnSpPr>
          <p:nvPr userDrawn="1"/>
        </p:nvCxnSpPr>
        <p:spPr>
          <a:xfrm flipV="1">
            <a:off x="301752" y="653666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26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65AB24-25E1-587A-C893-FFB204CE97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/>
            <a:r>
              <a:rPr lang="en-US"/>
              <a:t>ISFAA.org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12699-1EDD-4494-90F4-DC5C2421E5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F54E08-83A7-0B42-9751-742E0DC3DC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C0B04B-4450-9808-7003-F0E3C9AD9AD4}"/>
              </a:ext>
            </a:extLst>
          </p:cNvPr>
          <p:cNvSpPr/>
          <p:nvPr userDrawn="1"/>
        </p:nvSpPr>
        <p:spPr>
          <a:xfrm>
            <a:off x="0" y="0"/>
            <a:ext cx="4795284" cy="6858000"/>
          </a:xfrm>
          <a:prstGeom prst="rect">
            <a:avLst/>
          </a:prstGeom>
          <a:gradFill>
            <a:gsLst>
              <a:gs pos="100000">
                <a:schemeClr val="accent6">
                  <a:lumMod val="5000"/>
                  <a:lumOff val="95000"/>
                </a:schemeClr>
              </a:gs>
              <a:gs pos="2000">
                <a:schemeClr val="accent6">
                  <a:lumMod val="45000"/>
                  <a:lumOff val="55000"/>
                </a:schemeClr>
              </a:gs>
              <a:gs pos="37000">
                <a:schemeClr val="accent6">
                  <a:lumMod val="45000"/>
                  <a:lumOff val="55000"/>
                </a:schemeClr>
              </a:gs>
              <a:gs pos="68000">
                <a:schemeClr val="accent6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EA212C-0F30-532E-39AE-5533B29F0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8870" y="5742432"/>
            <a:ext cx="1419116" cy="980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E3B0C5-94D6-5131-9958-A2AA45A8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21" y="266649"/>
            <a:ext cx="44176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CA1425-C053-325C-AB66-B9C9228FBE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121" y="1953424"/>
            <a:ext cx="4417633" cy="4597132"/>
          </a:xfrm>
        </p:spPr>
        <p:txBody>
          <a:bodyPr/>
          <a:lstStyle>
            <a:lvl1pPr>
              <a:buClr>
                <a:schemeClr val="accent3">
                  <a:lumMod val="75000"/>
                </a:schemeClr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2">
                  <a:lumMod val="75000"/>
                </a:schemeClr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7430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5A979F-B752-F44F-9546-926E15F792D6}"/>
              </a:ext>
            </a:extLst>
          </p:cNvPr>
          <p:cNvSpPr/>
          <p:nvPr userDrawn="1"/>
        </p:nvSpPr>
        <p:spPr>
          <a:xfrm>
            <a:off x="0" y="1"/>
            <a:ext cx="12192000" cy="1320800"/>
          </a:xfrm>
          <a:prstGeom prst="rect">
            <a:avLst/>
          </a:prstGeom>
          <a:gradFill>
            <a:gsLst>
              <a:gs pos="100000">
                <a:schemeClr val="accent6">
                  <a:lumMod val="5000"/>
                  <a:lumOff val="95000"/>
                </a:schemeClr>
              </a:gs>
              <a:gs pos="2000">
                <a:schemeClr val="accent6">
                  <a:lumMod val="45000"/>
                  <a:lumOff val="55000"/>
                </a:schemeClr>
              </a:gs>
              <a:gs pos="37000">
                <a:schemeClr val="accent6">
                  <a:lumMod val="45000"/>
                  <a:lumOff val="55000"/>
                </a:schemeClr>
              </a:gs>
              <a:gs pos="68000">
                <a:schemeClr val="accent6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99616-FE55-6842-A2C2-E38F3A59A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24" y="259031"/>
            <a:ext cx="9459354" cy="9053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E22AA-C699-EF4E-AAB9-0F369F623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3624" y="1579831"/>
            <a:ext cx="5716176" cy="4597132"/>
          </a:xfrm>
        </p:spPr>
        <p:txBody>
          <a:bodyPr/>
          <a:lstStyle>
            <a:lvl1pPr>
              <a:buClr>
                <a:srgbClr val="FFD10A"/>
              </a:buClr>
              <a:defRPr/>
            </a:lvl1pPr>
            <a:lvl2pPr>
              <a:buClr>
                <a:schemeClr val="accent5">
                  <a:lumMod val="75000"/>
                </a:schemeClr>
              </a:buClr>
              <a:defRPr/>
            </a:lvl2pPr>
            <a:lvl3pPr>
              <a:buClr>
                <a:schemeClr val="accent2">
                  <a:lumMod val="40000"/>
                  <a:lumOff val="60000"/>
                </a:schemeClr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1082F-E4DF-544B-947C-A8861A46F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579831"/>
            <a:ext cx="5715000" cy="4597132"/>
          </a:xfrm>
        </p:spPr>
        <p:txBody>
          <a:bodyPr/>
          <a:lstStyle>
            <a:lvl1pPr>
              <a:buClr>
                <a:srgbClr val="FFD10A"/>
              </a:buClr>
              <a:defRPr/>
            </a:lvl1pPr>
            <a:lvl2pPr>
              <a:buClr>
                <a:schemeClr val="accent5">
                  <a:lumMod val="75000"/>
                </a:schemeClr>
              </a:buClr>
              <a:defRPr/>
            </a:lvl2pPr>
            <a:lvl3pPr>
              <a:buClr>
                <a:schemeClr val="accent2">
                  <a:lumMod val="40000"/>
                  <a:lumOff val="60000"/>
                </a:schemeClr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EB08D-8B67-254B-8449-49FECE78A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4E08-83A7-0B42-9751-742E0DC3DCF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A8FB8D-DBA1-AA4D-97B3-4339A80E4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4487" y="136525"/>
            <a:ext cx="1522712" cy="1051560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C5A11C8-E094-2E43-B612-1126B35E7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0400" y="6354103"/>
            <a:ext cx="2495452" cy="365125"/>
          </a:xfrm>
        </p:spPr>
        <p:txBody>
          <a:bodyPr/>
          <a:lstStyle/>
          <a:p>
            <a:pPr algn="r"/>
            <a:r>
              <a:rPr lang="en-US"/>
              <a:t>ISFAA.org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D28E31-8AF6-F54A-AD9B-EA543E6B59C8}"/>
              </a:ext>
            </a:extLst>
          </p:cNvPr>
          <p:cNvCxnSpPr>
            <a:cxnSpLocks/>
          </p:cNvCxnSpPr>
          <p:nvPr userDrawn="1"/>
        </p:nvCxnSpPr>
        <p:spPr>
          <a:xfrm flipV="1">
            <a:off x="301752" y="653666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027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A1C58A-FEE4-314D-A208-8C5B7473468B}"/>
              </a:ext>
            </a:extLst>
          </p:cNvPr>
          <p:cNvSpPr/>
          <p:nvPr userDrawn="1"/>
        </p:nvSpPr>
        <p:spPr>
          <a:xfrm>
            <a:off x="0" y="1"/>
            <a:ext cx="12192000" cy="1317626"/>
          </a:xfrm>
          <a:prstGeom prst="rect">
            <a:avLst/>
          </a:prstGeom>
          <a:gradFill>
            <a:gsLst>
              <a:gs pos="100000">
                <a:schemeClr val="accent6">
                  <a:lumMod val="5000"/>
                  <a:lumOff val="95000"/>
                </a:schemeClr>
              </a:gs>
              <a:gs pos="2000">
                <a:schemeClr val="accent6">
                  <a:lumMod val="45000"/>
                  <a:lumOff val="55000"/>
                </a:schemeClr>
              </a:gs>
              <a:gs pos="37000">
                <a:schemeClr val="accent6">
                  <a:lumMod val="45000"/>
                  <a:lumOff val="55000"/>
                </a:schemeClr>
              </a:gs>
              <a:gs pos="68000">
                <a:schemeClr val="accent6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0573D-B5A0-A142-AD93-4922BB4D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04" y="297059"/>
            <a:ext cx="9416674" cy="8230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0F4F3-4E47-AF4E-8808-820DC371A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304" y="1483666"/>
            <a:ext cx="5651271" cy="823911"/>
          </a:xfrm>
        </p:spPr>
        <p:txBody>
          <a:bodyPr anchor="ctr">
            <a:normAutofit/>
          </a:bodyPr>
          <a:lstStyle>
            <a:lvl1pPr marL="0" indent="0">
              <a:buNone/>
              <a:defRPr sz="3400" b="1" i="0"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A21D4-1CBF-3245-B692-F4E6E5CE1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6304" y="2307577"/>
            <a:ext cx="5651271" cy="3882086"/>
          </a:xfrm>
        </p:spPr>
        <p:txBody>
          <a:bodyPr/>
          <a:lstStyle>
            <a:lvl1pPr>
              <a:buClr>
                <a:srgbClr val="FFD10A"/>
              </a:buClr>
              <a:defRPr/>
            </a:lvl1pPr>
            <a:lvl2pPr>
              <a:buClr>
                <a:schemeClr val="accent5">
                  <a:lumMod val="75000"/>
                </a:schemeClr>
              </a:buClr>
              <a:defRPr/>
            </a:lvl2pPr>
            <a:lvl3pPr>
              <a:buClr>
                <a:schemeClr val="accent2">
                  <a:lumMod val="40000"/>
                  <a:lumOff val="60000"/>
                </a:schemeClr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A29215-B522-2245-A5E4-F1673857A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83666"/>
            <a:ext cx="5650992" cy="822960"/>
          </a:xfrm>
        </p:spPr>
        <p:txBody>
          <a:bodyPr anchor="ctr">
            <a:normAutofit/>
          </a:bodyPr>
          <a:lstStyle>
            <a:lvl1pPr marL="0" indent="0">
              <a:buNone/>
              <a:defRPr sz="3400" b="1" i="0"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897C3-4082-8A48-BE27-2B7D340C5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07577"/>
            <a:ext cx="5650992" cy="3886200"/>
          </a:xfrm>
        </p:spPr>
        <p:txBody>
          <a:bodyPr/>
          <a:lstStyle>
            <a:lvl1pPr>
              <a:buClr>
                <a:srgbClr val="FFD10A"/>
              </a:buClr>
              <a:defRPr/>
            </a:lvl1pPr>
            <a:lvl2pPr>
              <a:buClr>
                <a:schemeClr val="accent5">
                  <a:lumMod val="75000"/>
                </a:schemeClr>
              </a:buClr>
              <a:defRPr/>
            </a:lvl2pPr>
            <a:lvl3pPr>
              <a:buClr>
                <a:schemeClr val="accent2">
                  <a:lumMod val="40000"/>
                  <a:lumOff val="60000"/>
                </a:schemeClr>
              </a:buClr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ADB238-F793-2547-BB8F-D006B881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4E08-83A7-0B42-9751-742E0DC3DCF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6356B2-E9B9-5244-9A9E-E3FBBB673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5847" y="136525"/>
            <a:ext cx="1522713" cy="105156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5A0FD67-80D5-9941-9844-46664FAC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0400" y="6354103"/>
            <a:ext cx="2495452" cy="365125"/>
          </a:xfrm>
        </p:spPr>
        <p:txBody>
          <a:bodyPr/>
          <a:lstStyle/>
          <a:p>
            <a:pPr algn="r"/>
            <a:r>
              <a:rPr lang="en-US"/>
              <a:t>ISFAA.org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7CE66A-0BC2-2945-8CC1-32734D372A47}"/>
              </a:ext>
            </a:extLst>
          </p:cNvPr>
          <p:cNvCxnSpPr>
            <a:cxnSpLocks/>
          </p:cNvCxnSpPr>
          <p:nvPr userDrawn="1"/>
        </p:nvCxnSpPr>
        <p:spPr>
          <a:xfrm flipV="1">
            <a:off x="301752" y="653796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50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458934B-2B45-22FB-1A0B-2EF0481AF16C}"/>
              </a:ext>
            </a:extLst>
          </p:cNvPr>
          <p:cNvSpPr/>
          <p:nvPr userDrawn="1"/>
        </p:nvSpPr>
        <p:spPr>
          <a:xfrm rot="-1753206">
            <a:off x="-742203" y="2902904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E26AD77-48E2-722C-45FE-A11829AF47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736600"/>
            <a:ext cx="1188705" cy="19667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F67C9A4-7EE5-B3AD-3EAB-AF17CA824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5975524"/>
            <a:ext cx="1188705" cy="196677"/>
          </a:xfrm>
          <a:prstGeom prst="rect">
            <a:avLst/>
          </a:prstGeom>
        </p:spPr>
      </p:pic>
      <p:sp>
        <p:nvSpPr>
          <p:cNvPr id="5" name="AutoShape 16">
            <a:extLst>
              <a:ext uri="{FF2B5EF4-FFF2-40B4-BE49-F238E27FC236}">
                <a16:creationId xmlns:a16="http://schemas.microsoft.com/office/drawing/2014/main" id="{B20A32C0-CC37-ECF4-56EA-78F97748C735}"/>
              </a:ext>
            </a:extLst>
          </p:cNvPr>
          <p:cNvSpPr/>
          <p:nvPr userDrawn="1"/>
        </p:nvSpPr>
        <p:spPr>
          <a:xfrm>
            <a:off x="685800" y="-8057"/>
            <a:ext cx="10820400" cy="279416"/>
          </a:xfrm>
          <a:prstGeom prst="rect">
            <a:avLst/>
          </a:prstGeom>
          <a:solidFill>
            <a:srgbClr val="2D4FA3"/>
          </a:solidFill>
        </p:spPr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AB27F8E6-A3D3-9E53-75B3-7A59B7CAAE26}"/>
              </a:ext>
            </a:extLst>
          </p:cNvPr>
          <p:cNvSpPr/>
          <p:nvPr userDrawn="1"/>
        </p:nvSpPr>
        <p:spPr>
          <a:xfrm>
            <a:off x="685800" y="6586642"/>
            <a:ext cx="10820400" cy="301183"/>
          </a:xfrm>
          <a:prstGeom prst="rect">
            <a:avLst/>
          </a:prstGeom>
          <a:solidFill>
            <a:srgbClr val="2D4FA3"/>
          </a:solidFill>
        </p:spPr>
      </p:sp>
      <p:sp>
        <p:nvSpPr>
          <p:cNvPr id="11" name="Footer Placeholder 28">
            <a:extLst>
              <a:ext uri="{FF2B5EF4-FFF2-40B4-BE49-F238E27FC236}">
                <a16:creationId xmlns:a16="http://schemas.microsoft.com/office/drawing/2014/main" id="{2E449CD9-A3B6-635D-32C7-406A00E8C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30800" y="6223000"/>
            <a:ext cx="1930400" cy="243417"/>
          </a:xfrm>
        </p:spPr>
        <p:txBody>
          <a:bodyPr/>
          <a:lstStyle>
            <a:lvl1pPr algn="ctr">
              <a:defRPr sz="2000" b="1" i="0">
                <a:solidFill>
                  <a:srgbClr val="AD2954"/>
                </a:solidFill>
                <a:latin typeface="Brandon Text Bold" panose="020B0503020203060203" pitchFamily="34" charset="77"/>
              </a:defRPr>
            </a:lvl1pPr>
          </a:lstStyle>
          <a:p>
            <a:r>
              <a:rPr lang="en-US"/>
              <a:t>Link</a:t>
            </a:r>
          </a:p>
        </p:txBody>
      </p:sp>
      <p:sp>
        <p:nvSpPr>
          <p:cNvPr id="12" name="Title 14">
            <a:extLst>
              <a:ext uri="{FF2B5EF4-FFF2-40B4-BE49-F238E27FC236}">
                <a16:creationId xmlns:a16="http://schemas.microsoft.com/office/drawing/2014/main" id="{D64D00A6-754D-939B-0DED-61BF82880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90600"/>
            <a:ext cx="7329023" cy="762000"/>
          </a:xfrm>
        </p:spPr>
        <p:txBody>
          <a:bodyPr>
            <a:noAutofit/>
          </a:bodyPr>
          <a:lstStyle>
            <a:lvl1pPr algn="l">
              <a:defRPr sz="4000" b="1" i="1">
                <a:solidFill>
                  <a:srgbClr val="19315C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48920FE8-C604-0F1B-DBA0-3E59C4FEEE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872825"/>
            <a:ext cx="7328959" cy="3994575"/>
          </a:xfrm>
        </p:spPr>
        <p:txBody>
          <a:bodyPr>
            <a:normAutofit/>
          </a:bodyPr>
          <a:lstStyle>
            <a:lvl1pPr>
              <a:defRPr sz="2400" b="0" i="0">
                <a:solidFill>
                  <a:srgbClr val="2D4FA3"/>
                </a:solidFill>
                <a:latin typeface="Cambria" panose="02040503050406030204" pitchFamily="18" charset="0"/>
              </a:defRPr>
            </a:lvl1pPr>
            <a:lvl2pPr>
              <a:defRPr sz="2400" b="0" i="0">
                <a:solidFill>
                  <a:srgbClr val="2D4FA3"/>
                </a:solidFill>
                <a:latin typeface="Cambria" panose="02040503050406030204" pitchFamily="18" charset="0"/>
              </a:defRPr>
            </a:lvl2pPr>
            <a:lvl3pPr>
              <a:defRPr sz="2400" b="0" i="0">
                <a:solidFill>
                  <a:srgbClr val="2D4FA3"/>
                </a:solidFill>
                <a:latin typeface="Cambria" panose="02040503050406030204" pitchFamily="18" charset="0"/>
              </a:defRPr>
            </a:lvl3pPr>
            <a:lvl4pPr>
              <a:defRPr sz="2400" b="0" i="0">
                <a:solidFill>
                  <a:srgbClr val="2D4FA3"/>
                </a:solidFill>
                <a:latin typeface="Cambria" panose="02040503050406030204" pitchFamily="18" charset="0"/>
              </a:defRPr>
            </a:lvl4pPr>
            <a:lvl5pPr>
              <a:defRPr sz="2400" b="0" i="0">
                <a:solidFill>
                  <a:srgbClr val="2D4FA3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79E67C1C-201B-7370-7910-50B7E54C34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3294" y="584157"/>
            <a:ext cx="1847088" cy="78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84A9846B-301B-BAD5-4ADB-C429EDDBE794}"/>
              </a:ext>
            </a:extLst>
          </p:cNvPr>
          <p:cNvSpPr/>
          <p:nvPr userDrawn="1"/>
        </p:nvSpPr>
        <p:spPr>
          <a:xfrm rot="-1753206">
            <a:off x="-742203" y="2902904"/>
            <a:ext cx="17188995" cy="6390775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7E85EF7-1B2B-0DA2-2D8E-B1C5A39BE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736600"/>
            <a:ext cx="1188705" cy="19667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EC9F85E-CBBC-6930-801E-FF694B9ED9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5975524"/>
            <a:ext cx="1188705" cy="196677"/>
          </a:xfrm>
          <a:prstGeom prst="rect">
            <a:avLst/>
          </a:prstGeom>
        </p:spPr>
      </p:pic>
      <p:sp>
        <p:nvSpPr>
          <p:cNvPr id="5" name="AutoShape 16">
            <a:extLst>
              <a:ext uri="{FF2B5EF4-FFF2-40B4-BE49-F238E27FC236}">
                <a16:creationId xmlns:a16="http://schemas.microsoft.com/office/drawing/2014/main" id="{A258116F-8330-FA54-1C80-B4804B92C43B}"/>
              </a:ext>
            </a:extLst>
          </p:cNvPr>
          <p:cNvSpPr/>
          <p:nvPr userDrawn="1"/>
        </p:nvSpPr>
        <p:spPr>
          <a:xfrm>
            <a:off x="685800" y="-8057"/>
            <a:ext cx="10820400" cy="279416"/>
          </a:xfrm>
          <a:prstGeom prst="rect">
            <a:avLst/>
          </a:prstGeom>
          <a:solidFill>
            <a:srgbClr val="AD2954"/>
          </a:solidFill>
        </p:spPr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1B61BC4B-8BE4-A58A-3E25-E9965E28B348}"/>
              </a:ext>
            </a:extLst>
          </p:cNvPr>
          <p:cNvSpPr/>
          <p:nvPr userDrawn="1"/>
        </p:nvSpPr>
        <p:spPr>
          <a:xfrm>
            <a:off x="685800" y="6586642"/>
            <a:ext cx="10820400" cy="301183"/>
          </a:xfrm>
          <a:prstGeom prst="rect">
            <a:avLst/>
          </a:prstGeom>
          <a:solidFill>
            <a:srgbClr val="AD2954"/>
          </a:solidFill>
        </p:spPr>
      </p:sp>
      <p:sp>
        <p:nvSpPr>
          <p:cNvPr id="11" name="Footer Placeholder 28">
            <a:extLst>
              <a:ext uri="{FF2B5EF4-FFF2-40B4-BE49-F238E27FC236}">
                <a16:creationId xmlns:a16="http://schemas.microsoft.com/office/drawing/2014/main" id="{2936DC5C-8653-74A1-B879-7E1F58244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30800" y="6223000"/>
            <a:ext cx="1930400" cy="243417"/>
          </a:xfrm>
        </p:spPr>
        <p:txBody>
          <a:bodyPr/>
          <a:lstStyle>
            <a:lvl1pPr algn="ctr">
              <a:defRPr sz="2000" b="1" i="0">
                <a:solidFill>
                  <a:srgbClr val="AD2954"/>
                </a:solidFill>
                <a:latin typeface="Brandon Text Bold" panose="020B0503020203060203" pitchFamily="34" charset="77"/>
              </a:defRPr>
            </a:lvl1pPr>
          </a:lstStyle>
          <a:p>
            <a:r>
              <a:rPr lang="en-US"/>
              <a:t>Link</a:t>
            </a:r>
          </a:p>
        </p:txBody>
      </p:sp>
      <p:sp>
        <p:nvSpPr>
          <p:cNvPr id="12" name="Title 14">
            <a:extLst>
              <a:ext uri="{FF2B5EF4-FFF2-40B4-BE49-F238E27FC236}">
                <a16:creationId xmlns:a16="http://schemas.microsoft.com/office/drawing/2014/main" id="{1FC133B3-1770-A681-35D9-63BFAC335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90600"/>
            <a:ext cx="7329023" cy="762000"/>
          </a:xfrm>
        </p:spPr>
        <p:txBody>
          <a:bodyPr>
            <a:noAutofit/>
          </a:bodyPr>
          <a:lstStyle>
            <a:lvl1pPr algn="l">
              <a:defRPr sz="4000" b="1" i="1">
                <a:solidFill>
                  <a:srgbClr val="19315C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D968CB5E-A2AD-AB76-1822-C1F78ACE55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872825"/>
            <a:ext cx="7328959" cy="3994575"/>
          </a:xfrm>
        </p:spPr>
        <p:txBody>
          <a:bodyPr>
            <a:normAutofit/>
          </a:bodyPr>
          <a:lstStyle>
            <a:lvl1pPr>
              <a:defRPr sz="2400" b="0" i="0">
                <a:solidFill>
                  <a:srgbClr val="2D4FA3"/>
                </a:solidFill>
                <a:latin typeface="Cambria" panose="02040503050406030204" pitchFamily="18" charset="0"/>
              </a:defRPr>
            </a:lvl1pPr>
            <a:lvl2pPr>
              <a:defRPr sz="2400" b="0" i="0">
                <a:solidFill>
                  <a:srgbClr val="2D4FA3"/>
                </a:solidFill>
                <a:latin typeface="Cambria" panose="02040503050406030204" pitchFamily="18" charset="0"/>
              </a:defRPr>
            </a:lvl2pPr>
            <a:lvl3pPr>
              <a:defRPr sz="2400" b="0" i="0">
                <a:solidFill>
                  <a:srgbClr val="2D4FA3"/>
                </a:solidFill>
                <a:latin typeface="Cambria" panose="02040503050406030204" pitchFamily="18" charset="0"/>
              </a:defRPr>
            </a:lvl3pPr>
            <a:lvl4pPr>
              <a:defRPr sz="2400" b="0" i="0">
                <a:solidFill>
                  <a:srgbClr val="2D4FA3"/>
                </a:solidFill>
                <a:latin typeface="Cambria" panose="02040503050406030204" pitchFamily="18" charset="0"/>
              </a:defRPr>
            </a:lvl4pPr>
            <a:lvl5pPr>
              <a:defRPr sz="2400" b="0" i="0">
                <a:solidFill>
                  <a:srgbClr val="2D4FA3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89B9B12E-B194-9661-C79A-EEC9475704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3294" y="584157"/>
            <a:ext cx="1847088" cy="78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4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3C1466-6C0A-7B45-96D8-E8B74A6D3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24" y="266649"/>
            <a:ext cx="94593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C74F4-9539-6A42-8220-1D53A7AA0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623" y="1825625"/>
            <a:ext cx="115413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B6D69-9A7F-B34F-A7CE-386ABBC66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80400" y="6354103"/>
            <a:ext cx="24954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en-US"/>
              <a:t>ISFAA.org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CAA78-996C-8241-A7B1-BFB1237E7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0995" y="6356350"/>
            <a:ext cx="577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54E08-83A7-0B42-9751-742E0DC3DC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1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4" r:id="rId5"/>
    <p:sldLayoutId id="2147483653" r:id="rId6"/>
    <p:sldLayoutId id="2147483656" r:id="rId7"/>
    <p:sldLayoutId id="2147483657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411480" indent="-41148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SzPct val="90000"/>
        <a:buFont typeface="Zapf Dingbats"/>
        <a:buChar char="➤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41148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Zapf Dingbats"/>
        <a:buChar char="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41148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Lucida Grande" panose="020B0600040502020204" pitchFamily="34" charset="0"/>
        <a:buChar char="◆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F2952-933D-E14D-B462-E2DD0F0C02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/>
              <a:t>Data Update &amp; Breaking News</a:t>
            </a:r>
          </a:p>
        </p:txBody>
      </p:sp>
    </p:spTree>
    <p:extLst>
      <p:ext uri="{BB962C8B-B14F-4D97-AF65-F5344CB8AC3E}">
        <p14:creationId xmlns:p14="http://schemas.microsoft.com/office/powerpoint/2010/main" val="4034409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5235E-7B5C-D059-BDE7-F5069FB08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39800"/>
            <a:ext cx="8559800" cy="762000"/>
          </a:xfrm>
        </p:spPr>
        <p:txBody>
          <a:bodyPr/>
          <a:lstStyle/>
          <a:p>
            <a:r>
              <a:rPr lang="en-US"/>
              <a:t>Student Loan Payments Resume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0E422-29C8-B3A7-56E9-4CACA82B2A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800" y="1651000"/>
            <a:ext cx="6985000" cy="421640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spc="35">
                <a:solidFill>
                  <a:srgbClr val="2E50A2"/>
                </a:solidFill>
              </a:rPr>
              <a:t>12-month “On-ramp”</a:t>
            </a:r>
            <a:br>
              <a:rPr lang="en-US" b="1" spc="35">
                <a:solidFill>
                  <a:srgbClr val="2E50A2"/>
                </a:solidFill>
              </a:rPr>
            </a:br>
            <a:r>
              <a:rPr lang="en-US" b="1" spc="35">
                <a:solidFill>
                  <a:srgbClr val="2E50A2"/>
                </a:solidFill>
              </a:rPr>
              <a:t>   </a:t>
            </a:r>
            <a:r>
              <a:rPr lang="en-US" sz="2133" i="1" spc="35">
                <a:solidFill>
                  <a:srgbClr val="2E50A2"/>
                </a:solidFill>
              </a:rPr>
              <a:t>October 1, 2023 – September 30, 2024</a:t>
            </a:r>
          </a:p>
          <a:p>
            <a:pPr marL="308625" lvl="1" indent="-114306">
              <a:lnSpc>
                <a:spcPct val="11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endParaRPr lang="en-US" sz="100" spc="35">
              <a:solidFill>
                <a:srgbClr val="2E50A2"/>
              </a:solidFill>
            </a:endParaRPr>
          </a:p>
          <a:p>
            <a:pPr marL="765848" lvl="2" indent="-304815">
              <a:lnSpc>
                <a:spcPct val="11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867" spc="35">
                <a:solidFill>
                  <a:srgbClr val="2E50A2"/>
                </a:solidFill>
              </a:rPr>
              <a:t>Missed monthly payments during this period are not:</a:t>
            </a:r>
          </a:p>
          <a:p>
            <a:pPr marL="1070663" lvl="3" indent="-304815">
              <a:lnSpc>
                <a:spcPct val="110000"/>
              </a:lnSpc>
              <a:spcBef>
                <a:spcPts val="400"/>
              </a:spcBef>
            </a:pPr>
            <a:r>
              <a:rPr lang="en-US" sz="1600" spc="35">
                <a:solidFill>
                  <a:srgbClr val="2E50A2"/>
                </a:solidFill>
              </a:rPr>
              <a:t>considered delinquent</a:t>
            </a:r>
          </a:p>
          <a:p>
            <a:pPr marL="1070663" lvl="3" indent="-304815">
              <a:lnSpc>
                <a:spcPct val="110000"/>
              </a:lnSpc>
              <a:spcBef>
                <a:spcPts val="400"/>
              </a:spcBef>
            </a:pPr>
            <a:r>
              <a:rPr lang="en-US" sz="1600" spc="35">
                <a:solidFill>
                  <a:srgbClr val="2E50A2"/>
                </a:solidFill>
              </a:rPr>
              <a:t>reported to credit bureau</a:t>
            </a:r>
          </a:p>
          <a:p>
            <a:pPr marL="1070663" lvl="3" indent="-304815">
              <a:lnSpc>
                <a:spcPct val="110000"/>
              </a:lnSpc>
              <a:spcBef>
                <a:spcPts val="400"/>
              </a:spcBef>
            </a:pPr>
            <a:r>
              <a:rPr lang="en-US" sz="1600" spc="35">
                <a:solidFill>
                  <a:srgbClr val="2E50A2"/>
                </a:solidFill>
              </a:rPr>
              <a:t>placed in default</a:t>
            </a:r>
          </a:p>
          <a:p>
            <a:pPr marL="1070663" lvl="3" indent="-304815">
              <a:lnSpc>
                <a:spcPct val="110000"/>
              </a:lnSpc>
              <a:spcBef>
                <a:spcPts val="400"/>
              </a:spcBef>
            </a:pPr>
            <a:r>
              <a:rPr lang="en-US" sz="1600" spc="35">
                <a:solidFill>
                  <a:srgbClr val="2E50A2"/>
                </a:solidFill>
              </a:rPr>
              <a:t>referred to collections</a:t>
            </a:r>
          </a:p>
          <a:p>
            <a:pPr marL="655351" lvl="2" indent="-194319">
              <a:lnSpc>
                <a:spcPct val="11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endParaRPr lang="en-US" sz="200" spc="35">
              <a:solidFill>
                <a:srgbClr val="2E50A2"/>
              </a:solidFill>
            </a:endParaRPr>
          </a:p>
          <a:p>
            <a:pPr marL="765848" lvl="2" indent="-304815">
              <a:lnSpc>
                <a:spcPct val="11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867" spc="35">
                <a:solidFill>
                  <a:srgbClr val="2E50A2"/>
                </a:solidFill>
              </a:rPr>
              <a:t>Interest will accumulate</a:t>
            </a:r>
          </a:p>
          <a:p>
            <a:pPr marL="655351" lvl="2" indent="-194319">
              <a:lnSpc>
                <a:spcPct val="11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endParaRPr lang="en-US" sz="200" spc="35">
              <a:solidFill>
                <a:srgbClr val="2E50A2"/>
              </a:solidFill>
            </a:endParaRPr>
          </a:p>
          <a:p>
            <a:pPr marL="765848" lvl="2" indent="-304815">
              <a:lnSpc>
                <a:spcPct val="11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867" spc="35">
                <a:solidFill>
                  <a:srgbClr val="2E50A2"/>
                </a:solidFill>
              </a:rPr>
              <a:t>No progress toward loan forgiveness under IDR or </a:t>
            </a:r>
            <a:br>
              <a:rPr lang="en-US" sz="1867" spc="35">
                <a:solidFill>
                  <a:srgbClr val="2E50A2"/>
                </a:solidFill>
              </a:rPr>
            </a:br>
            <a:r>
              <a:rPr lang="en-US" sz="1867" spc="35">
                <a:solidFill>
                  <a:srgbClr val="2E50A2"/>
                </a:solidFill>
              </a:rPr>
              <a:t>Public Service Loan Forgiveness (PSLF)</a:t>
            </a:r>
          </a:p>
          <a:p>
            <a:pPr marL="655351" lvl="2" indent="-194319">
              <a:lnSpc>
                <a:spcPct val="11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endParaRPr lang="en-US" sz="200" spc="35">
              <a:solidFill>
                <a:srgbClr val="2E50A2"/>
              </a:solidFill>
            </a:endParaRPr>
          </a:p>
          <a:p>
            <a:pPr marL="765848" lvl="2" indent="-304815">
              <a:lnSpc>
                <a:spcPct val="110000"/>
              </a:lnSpc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867" spc="35">
                <a:solidFill>
                  <a:srgbClr val="2E50A2"/>
                </a:solidFill>
              </a:rPr>
              <a:t>Safety net</a:t>
            </a:r>
          </a:p>
          <a:p>
            <a:pPr marL="655351" lvl="2" indent="-194319">
              <a:lnSpc>
                <a:spcPct val="110000"/>
              </a:lnSpc>
              <a:spcBef>
                <a:spcPts val="400"/>
              </a:spcBef>
              <a:buFont typeface="Arial"/>
              <a:buChar char="•"/>
            </a:pPr>
            <a:endParaRPr lang="en-US" sz="1733" u="sng" spc="35">
              <a:solidFill>
                <a:srgbClr val="2E50A2"/>
              </a:solidFill>
            </a:endParaRPr>
          </a:p>
        </p:txBody>
      </p:sp>
      <p:pic>
        <p:nvPicPr>
          <p:cNvPr id="1026" name="Picture 2" descr="Entering a Highway: Steps &amp; Right-of-Way Rules for Merging From A Ramp">
            <a:extLst>
              <a:ext uri="{FF2B5EF4-FFF2-40B4-BE49-F238E27FC236}">
                <a16:creationId xmlns:a16="http://schemas.microsoft.com/office/drawing/2014/main" id="{48B65FB5-5F5B-392F-9592-6A69E4563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111579"/>
            <a:ext cx="4520042" cy="323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483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E6F8B-3ED7-8B93-5C93-395F3747D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2878-5D30-5DD8-5E30-6C2F87DBD8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Student Loan Repayment </a:t>
            </a:r>
            <a:br>
              <a:rPr lang="en-US"/>
            </a:br>
            <a:r>
              <a:rPr lang="en-US"/>
              <a:t>As of Today</a:t>
            </a:r>
          </a:p>
        </p:txBody>
      </p:sp>
    </p:spTree>
    <p:extLst>
      <p:ext uri="{BB962C8B-B14F-4D97-AF65-F5344CB8AC3E}">
        <p14:creationId xmlns:p14="http://schemas.microsoft.com/office/powerpoint/2010/main" val="98242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E82E3-9566-3FBC-2773-21C1EC4EE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AA-54B6-4108-5429-E9325A95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Where are we today for student loan repayment…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A72133-6FF2-2711-7ED6-603F8762B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752" y="4390374"/>
            <a:ext cx="11588496" cy="19526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/>
              <a:t>Student Loan Repayment Plans:</a:t>
            </a:r>
          </a:p>
          <a:p>
            <a:pPr marL="914400" lvl="1">
              <a:spcBef>
                <a:spcPts val="1200"/>
              </a:spcBef>
              <a:spcAft>
                <a:spcPts val="800"/>
              </a:spcAft>
            </a:pPr>
            <a:r>
              <a:rPr lang="en-US"/>
              <a:t>SAVE</a:t>
            </a:r>
          </a:p>
          <a:p>
            <a:pPr marL="914400" lvl="1">
              <a:spcAft>
                <a:spcPts val="800"/>
              </a:spcAft>
            </a:pPr>
            <a:endParaRPr lang="en-US" sz="700"/>
          </a:p>
          <a:p>
            <a:pPr marL="502920" lvl="1" indent="0">
              <a:spcAft>
                <a:spcPts val="800"/>
              </a:spcAft>
              <a:buNone/>
            </a:pPr>
            <a:r>
              <a:rPr lang="en-US" sz="2400" i="1">
                <a:solidFill>
                  <a:srgbClr val="FE7B1A"/>
                </a:solidFill>
              </a:rPr>
              <a:t>After 7/1/26 those who borrow will only have RAP and a tweaked Standard Repayment</a:t>
            </a:r>
          </a:p>
          <a:p>
            <a:pPr marL="502920" lvl="1" indent="0">
              <a:spcAft>
                <a:spcPts val="800"/>
              </a:spcAft>
              <a:buNone/>
            </a:pPr>
            <a:endParaRPr lang="en-US"/>
          </a:p>
          <a:p>
            <a:pPr marL="914400" lvl="1">
              <a:spcAft>
                <a:spcPts val="800"/>
              </a:spcAft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70A30-06CA-B0A0-CDFC-33B6EB69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4E08-83A7-0B42-9751-742E0DC3DCF6}" type="slidenum">
              <a:rPr lang="en-US" smtClean="0"/>
              <a:t>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921D2-802C-AFC2-6069-12AD42DF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ISFAA.org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A75DEE-B961-D8CD-0D4E-31BE0584D636}"/>
              </a:ext>
            </a:extLst>
          </p:cNvPr>
          <p:cNvCxnSpPr>
            <a:cxnSpLocks/>
          </p:cNvCxnSpPr>
          <p:nvPr/>
        </p:nvCxnSpPr>
        <p:spPr>
          <a:xfrm flipV="1">
            <a:off x="301752" y="653666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website&#10;&#10;AI-generated content may be incorrect.">
            <a:extLst>
              <a:ext uri="{FF2B5EF4-FFF2-40B4-BE49-F238E27FC236}">
                <a16:creationId xmlns:a16="http://schemas.microsoft.com/office/drawing/2014/main" id="{CB282384-2F07-1588-0934-690E320CF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98" y="1499929"/>
            <a:ext cx="9404604" cy="252364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DCBBC3-175C-6B5B-311E-EAE05294DF11}"/>
              </a:ext>
            </a:extLst>
          </p:cNvPr>
          <p:cNvSpPr txBox="1"/>
          <p:nvPr/>
        </p:nvSpPr>
        <p:spPr>
          <a:xfrm>
            <a:off x="2310116" y="5006065"/>
            <a:ext cx="200501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1" indent="-41148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>
                <a:srgbClr val="604878">
                  <a:lumMod val="75000"/>
                </a:srgbClr>
              </a:buClr>
              <a:buSzPct val="90000"/>
              <a:buFont typeface="Zapf Dingbats"/>
              <a:buChar char="✦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9E8879-EAA5-FD0A-6909-3406435DD8A6}"/>
              </a:ext>
            </a:extLst>
          </p:cNvPr>
          <p:cNvSpPr txBox="1"/>
          <p:nvPr/>
        </p:nvSpPr>
        <p:spPr>
          <a:xfrm>
            <a:off x="4071273" y="5006065"/>
            <a:ext cx="200501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1" indent="-41148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>
                <a:srgbClr val="604878">
                  <a:lumMod val="75000"/>
                </a:srgbClr>
              </a:buClr>
              <a:buSzPct val="90000"/>
              <a:buFont typeface="Zapf Dingbats"/>
              <a:buChar char="✦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DF8BBA-F98D-46CD-4B6C-410A354688FE}"/>
              </a:ext>
            </a:extLst>
          </p:cNvPr>
          <p:cNvSpPr txBox="1"/>
          <p:nvPr/>
        </p:nvSpPr>
        <p:spPr>
          <a:xfrm>
            <a:off x="5757558" y="5006065"/>
            <a:ext cx="200501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1" indent="-41148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Clr>
                <a:srgbClr val="604878">
                  <a:lumMod val="75000"/>
                </a:srgbClr>
              </a:buClr>
              <a:buSzPct val="90000"/>
              <a:buFont typeface="Zapf Dingbats"/>
              <a:buChar char="✦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</a:t>
            </a:r>
          </a:p>
        </p:txBody>
      </p:sp>
    </p:spTree>
    <p:extLst>
      <p:ext uri="{BB962C8B-B14F-4D97-AF65-F5344CB8AC3E}">
        <p14:creationId xmlns:p14="http://schemas.microsoft.com/office/powerpoint/2010/main" val="3822584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2A648-8EDD-A4D2-CA3B-97D7EAAF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Repayment Plans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CB2FD-DA94-E0A4-80A6-7685B7C69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2626" y="2212918"/>
            <a:ext cx="6775778" cy="3466168"/>
          </a:xfrm>
        </p:spPr>
        <p:txBody>
          <a:bodyPr>
            <a:noAutofit/>
          </a:bodyPr>
          <a:lstStyle/>
          <a:p>
            <a:r>
              <a:rPr lang="en-US" sz="3600"/>
              <a:t>SAVE Plan – Now Unavailable</a:t>
            </a:r>
          </a:p>
          <a:p>
            <a:pPr marL="914400" lvl="1"/>
            <a:endParaRPr lang="en-US" sz="1600"/>
          </a:p>
          <a:p>
            <a:pPr marL="914400" lvl="1"/>
            <a:r>
              <a:rPr lang="en-US"/>
              <a:t>Those that enrolled are in forbearance</a:t>
            </a:r>
          </a:p>
          <a:p>
            <a:pPr marL="914400" lvl="1"/>
            <a:endParaRPr lang="en-US" sz="1600"/>
          </a:p>
          <a:p>
            <a:pPr marL="914400" lvl="1"/>
            <a:r>
              <a:rPr lang="en-US"/>
              <a:t>Congress repealed it</a:t>
            </a:r>
          </a:p>
          <a:p>
            <a:pPr marL="914400" lvl="1"/>
            <a:endParaRPr lang="en-US" sz="1600"/>
          </a:p>
          <a:p>
            <a:pPr marL="914400" lvl="1"/>
            <a:r>
              <a:rPr lang="en-US"/>
              <a:t>Interest started being charged again as of August 1 for those in payment pause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C2422-BF8A-3410-DAEF-F10CD353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4E08-83A7-0B42-9751-742E0DC3DCF6}" type="slidenum">
              <a:rPr lang="en-US" smtClean="0"/>
              <a:t>13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E2FA8-F1BB-0471-E19A-BB644815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ISFAA.org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C2CE53-392E-829F-D6C6-450B9A6AF7CC}"/>
              </a:ext>
            </a:extLst>
          </p:cNvPr>
          <p:cNvCxnSpPr>
            <a:cxnSpLocks/>
          </p:cNvCxnSpPr>
          <p:nvPr/>
        </p:nvCxnSpPr>
        <p:spPr>
          <a:xfrm flipV="1">
            <a:off x="301752" y="653666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ue and white text on a blue background&#10;&#10;AI-generated content may be incorrect.">
            <a:extLst>
              <a:ext uri="{FF2B5EF4-FFF2-40B4-BE49-F238E27FC236}">
                <a16:creationId xmlns:a16="http://schemas.microsoft.com/office/drawing/2014/main" id="{CC4785F2-5DA9-3D9C-A41D-BE133C0CC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90" y="2176777"/>
            <a:ext cx="3558905" cy="3538451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360C011-2209-8581-EAE4-3710C8CACF7E}"/>
              </a:ext>
            </a:extLst>
          </p:cNvPr>
          <p:cNvSpPr/>
          <p:nvPr/>
        </p:nvSpPr>
        <p:spPr>
          <a:xfrm>
            <a:off x="8686800" y="2992752"/>
            <a:ext cx="914400" cy="327390"/>
          </a:xfrm>
          <a:prstGeom prst="roundRect">
            <a:avLst>
              <a:gd name="adj" fmla="val 3900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- - - - - </a:t>
            </a:r>
          </a:p>
        </p:txBody>
      </p:sp>
    </p:spTree>
    <p:extLst>
      <p:ext uri="{BB962C8B-B14F-4D97-AF65-F5344CB8AC3E}">
        <p14:creationId xmlns:p14="http://schemas.microsoft.com/office/powerpoint/2010/main" val="980922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3616D-5E4E-4929-C11A-D0908035C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C69E5-60B1-F736-73CE-1A07B61AA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Repayment Plans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FA2E1-E3F2-DC19-3D93-23F9A3884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8355" y="2188699"/>
            <a:ext cx="5630588" cy="3513454"/>
          </a:xfrm>
        </p:spPr>
        <p:txBody>
          <a:bodyPr>
            <a:noAutofit/>
          </a:bodyPr>
          <a:lstStyle/>
          <a:p>
            <a:r>
              <a:rPr lang="en-US" sz="3600"/>
              <a:t>Income Contingent Repayment Plan (ICR) Plan</a:t>
            </a:r>
            <a:endParaRPr lang="en-US" sz="1600"/>
          </a:p>
          <a:p>
            <a:pPr marL="914400" lvl="1"/>
            <a:endParaRPr lang="en-US" sz="1200"/>
          </a:p>
          <a:p>
            <a:pPr marL="914400" lvl="1"/>
            <a:r>
              <a:rPr lang="en-US"/>
              <a:t>No longer concludes in forgiveness, same for PAYE</a:t>
            </a:r>
          </a:p>
          <a:p>
            <a:pPr marL="914400" lvl="1"/>
            <a:endParaRPr lang="en-US" sz="1200"/>
          </a:p>
          <a:p>
            <a:pPr marL="914400" lvl="1"/>
            <a:r>
              <a:rPr lang="en-US"/>
              <a:t>These plans phased out as of 7/1/28</a:t>
            </a:r>
          </a:p>
          <a:p>
            <a:pPr marL="502920" lvl="1" indent="0">
              <a:buNone/>
            </a:pPr>
            <a:endParaRPr lang="en-US" sz="16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EA8A5-A38B-0937-3110-1CDD500B9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4E08-83A7-0B42-9751-742E0DC3DCF6}" type="slidenum">
              <a:rPr lang="en-US" smtClean="0"/>
              <a:t>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E67A27-4F75-B840-C463-5BBA57682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ISFAA.org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787CD8-92F2-BF5A-5CE6-31A02293A2F0}"/>
              </a:ext>
            </a:extLst>
          </p:cNvPr>
          <p:cNvCxnSpPr>
            <a:cxnSpLocks/>
          </p:cNvCxnSpPr>
          <p:nvPr/>
        </p:nvCxnSpPr>
        <p:spPr>
          <a:xfrm flipV="1">
            <a:off x="301752" y="653666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-up of a paper with a pen and a clip&#10;&#10;AI-generated content may be incorrect.">
            <a:extLst>
              <a:ext uri="{FF2B5EF4-FFF2-40B4-BE49-F238E27FC236}">
                <a16:creationId xmlns:a16="http://schemas.microsoft.com/office/drawing/2014/main" id="{4DA7C72A-7A9A-4BB8-775A-807050CE0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0" r="1406" b="4875"/>
          <a:stretch>
            <a:fillRect/>
          </a:stretch>
        </p:blipFill>
        <p:spPr>
          <a:xfrm>
            <a:off x="477826" y="1998920"/>
            <a:ext cx="5066671" cy="3703233"/>
          </a:xfrm>
          <a:prstGeom prst="roundRect">
            <a:avLst>
              <a:gd name="adj" fmla="val 5892"/>
            </a:avLst>
          </a:prstGeom>
        </p:spPr>
      </p:pic>
    </p:spTree>
    <p:extLst>
      <p:ext uri="{BB962C8B-B14F-4D97-AF65-F5344CB8AC3E}">
        <p14:creationId xmlns:p14="http://schemas.microsoft.com/office/powerpoint/2010/main" val="4275741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90872-5A05-DE97-99E4-26BA2A18E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6BDA7-D84C-7AB3-F871-3AE1496D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Repayment Plans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B424D-4844-8484-38EC-05938E5CC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3615" y="1557310"/>
            <a:ext cx="11674574" cy="4796777"/>
          </a:xfrm>
        </p:spPr>
        <p:txBody>
          <a:bodyPr>
            <a:noAutofit/>
          </a:bodyPr>
          <a:lstStyle/>
          <a:p>
            <a:pPr marL="502920" lvl="1" indent="0">
              <a:buNone/>
            </a:pPr>
            <a:endParaRPr lang="en-US" sz="1600"/>
          </a:p>
          <a:p>
            <a:pPr marL="640080"/>
            <a:r>
              <a:rPr lang="en-US"/>
              <a:t>Income Based Repayment (IBR) Plan – IS available</a:t>
            </a:r>
          </a:p>
          <a:p>
            <a:pPr marL="640080"/>
            <a:endParaRPr lang="en-US" sz="500"/>
          </a:p>
          <a:p>
            <a:pPr marL="914400" lvl="1"/>
            <a:r>
              <a:rPr lang="en-US"/>
              <a:t>Terms are 10% of discretionary income (15% for some older loans)</a:t>
            </a:r>
          </a:p>
          <a:p>
            <a:pPr marL="914400" lvl="1"/>
            <a:endParaRPr lang="en-US" sz="1000"/>
          </a:p>
          <a:p>
            <a:pPr marL="914400" lvl="1"/>
            <a:r>
              <a:rPr lang="en-US"/>
              <a:t>Forgiveness may come after 20 or 25 years</a:t>
            </a:r>
          </a:p>
          <a:p>
            <a:pPr marL="1371600" lvl="2"/>
            <a:r>
              <a:rPr lang="en-US"/>
              <a:t>IBR loan discharge paused during SAVE court decisions</a:t>
            </a:r>
          </a:p>
          <a:p>
            <a:pPr marL="1371600" lvl="2"/>
            <a:r>
              <a:rPr lang="en-US"/>
              <a:t>ED working on updating eligible payment counts</a:t>
            </a:r>
          </a:p>
          <a:p>
            <a:pPr marL="1371600" lvl="2"/>
            <a:endParaRPr lang="en-US" sz="1000"/>
          </a:p>
          <a:p>
            <a:pPr marL="914400" lvl="1"/>
            <a:r>
              <a:rPr lang="en-US"/>
              <a:t>Requirement to prove “partial financial hardship” to get into loan plan, now removed!</a:t>
            </a:r>
          </a:p>
          <a:p>
            <a:pPr marL="1371600" lvl="2"/>
            <a:r>
              <a:rPr lang="en-US"/>
              <a:t>For now, borrowers still being rejected due to their income</a:t>
            </a:r>
          </a:p>
          <a:p>
            <a:pPr marL="1371600" lvl="2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C4DBE-B7D5-EC75-B170-6C304F26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4E08-83A7-0B42-9751-742E0DC3DCF6}" type="slidenum">
              <a:rPr lang="en-US" smtClean="0"/>
              <a:t>15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2F15E-6E08-8CDB-7A95-B1AE4151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ISFAA.org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A28E28-8ECA-0BB5-5F3F-B1201E437EC0}"/>
              </a:ext>
            </a:extLst>
          </p:cNvPr>
          <p:cNvCxnSpPr>
            <a:cxnSpLocks/>
          </p:cNvCxnSpPr>
          <p:nvPr/>
        </p:nvCxnSpPr>
        <p:spPr>
          <a:xfrm flipV="1">
            <a:off x="301752" y="653666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755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E6C52-7650-AD80-DEF0-F432E2449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99E1-B132-FD41-1AFE-1E0AD8BA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Repayment Plans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B7952D-93B0-1FDB-3F6B-412657CE3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922452"/>
            <a:ext cx="6955454" cy="4046086"/>
          </a:xfrm>
        </p:spPr>
        <p:txBody>
          <a:bodyPr>
            <a:noAutofit/>
          </a:bodyPr>
          <a:lstStyle/>
          <a:p>
            <a:pPr marL="502920" lvl="1" indent="0">
              <a:buNone/>
            </a:pPr>
            <a:endParaRPr lang="en-US" sz="1600"/>
          </a:p>
          <a:p>
            <a:pPr marL="640080"/>
            <a:r>
              <a:rPr lang="en-US"/>
              <a:t>Repayment Assistance (RAP) Plan</a:t>
            </a:r>
          </a:p>
          <a:p>
            <a:pPr marL="914400" lvl="1"/>
            <a:endParaRPr lang="en-US" sz="1000"/>
          </a:p>
          <a:p>
            <a:pPr marL="914400" lvl="1"/>
            <a:r>
              <a:rPr lang="en-US"/>
              <a:t>Will be available as of 7/1/26</a:t>
            </a:r>
          </a:p>
          <a:p>
            <a:pPr marL="640080"/>
            <a:endParaRPr lang="en-US" sz="500"/>
          </a:p>
          <a:p>
            <a:pPr marL="914400" lvl="1"/>
            <a:r>
              <a:rPr lang="en-US"/>
              <a:t>Based on AGI (Pay 1% to 10%)</a:t>
            </a:r>
          </a:p>
          <a:p>
            <a:pPr marL="914400" lvl="1"/>
            <a:endParaRPr lang="en-US" sz="1000"/>
          </a:p>
          <a:p>
            <a:pPr marL="914400" lvl="1"/>
            <a:r>
              <a:rPr lang="en-US"/>
              <a:t>$10 / month minimum</a:t>
            </a:r>
          </a:p>
          <a:p>
            <a:pPr marL="1371600" lvl="2"/>
            <a:endParaRPr lang="en-US" sz="1000"/>
          </a:p>
          <a:p>
            <a:pPr marL="914400" lvl="1"/>
            <a:r>
              <a:rPr lang="en-US"/>
              <a:t>Forgiveness after 30 years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4EFD3-B231-76F0-3333-32604E94D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4E08-83A7-0B42-9751-742E0DC3DCF6}" type="slidenum">
              <a:rPr lang="en-US" smtClean="0"/>
              <a:t>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E4162-FE1D-7A4B-2ED7-00000F5C6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ISFAA.org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04B053-33BD-B04D-5EB0-B9758B82CAF3}"/>
              </a:ext>
            </a:extLst>
          </p:cNvPr>
          <p:cNvCxnSpPr>
            <a:cxnSpLocks/>
          </p:cNvCxnSpPr>
          <p:nvPr/>
        </p:nvCxnSpPr>
        <p:spPr>
          <a:xfrm flipV="1">
            <a:off x="301752" y="653666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sitting on a couch looking at a calculator&#10;&#10;AI-generated content may be incorrect.">
            <a:extLst>
              <a:ext uri="{FF2B5EF4-FFF2-40B4-BE49-F238E27FC236}">
                <a16:creationId xmlns:a16="http://schemas.microsoft.com/office/drawing/2014/main" id="{AC191FA5-DF9B-542E-4C37-51F712A04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757" y="1990598"/>
            <a:ext cx="5308654" cy="3537315"/>
          </a:xfrm>
          <a:prstGeom prst="roundRect">
            <a:avLst>
              <a:gd name="adj" fmla="val 6840"/>
            </a:avLst>
          </a:prstGeom>
        </p:spPr>
      </p:pic>
    </p:spTree>
    <p:extLst>
      <p:ext uri="{BB962C8B-B14F-4D97-AF65-F5344CB8AC3E}">
        <p14:creationId xmlns:p14="http://schemas.microsoft.com/office/powerpoint/2010/main" val="2527440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B1470-866E-3549-BD54-505B7DF19B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COA and Net Price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C0F6827-19E9-B3E7-5D58-A9355A22AC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40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534AA-1C90-D014-8BF2-C1B65829F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A3F04-EB88-F27A-95E9-E6EE58FDE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 Price Trends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4AB47-5C76-0E36-52B7-BA2B0AAF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4E08-83A7-0B42-9751-742E0DC3DCF6}" type="slidenum">
              <a:rPr lang="en-US" smtClean="0"/>
              <a:t>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75EEA-592D-3A46-763F-B4D9AE34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ISFAA.org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2702EA-BAB8-E0F5-AA69-0C6ABD8FAA11}"/>
              </a:ext>
            </a:extLst>
          </p:cNvPr>
          <p:cNvCxnSpPr>
            <a:cxnSpLocks/>
          </p:cNvCxnSpPr>
          <p:nvPr/>
        </p:nvCxnSpPr>
        <p:spPr>
          <a:xfrm flipV="1">
            <a:off x="301752" y="653666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F23FE10-7EF1-BBD2-38C1-17410D02D69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0" y="2560281"/>
            <a:ext cx="3931920" cy="36576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65321-29B4-2A46-8C5C-5EF052A1CE3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175760" y="2560281"/>
            <a:ext cx="3931920" cy="36576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41614C-6E47-21B4-4D73-B8B5E332A253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197275" y="2560281"/>
            <a:ext cx="3931920" cy="36576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C2A20A-3BCE-5D93-96F3-54212B166EEF}"/>
              </a:ext>
            </a:extLst>
          </p:cNvPr>
          <p:cNvSpPr txBox="1"/>
          <p:nvPr/>
        </p:nvSpPr>
        <p:spPr>
          <a:xfrm>
            <a:off x="0" y="1483193"/>
            <a:ext cx="12129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/>
              <a:t>Average Published and Net Prices in 2024 Dollars, First-Time Full-Time </a:t>
            </a:r>
          </a:p>
          <a:p>
            <a:pPr algn="ctr">
              <a:buNone/>
            </a:pPr>
            <a:r>
              <a:rPr lang="en-US" sz="2400"/>
              <a:t>In-District Undergraduate Students at Institutions, 2006-07 to 2024-25</a:t>
            </a:r>
          </a:p>
        </p:txBody>
      </p:sp>
    </p:spTree>
    <p:extLst>
      <p:ext uri="{BB962C8B-B14F-4D97-AF65-F5344CB8AC3E}">
        <p14:creationId xmlns:p14="http://schemas.microsoft.com/office/powerpoint/2010/main" val="3849325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971B3-9D02-5BF0-91F3-66DCA9D43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A8173-1AD1-518E-485A-473244D6F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Funding Sources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F3322-CA44-9037-122E-695676F79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4E08-83A7-0B42-9751-742E0DC3DCF6}" type="slidenum">
              <a:rPr lang="en-US" smtClean="0"/>
              <a:t>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D561B-B08D-4898-59B2-C4AF6B73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ISFAA.org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5C0485-6D83-0AC4-650B-5C87575E2CB2}"/>
              </a:ext>
            </a:extLst>
          </p:cNvPr>
          <p:cNvCxnSpPr>
            <a:cxnSpLocks/>
          </p:cNvCxnSpPr>
          <p:nvPr/>
        </p:nvCxnSpPr>
        <p:spPr>
          <a:xfrm flipV="1">
            <a:off x="301752" y="653666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30CAC2E-483B-4BB1-7F5A-765A2E3B1E76}"/>
              </a:ext>
            </a:extLst>
          </p:cNvPr>
          <p:cNvSpPr txBox="1"/>
          <p:nvPr/>
        </p:nvSpPr>
        <p:spPr>
          <a:xfrm>
            <a:off x="62805" y="6901791"/>
            <a:ext cx="12129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/>
              <a:t>Composition of Total Aid and Nonfederal Loans, 2003-04 to 2023-24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C878C-0BAE-6B2F-8EC0-5D49993D3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112" y="1409023"/>
            <a:ext cx="6669777" cy="503636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9955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57FF2-5CBB-2A46-9162-158CD5053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" y="33962"/>
            <a:ext cx="5909310" cy="1375415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r>
              <a:rPr lang="en-US"/>
              <a:t>Topics of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4D268-9A6D-9943-B9A6-C707143D1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96" y="1788951"/>
            <a:ext cx="5064567" cy="468947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Zapf Dingbats"/>
              <a:buChar char="✦"/>
            </a:pPr>
            <a:r>
              <a:rPr lang="en-US"/>
              <a:t>From the Headlines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Zapf Dingbats"/>
              <a:buChar char="✦"/>
            </a:pPr>
            <a:r>
              <a:rPr lang="en-US"/>
              <a:t>A Trip Down Workshop Memory Lane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Zapf Dingbats"/>
              <a:buChar char="✦"/>
            </a:pPr>
            <a:r>
              <a:rPr lang="en-US"/>
              <a:t>Student Loan Repayment As of Today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Zapf Dingbats"/>
              <a:buChar char="✦"/>
            </a:pPr>
            <a:r>
              <a:rPr lang="en-US"/>
              <a:t>COA and Net Price Trends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6613F-64D6-9148-A999-1408501A7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ISFAA.org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EA4773-B495-9848-B5CF-E34FE37E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DAF54E08-83A7-0B42-9751-742E0DC3DCF6}" type="slidenum">
              <a:rPr 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60AD3C-35BF-EC4D-9290-84A63513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66" r="22100"/>
          <a:stretch>
            <a:fillRect/>
          </a:stretch>
        </p:blipFill>
        <p:spPr>
          <a:xfrm>
            <a:off x="5893585" y="10"/>
            <a:ext cx="630949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6915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E15EF-F058-8EA8-44A2-0FA9BB621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F46A4-D8F1-AF54-0962-B4018FB54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631767"/>
            <a:ext cx="10972800" cy="2310938"/>
          </a:xfrm>
        </p:spPr>
        <p:txBody>
          <a:bodyPr>
            <a:normAutofit/>
          </a:bodyPr>
          <a:lstStyle/>
          <a:p>
            <a:r>
              <a:rPr lang="en-US" sz="9600"/>
              <a:t>Thank you!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8B634A-4469-7990-6287-525BFA4F6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1175" y="3133875"/>
            <a:ext cx="3075708" cy="1740890"/>
          </a:xfrm>
        </p:spPr>
        <p:txBody>
          <a:bodyPr>
            <a:noAutofit/>
          </a:bodyPr>
          <a:lstStyle/>
          <a:p>
            <a:r>
              <a:rPr lang="en-US" sz="4800">
                <a:solidFill>
                  <a:srgbClr val="2E50A2"/>
                </a:solidFill>
              </a:rPr>
              <a:t>William </a:t>
            </a:r>
          </a:p>
          <a:p>
            <a:r>
              <a:rPr lang="en-US" sz="4800">
                <a:solidFill>
                  <a:srgbClr val="2E50A2"/>
                </a:solidFill>
              </a:rPr>
              <a:t>Wozniak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6FB0ED-E0FA-1B70-3FA1-AFD1A1E85B50}"/>
              </a:ext>
            </a:extLst>
          </p:cNvPr>
          <p:cNvGrpSpPr/>
          <p:nvPr/>
        </p:nvGrpSpPr>
        <p:grpSpPr>
          <a:xfrm>
            <a:off x="6096000" y="2785469"/>
            <a:ext cx="4880853" cy="2054580"/>
            <a:chOff x="742885" y="4226949"/>
            <a:chExt cx="4926391" cy="207374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B10A5D-85A0-B8B7-CF5A-4FBF748E97BE}"/>
                </a:ext>
              </a:extLst>
            </p:cNvPr>
            <p:cNvSpPr txBox="1"/>
            <p:nvPr userDrawn="1"/>
          </p:nvSpPr>
          <p:spPr>
            <a:xfrm>
              <a:off x="1256753" y="4226949"/>
              <a:ext cx="4412523" cy="20288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200" b="0" i="0" u="none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317.715.9002</a:t>
              </a:r>
            </a:p>
            <a:p>
              <a:pPr>
                <a:lnSpc>
                  <a:spcPct val="200000"/>
                </a:lnSpc>
              </a:pPr>
              <a:r>
                <a:rPr lang="en-US" sz="2200" b="0" i="0" u="none" err="1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wwozniak@investedindiana.org</a:t>
              </a:r>
              <a:endParaRPr lang="en-US" sz="2200" b="0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en-US" sz="2200" b="0" i="0" u="none" err="1">
                  <a:solidFill>
                    <a:srgbClr val="2D4F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www.ISFAA.org</a:t>
              </a:r>
              <a:endParaRPr lang="en-US" sz="2200" b="0" i="0" u="none">
                <a:solidFill>
                  <a:srgbClr val="2D4F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88BEDED-7C9F-DAA7-89DA-AE4A145B58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4317" y="4504595"/>
              <a:ext cx="408989" cy="408989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CF86AF3-41FA-76F2-B5FA-F9F9276F0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2885" y="5106163"/>
              <a:ext cx="491620" cy="49162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D03F154-7520-727A-8CEC-38820FF4EF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6542" y="5809077"/>
              <a:ext cx="491621" cy="491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534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B1470-866E-3549-BD54-505B7DF19B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From the Headlines</a:t>
            </a:r>
          </a:p>
        </p:txBody>
      </p:sp>
    </p:spTree>
    <p:extLst>
      <p:ext uri="{BB962C8B-B14F-4D97-AF65-F5344CB8AC3E}">
        <p14:creationId xmlns:p14="http://schemas.microsoft.com/office/powerpoint/2010/main" val="685284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A71E7-6065-E095-31DD-86EFF74DF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the news…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C75B1C-F442-75A9-294E-F09358DBF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ISFAA.org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5A386-4D62-ECD6-DC4B-1B6A2166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4E08-83A7-0B42-9751-742E0DC3DCF6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9" descr="A close up of a message&#10;&#10;AI-generated content may be incorrect.">
            <a:extLst>
              <a:ext uri="{FF2B5EF4-FFF2-40B4-BE49-F238E27FC236}">
                <a16:creationId xmlns:a16="http://schemas.microsoft.com/office/drawing/2014/main" id="{039F4496-42FC-4F64-02D9-A6A39CA31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r="5928"/>
          <a:stretch>
            <a:fillRect/>
          </a:stretch>
        </p:blipFill>
        <p:spPr>
          <a:xfrm>
            <a:off x="169649" y="1932577"/>
            <a:ext cx="9727303" cy="2000452"/>
          </a:xfrm>
          <a:prstGeom prst="rect">
            <a:avLst/>
          </a:prstGeom>
          <a:ln>
            <a:solidFill>
              <a:srgbClr val="2E50A2"/>
            </a:solidFill>
          </a:ln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05E385-E544-0E88-98DE-2AC9CB81C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940" y="4269652"/>
            <a:ext cx="9712918" cy="1750075"/>
          </a:xfrm>
          <a:prstGeom prst="rect">
            <a:avLst/>
          </a:prstGeom>
          <a:ln>
            <a:solidFill>
              <a:srgbClr val="2E50A2"/>
            </a:solidFill>
          </a:ln>
        </p:spPr>
      </p:pic>
    </p:spTree>
    <p:extLst>
      <p:ext uri="{BB962C8B-B14F-4D97-AF65-F5344CB8AC3E}">
        <p14:creationId xmlns:p14="http://schemas.microsoft.com/office/powerpoint/2010/main" val="830460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D0761-A9BC-D0A0-259C-004D28FD2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0FE10-6A58-316C-DD28-1867763F1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the news…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2F1FD-0204-B306-8CA6-AC457733B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ISFAA.org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BCA92-7C18-C46B-DBB1-97DAA83BF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4E08-83A7-0B42-9751-742E0DC3DCF6}" type="slidenum">
              <a:rPr lang="en-US" smtClean="0"/>
              <a:t>5</a:t>
            </a:fld>
            <a:endParaRPr lang="en-US"/>
          </a:p>
        </p:txBody>
      </p:sp>
      <p:pic>
        <p:nvPicPr>
          <p:cNvPr id="14" name="Picture 13" descr="A screenshot of a website&#10;&#10;AI-generated content may be incorrect.">
            <a:extLst>
              <a:ext uri="{FF2B5EF4-FFF2-40B4-BE49-F238E27FC236}">
                <a16:creationId xmlns:a16="http://schemas.microsoft.com/office/drawing/2014/main" id="{94037B5C-5818-98AF-BD6D-974637820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4" y="1868316"/>
            <a:ext cx="7772400" cy="2023726"/>
          </a:xfrm>
          <a:prstGeom prst="rect">
            <a:avLst/>
          </a:prstGeom>
          <a:ln>
            <a:solidFill>
              <a:srgbClr val="2E50A2"/>
            </a:solidFill>
          </a:ln>
        </p:spPr>
      </p:pic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FFDC140-08EE-ECBF-450E-08B956611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923" y="4273994"/>
            <a:ext cx="8549640" cy="1821714"/>
          </a:xfrm>
          <a:prstGeom prst="rect">
            <a:avLst/>
          </a:prstGeom>
          <a:ln>
            <a:solidFill>
              <a:srgbClr val="2E50A2"/>
            </a:solidFill>
          </a:ln>
        </p:spPr>
      </p:pic>
    </p:spTree>
    <p:extLst>
      <p:ext uri="{BB962C8B-B14F-4D97-AF65-F5344CB8AC3E}">
        <p14:creationId xmlns:p14="http://schemas.microsoft.com/office/powerpoint/2010/main" val="377734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0F687-5B7C-EBC1-7137-D07A7CDD3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DBC51-36C6-7888-3AF1-E3D6B3C13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Goal Sunday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D30FD-BD89-3FE0-4679-E556FEA15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46422" y="1561963"/>
            <a:ext cx="7655028" cy="479213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/>
              <a:t>Free </a:t>
            </a:r>
            <a:r>
              <a:rPr lang="en-US" sz="4000" b="1" u="sng"/>
              <a:t>FAFSA</a:t>
            </a:r>
            <a:r>
              <a:rPr lang="en-US" sz="4000"/>
              <a:t> help from financial aid professionals:</a:t>
            </a:r>
            <a:br>
              <a:rPr lang="en-US" sz="4000"/>
            </a:br>
            <a:endParaRPr lang="en-US" sz="3600"/>
          </a:p>
          <a:p>
            <a:pPr marL="914400" lvl="1">
              <a:lnSpc>
                <a:spcPct val="100000"/>
              </a:lnSpc>
              <a:spcBef>
                <a:spcPts val="0"/>
              </a:spcBef>
            </a:pPr>
            <a:r>
              <a:rPr lang="en-US" sz="3600"/>
              <a:t>Sunday, November 9</a:t>
            </a:r>
            <a:r>
              <a:rPr lang="en-US" sz="3600" baseline="30000"/>
              <a:t>th</a:t>
            </a:r>
            <a:r>
              <a:rPr lang="en-US" sz="3600"/>
              <a:t>, 2025</a:t>
            </a:r>
          </a:p>
          <a:p>
            <a:pPr marL="1371600" lvl="2">
              <a:lnSpc>
                <a:spcPct val="100000"/>
              </a:lnSpc>
              <a:spcBef>
                <a:spcPts val="0"/>
              </a:spcBef>
            </a:pPr>
            <a:r>
              <a:rPr lang="en-US" sz="3200"/>
              <a:t>2:00pm (Local Time)</a:t>
            </a:r>
          </a:p>
          <a:p>
            <a:pPr marL="50292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aseline="30000"/>
          </a:p>
          <a:p>
            <a:pPr marL="50292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6000" baseline="30000"/>
          </a:p>
          <a:p>
            <a:pPr marL="50292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aseline="30000"/>
          </a:p>
          <a:p>
            <a:pPr marL="50292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200" baseline="30000"/>
              <a:t>For more information:</a:t>
            </a:r>
          </a:p>
          <a:p>
            <a:pPr marL="50292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6600" baseline="30000" err="1">
                <a:solidFill>
                  <a:srgbClr val="2E50A2"/>
                </a:solidFill>
              </a:rPr>
              <a:t>CollegeGoalSunday.org</a:t>
            </a:r>
            <a:endParaRPr lang="en-US" sz="6600" baseline="30000">
              <a:solidFill>
                <a:srgbClr val="2E50A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0ABDA-363D-287C-8A54-73690318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54E08-83A7-0B42-9751-742E0DC3DCF6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B8F26-40BA-74C0-0E7C-4CE7ABCA8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ISFAA.org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9818F1-E36F-870B-981D-C8C793222768}"/>
              </a:ext>
            </a:extLst>
          </p:cNvPr>
          <p:cNvCxnSpPr>
            <a:cxnSpLocks/>
          </p:cNvCxnSpPr>
          <p:nvPr/>
        </p:nvCxnSpPr>
        <p:spPr>
          <a:xfrm flipV="1">
            <a:off x="301752" y="653666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8">
            <a:extLst>
              <a:ext uri="{FF2B5EF4-FFF2-40B4-BE49-F238E27FC236}">
                <a16:creationId xmlns:a16="http://schemas.microsoft.com/office/drawing/2014/main" id="{4D6D9C43-4D3E-120D-2A60-B8ED50CF5E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6547" y="1454133"/>
            <a:ext cx="3340010" cy="499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06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00136-BE64-539D-C727-56DB754FA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83365-DB94-7C63-5243-4552A10F11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 Trip Down Workshop Memory Lane</a:t>
            </a:r>
          </a:p>
        </p:txBody>
      </p:sp>
    </p:spTree>
    <p:extLst>
      <p:ext uri="{BB962C8B-B14F-4D97-AF65-F5344CB8AC3E}">
        <p14:creationId xmlns:p14="http://schemas.microsoft.com/office/powerpoint/2010/main" val="2936234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2C95485-B469-B0B7-1B35-3635F117B43A}"/>
              </a:ext>
            </a:extLst>
          </p:cNvPr>
          <p:cNvGrpSpPr>
            <a:grpSpLocks noChangeAspect="1"/>
          </p:cNvGrpSpPr>
          <p:nvPr/>
        </p:nvGrpSpPr>
        <p:grpSpPr>
          <a:xfrm>
            <a:off x="508000" y="1283313"/>
            <a:ext cx="7397833" cy="2194560"/>
            <a:chOff x="922423" y="1872434"/>
            <a:chExt cx="8939048" cy="2651760"/>
          </a:xfrm>
        </p:grpSpPr>
        <p:pic>
          <p:nvPicPr>
            <p:cNvPr id="10" name="Picture 9" descr="A close-up of a sign&#10;&#10;Description automatically generated">
              <a:extLst>
                <a:ext uri="{FF2B5EF4-FFF2-40B4-BE49-F238E27FC236}">
                  <a16:creationId xmlns:a16="http://schemas.microsoft.com/office/drawing/2014/main" id="{3F8929A2-29D3-77D6-0B3D-D15F3EC21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423" y="2603954"/>
              <a:ext cx="8939048" cy="1920240"/>
            </a:xfrm>
            <a:prstGeom prst="rect">
              <a:avLst/>
            </a:prstGeom>
          </p:spPr>
        </p:pic>
        <p:pic>
          <p:nvPicPr>
            <p:cNvPr id="12" name="Picture 11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DA67B850-7F92-854A-58C1-B55DA5BF9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423" y="1872434"/>
              <a:ext cx="2101176" cy="73152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EADEFB-5FC5-F10B-EE05-702DDF5B6393}"/>
              </a:ext>
            </a:extLst>
          </p:cNvPr>
          <p:cNvGrpSpPr>
            <a:grpSpLocks noChangeAspect="1"/>
          </p:cNvGrpSpPr>
          <p:nvPr/>
        </p:nvGrpSpPr>
        <p:grpSpPr>
          <a:xfrm>
            <a:off x="2297704" y="3784600"/>
            <a:ext cx="9503686" cy="2011680"/>
            <a:chOff x="4114800" y="5676900"/>
            <a:chExt cx="13391557" cy="2834640"/>
          </a:xfrm>
        </p:grpSpPr>
        <p:pic>
          <p:nvPicPr>
            <p:cNvPr id="4" name="Picture 3" descr="A screenshot of a web page&#10;&#10;Description automatically generated">
              <a:extLst>
                <a:ext uri="{FF2B5EF4-FFF2-40B4-BE49-F238E27FC236}">
                  <a16:creationId xmlns:a16="http://schemas.microsoft.com/office/drawing/2014/main" id="{B8901D6D-F9E6-4FEE-37FC-F2DF3CB85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39"/>
            <a:stretch/>
          </p:blipFill>
          <p:spPr>
            <a:xfrm>
              <a:off x="4114800" y="5676900"/>
              <a:ext cx="13391557" cy="2834640"/>
            </a:xfrm>
            <a:prstGeom prst="rect">
              <a:avLst/>
            </a:prstGeom>
          </p:spPr>
        </p:pic>
        <p:pic>
          <p:nvPicPr>
            <p:cNvPr id="5" name="Picture 4" descr="A screenshot of a web page&#10;&#10;Description automatically generated">
              <a:extLst>
                <a:ext uri="{FF2B5EF4-FFF2-40B4-BE49-F238E27FC236}">
                  <a16:creationId xmlns:a16="http://schemas.microsoft.com/office/drawing/2014/main" id="{56F57E9A-136A-2B05-7F06-9C7429A40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1" t="1619" r="81374" b="90284"/>
            <a:stretch/>
          </p:blipFill>
          <p:spPr>
            <a:xfrm>
              <a:off x="14428187" y="7179321"/>
              <a:ext cx="3075542" cy="961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9594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Description automatically generated">
            <a:extLst>
              <a:ext uri="{FF2B5EF4-FFF2-40B4-BE49-F238E27FC236}">
                <a16:creationId xmlns:a16="http://schemas.microsoft.com/office/drawing/2014/main" id="{5AA613B8-0DC6-6FB6-ABE2-74323D9EC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97000"/>
            <a:ext cx="8345018" cy="2642153"/>
          </a:xfrm>
          <a:prstGeom prst="rect">
            <a:avLst/>
          </a:prstGeom>
        </p:spPr>
      </p:pic>
      <p:pic>
        <p:nvPicPr>
          <p:cNvPr id="5" name="Picture 4" descr="A blue circle with black text&#10;&#10;Description automatically generated">
            <a:extLst>
              <a:ext uri="{FF2B5EF4-FFF2-40B4-BE49-F238E27FC236}">
                <a16:creationId xmlns:a16="http://schemas.microsoft.com/office/drawing/2014/main" id="{E30E3B2E-A8DE-DF51-6BD6-5D86720C5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3124753"/>
            <a:ext cx="2235200" cy="914400"/>
          </a:xfrm>
          <a:prstGeom prst="rect">
            <a:avLst/>
          </a:prstGeom>
        </p:spPr>
      </p:pic>
      <p:pic>
        <p:nvPicPr>
          <p:cNvPr id="7" name="Picture 6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249299D0-9FB8-2433-D62F-E183D7852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71" y="4546600"/>
            <a:ext cx="7067636" cy="1828800"/>
          </a:xfrm>
          <a:prstGeom prst="rect">
            <a:avLst/>
          </a:prstGeom>
        </p:spPr>
      </p:pic>
      <p:pic>
        <p:nvPicPr>
          <p:cNvPr id="1026" name="Picture 2" descr="CNN logo, designed in 48 hours | Logo Design Love">
            <a:extLst>
              <a:ext uri="{FF2B5EF4-FFF2-40B4-BE49-F238E27FC236}">
                <a16:creationId xmlns:a16="http://schemas.microsoft.com/office/drawing/2014/main" id="{59D100A0-A937-B714-69FB-B61E86A67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t="20132" r="11241" b="20880"/>
          <a:stretch/>
        </p:blipFill>
        <p:spPr bwMode="auto">
          <a:xfrm>
            <a:off x="10119360" y="5542280"/>
            <a:ext cx="1463041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90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459c77-05d0-463b-9026-90160b305c49">
      <Terms xmlns="http://schemas.microsoft.com/office/infopath/2007/PartnerControls"/>
    </lcf76f155ced4ddcb4097134ff3c332f>
    <TaxCatchAll xmlns="c663fbc6-4748-4e60-8f45-a10d677c1a6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DD37420256D4688988B131C806FF2" ma:contentTypeVersion="17" ma:contentTypeDescription="Create a new document." ma:contentTypeScope="" ma:versionID="947dddb6e59c2db12298871c36b1e690">
  <xsd:schema xmlns:xsd="http://www.w3.org/2001/XMLSchema" xmlns:xs="http://www.w3.org/2001/XMLSchema" xmlns:p="http://schemas.microsoft.com/office/2006/metadata/properties" xmlns:ns2="83459c77-05d0-463b-9026-90160b305c49" xmlns:ns3="c663fbc6-4748-4e60-8f45-a10d677c1a6a" targetNamespace="http://schemas.microsoft.com/office/2006/metadata/properties" ma:root="true" ma:fieldsID="d7b81cdd11ade586265a59631b084311" ns2:_="" ns3:_="">
    <xsd:import namespace="83459c77-05d0-463b-9026-90160b305c49"/>
    <xsd:import namespace="c663fbc6-4748-4e60-8f45-a10d677c1a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59c77-05d0-463b-9026-90160b305c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c5dd421-0ddd-4de1-9760-96d2f0a4f0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63fbc6-4748-4e60-8f45-a10d677c1a6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57eeeb7-ef18-44aa-a2f0-860a2acdd390}" ma:internalName="TaxCatchAll" ma:showField="CatchAllData" ma:web="c663fbc6-4748-4e60-8f45-a10d677c1a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9A5B89-2145-4C0B-80CB-AB33E1AB3C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679645-D05D-4B34-AC74-9F652B63E952}">
  <ds:schemaRefs>
    <ds:schemaRef ds:uri="83459c77-05d0-463b-9026-90160b305c49"/>
    <ds:schemaRef ds:uri="c663fbc6-4748-4e60-8f45-a10d677c1a6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AA4EBBC-22FA-4DA5-8017-829EC8457365}">
  <ds:schemaRefs>
    <ds:schemaRef ds:uri="83459c77-05d0-463b-9026-90160b305c49"/>
    <ds:schemaRef ds:uri="c663fbc6-4748-4e60-8f45-a10d677c1a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b8cbbfb6-0253-4d53-b7b8-ae5ee9f8e3cf}" enabled="0" method="" siteId="{b8cbbfb6-0253-4d53-b7b8-ae5ee9f8e3c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20</Slides>
  <Notes>19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Data Update &amp; Breaking News</vt:lpstr>
      <vt:lpstr>Topics of Discussion</vt:lpstr>
      <vt:lpstr>From the Headlines</vt:lpstr>
      <vt:lpstr>In the news…</vt:lpstr>
      <vt:lpstr>In the news…</vt:lpstr>
      <vt:lpstr>College Goal Sunday</vt:lpstr>
      <vt:lpstr>A Trip Down Workshop Memory Lane</vt:lpstr>
      <vt:lpstr>PowerPoint Presentation</vt:lpstr>
      <vt:lpstr>PowerPoint Presentation</vt:lpstr>
      <vt:lpstr>Student Loan Payments Resume</vt:lpstr>
      <vt:lpstr>Student Loan Repayment  As of Today</vt:lpstr>
      <vt:lpstr>Where are we today for student loan repayment…</vt:lpstr>
      <vt:lpstr>Repayment Plans</vt:lpstr>
      <vt:lpstr>Repayment Plans</vt:lpstr>
      <vt:lpstr>Repayment Plans</vt:lpstr>
      <vt:lpstr>Repayment Plans</vt:lpstr>
      <vt:lpstr>COA and Net Price</vt:lpstr>
      <vt:lpstr>Net Price Trends</vt:lpstr>
      <vt:lpstr>Funding 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Sommers</dc:creator>
  <cp:revision>1</cp:revision>
  <dcterms:created xsi:type="dcterms:W3CDTF">2018-08-29T13:48:26Z</dcterms:created>
  <dcterms:modified xsi:type="dcterms:W3CDTF">2025-09-08T16:30:57Z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0x0101005ADDD37420256D4688988B131C806FF2</vt:lpwstr>
  </property>
  <property fmtid="{D5CDD505-2E9C-101B-9397-08002B2CF9AE}" pid="3" name="MediaServiceImageTags">
    <vt:lpwstr/>
  </property>
</Properties>
</file>