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98" r:id="rId4"/>
    <p:sldId id="376" r:id="rId5"/>
    <p:sldId id="432" r:id="rId6"/>
    <p:sldId id="433" r:id="rId7"/>
    <p:sldId id="422" r:id="rId8"/>
    <p:sldId id="398" r:id="rId9"/>
    <p:sldId id="425" r:id="rId10"/>
    <p:sldId id="373" r:id="rId11"/>
    <p:sldId id="423" r:id="rId12"/>
    <p:sldId id="426" r:id="rId13"/>
    <p:sldId id="427" r:id="rId14"/>
    <p:sldId id="401" r:id="rId15"/>
    <p:sldId id="399" r:id="rId16"/>
    <p:sldId id="340" r:id="rId17"/>
    <p:sldId id="405" r:id="rId18"/>
    <p:sldId id="409" r:id="rId19"/>
    <p:sldId id="424" r:id="rId20"/>
    <p:sldId id="414" r:id="rId21"/>
    <p:sldId id="435" r:id="rId22"/>
    <p:sldId id="436" r:id="rId23"/>
    <p:sldId id="406" r:id="rId24"/>
    <p:sldId id="444" r:id="rId25"/>
    <p:sldId id="445" r:id="rId26"/>
    <p:sldId id="438" r:id="rId27"/>
    <p:sldId id="439" r:id="rId28"/>
    <p:sldId id="440" r:id="rId29"/>
    <p:sldId id="441" r:id="rId30"/>
    <p:sldId id="381" r:id="rId31"/>
    <p:sldId id="403" r:id="rId32"/>
    <p:sldId id="442" r:id="rId33"/>
    <p:sldId id="443"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4FA"/>
    <a:srgbClr val="FFD937"/>
    <a:srgbClr val="EABD00"/>
    <a:srgbClr val="FFD10A"/>
    <a:srgbClr val="ECF3EC"/>
    <a:srgbClr val="FE7B1A"/>
    <a:srgbClr val="AD2954"/>
    <a:srgbClr val="404040"/>
    <a:srgbClr val="9ACB37"/>
    <a:srgbClr val="F5F6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68484B-80D3-41D2-9C97-C269F388220A}" v="1" dt="2025-08-27T01:42:55.79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4626" autoAdjust="0"/>
  </p:normalViewPr>
  <p:slideViewPr>
    <p:cSldViewPr snapToGrid="0" snapToObjects="1">
      <p:cViewPr varScale="1">
        <p:scale>
          <a:sx n="107" d="100"/>
          <a:sy n="107" d="100"/>
        </p:scale>
        <p:origin x="712" y="176"/>
      </p:cViewPr>
      <p:guideLst/>
    </p:cSldViewPr>
  </p:slideViewPr>
  <p:outlineViewPr>
    <p:cViewPr>
      <p:scale>
        <a:sx n="33" d="100"/>
        <a:sy n="33" d="100"/>
      </p:scale>
      <p:origin x="0" y="-5392"/>
    </p:cViewPr>
  </p:outlineViewPr>
  <p:notesTextViewPr>
    <p:cViewPr>
      <p:scale>
        <a:sx n="1" d="1"/>
        <a:sy n="1" d="1"/>
      </p:scale>
      <p:origin x="0" y="0"/>
    </p:cViewPr>
  </p:notesTextViewPr>
  <p:sorterViewPr>
    <p:cViewPr>
      <p:scale>
        <a:sx n="66" d="100"/>
        <a:sy n="66" d="100"/>
      </p:scale>
      <p:origin x="0" y="-4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4E439-DD7E-E547-9981-F6A630527B44}" type="datetimeFigureOut">
              <a:rPr lang="en-US" smtClean="0"/>
              <a:t>9/5/25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A5068-A3A0-504A-937E-9E64AF3E3C5F}" type="slidenum">
              <a:rPr lang="en-US" smtClean="0"/>
              <a:t>‹#›</a:t>
            </a:fld>
            <a:endParaRPr lang="en-US" dirty="0"/>
          </a:p>
        </p:txBody>
      </p:sp>
    </p:spTree>
    <p:extLst>
      <p:ext uri="{BB962C8B-B14F-4D97-AF65-F5344CB8AC3E}">
        <p14:creationId xmlns:p14="http://schemas.microsoft.com/office/powerpoint/2010/main" val="25135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A5068-A3A0-504A-937E-9E64AF3E3C5F}" type="slidenum">
              <a:rPr lang="en-US" smtClean="0"/>
              <a:t>1</a:t>
            </a:fld>
            <a:endParaRPr lang="en-US" dirty="0"/>
          </a:p>
        </p:txBody>
      </p:sp>
    </p:spTree>
    <p:extLst>
      <p:ext uri="{BB962C8B-B14F-4D97-AF65-F5344CB8AC3E}">
        <p14:creationId xmlns:p14="http://schemas.microsoft.com/office/powerpoint/2010/main" val="111044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simply highlights some reminders, upgrades and changes for 2026-27.  Each area discussed further as the slides progress.  </a:t>
            </a:r>
          </a:p>
        </p:txBody>
      </p:sp>
      <p:sp>
        <p:nvSpPr>
          <p:cNvPr id="4" name="Slide Number Placeholder 3"/>
          <p:cNvSpPr>
            <a:spLocks noGrp="1"/>
          </p:cNvSpPr>
          <p:nvPr>
            <p:ph type="sldNum" sz="quarter" idx="5"/>
          </p:nvPr>
        </p:nvSpPr>
        <p:spPr/>
        <p:txBody>
          <a:bodyPr/>
          <a:lstStyle/>
          <a:p>
            <a:fld id="{03CA5068-A3A0-504A-937E-9E64AF3E3C5F}" type="slidenum">
              <a:rPr lang="en-US" smtClean="0"/>
              <a:t>10</a:t>
            </a:fld>
            <a:endParaRPr lang="en-US" dirty="0"/>
          </a:p>
        </p:txBody>
      </p:sp>
    </p:spTree>
    <p:extLst>
      <p:ext uri="{BB962C8B-B14F-4D97-AF65-F5344CB8AC3E}">
        <p14:creationId xmlns:p14="http://schemas.microsoft.com/office/powerpoint/2010/main" val="3307728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 still determined by Parent contributor income/assets as well as student income/assets</a:t>
            </a:r>
          </a:p>
          <a:p>
            <a:endParaRPr lang="en-US" dirty="0"/>
          </a:p>
          <a:p>
            <a:r>
              <a:rPr lang="en-US" dirty="0"/>
              <a:t>SAI can be -1500 but this does not necessarily mean that the student doesn’t have to pay anything, simply an index used by the financial aid office to determine eligibility.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SAI is </a:t>
            </a:r>
            <a:r>
              <a:rPr lang="en-US" b="1" dirty="0"/>
              <a:t>NOT </a:t>
            </a:r>
            <a:r>
              <a:rPr lang="en-US" b="0" dirty="0"/>
              <a:t>directly used to indicate Pell.  Next slide explains</a:t>
            </a:r>
            <a:endParaRPr lang="en-US" b="1" i="0" dirty="0">
              <a:solidFill>
                <a:srgbClr val="040E13"/>
              </a:solidFill>
              <a:effectLst/>
              <a:highlight>
                <a:srgbClr val="E7F4FA"/>
              </a:highlight>
              <a:latin typeface="News Cycle"/>
            </a:endParaRPr>
          </a:p>
        </p:txBody>
      </p:sp>
      <p:sp>
        <p:nvSpPr>
          <p:cNvPr id="4" name="Slide Number Placeholder 3"/>
          <p:cNvSpPr>
            <a:spLocks noGrp="1"/>
          </p:cNvSpPr>
          <p:nvPr>
            <p:ph type="sldNum" sz="quarter" idx="5"/>
          </p:nvPr>
        </p:nvSpPr>
        <p:spPr/>
        <p:txBody>
          <a:bodyPr/>
          <a:lstStyle/>
          <a:p>
            <a:fld id="{03CA5068-A3A0-504A-937E-9E64AF3E3C5F}" type="slidenum">
              <a:rPr lang="en-US" smtClean="0"/>
              <a:t>11</a:t>
            </a:fld>
            <a:endParaRPr lang="en-US" dirty="0"/>
          </a:p>
        </p:txBody>
      </p:sp>
    </p:spTree>
    <p:extLst>
      <p:ext uri="{BB962C8B-B14F-4D97-AF65-F5344CB8AC3E}">
        <p14:creationId xmlns:p14="http://schemas.microsoft.com/office/powerpoint/2010/main" val="316208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meant to get in the weeds on Pell calculation, but simply to help counselors understand an SAI value does not necessarily equate to Pell eligibility</a:t>
            </a:r>
          </a:p>
        </p:txBody>
      </p:sp>
      <p:sp>
        <p:nvSpPr>
          <p:cNvPr id="4" name="Slide Number Placeholder 3"/>
          <p:cNvSpPr>
            <a:spLocks noGrp="1"/>
          </p:cNvSpPr>
          <p:nvPr>
            <p:ph type="sldNum" sz="quarter" idx="5"/>
          </p:nvPr>
        </p:nvSpPr>
        <p:spPr/>
        <p:txBody>
          <a:bodyPr/>
          <a:lstStyle/>
          <a:p>
            <a:fld id="{03CA5068-A3A0-504A-937E-9E64AF3E3C5F}" type="slidenum">
              <a:rPr lang="en-US" smtClean="0"/>
              <a:t>12</a:t>
            </a:fld>
            <a:endParaRPr lang="en-US" dirty="0"/>
          </a:p>
        </p:txBody>
      </p:sp>
    </p:spTree>
    <p:extLst>
      <p:ext uri="{BB962C8B-B14F-4D97-AF65-F5344CB8AC3E}">
        <p14:creationId xmlns:p14="http://schemas.microsoft.com/office/powerpoint/2010/main" val="414103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 changed the Pell Grant eligibility criteria to remove </a:t>
            </a:r>
            <a:r>
              <a:rPr lang="en-US" dirty="0" err="1"/>
              <a:t>pellionaires</a:t>
            </a:r>
            <a:r>
              <a:rPr lang="en-US" dirty="0"/>
              <a:t> (AGI made them eligible but large asset values).  If SAI &gt; 2x max </a:t>
            </a:r>
            <a:r>
              <a:rPr lang="en-US" dirty="0" err="1"/>
              <a:t>pell</a:t>
            </a:r>
            <a:r>
              <a:rPr lang="en-US" dirty="0"/>
              <a:t> then student not eligible.</a:t>
            </a:r>
          </a:p>
        </p:txBody>
      </p:sp>
      <p:sp>
        <p:nvSpPr>
          <p:cNvPr id="4" name="Slide Number Placeholder 3"/>
          <p:cNvSpPr>
            <a:spLocks noGrp="1"/>
          </p:cNvSpPr>
          <p:nvPr>
            <p:ph type="sldNum" sz="quarter" idx="5"/>
          </p:nvPr>
        </p:nvSpPr>
        <p:spPr/>
        <p:txBody>
          <a:bodyPr/>
          <a:lstStyle/>
          <a:p>
            <a:fld id="{03CA5068-A3A0-504A-937E-9E64AF3E3C5F}" type="slidenum">
              <a:rPr lang="en-US" smtClean="0"/>
              <a:t>13</a:t>
            </a:fld>
            <a:endParaRPr lang="en-US" dirty="0"/>
          </a:p>
        </p:txBody>
      </p:sp>
    </p:spTree>
    <p:extLst>
      <p:ext uri="{BB962C8B-B14F-4D97-AF65-F5344CB8AC3E}">
        <p14:creationId xmlns:p14="http://schemas.microsoft.com/office/powerpoint/2010/main" val="674426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 that consent is required for federal or state aid eligibility.  The exchange with IRS requires a higher level of protection of data as well as consent to even request the information.</a:t>
            </a:r>
          </a:p>
          <a:p>
            <a:endParaRPr lang="en-US" dirty="0"/>
          </a:p>
          <a:p>
            <a:r>
              <a:rPr lang="en-US" dirty="0"/>
              <a:t>Most institutional merit based financial aid should still be available, but that is a decision based on each institutional policy.</a:t>
            </a:r>
          </a:p>
        </p:txBody>
      </p:sp>
      <p:sp>
        <p:nvSpPr>
          <p:cNvPr id="4" name="Slide Number Placeholder 3"/>
          <p:cNvSpPr>
            <a:spLocks noGrp="1"/>
          </p:cNvSpPr>
          <p:nvPr>
            <p:ph type="sldNum" sz="quarter" idx="5"/>
          </p:nvPr>
        </p:nvSpPr>
        <p:spPr/>
        <p:txBody>
          <a:bodyPr/>
          <a:lstStyle/>
          <a:p>
            <a:fld id="{03CA5068-A3A0-504A-937E-9E64AF3E3C5F}" type="slidenum">
              <a:rPr lang="en-US" smtClean="0"/>
              <a:t>14</a:t>
            </a:fld>
            <a:endParaRPr lang="en-US" dirty="0"/>
          </a:p>
        </p:txBody>
      </p:sp>
    </p:spTree>
    <p:extLst>
      <p:ext uri="{BB962C8B-B14F-4D97-AF65-F5344CB8AC3E}">
        <p14:creationId xmlns:p14="http://schemas.microsoft.com/office/powerpoint/2010/main" val="408576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Encourages the FAFSA be started by the student for a smooth and clean process.  Bullets walk high level through the steps.  Invite process discussed in next slides.</a:t>
            </a:r>
          </a:p>
          <a:p>
            <a:endParaRPr lang="en-US" dirty="0"/>
          </a:p>
          <a:p>
            <a:r>
              <a:rPr lang="en-US" dirty="0"/>
              <a:t>On Click - Anticipating the question of whether a parent or student can enter information for the other person as was previously available, we note that while this is possible it is NOT encouraged due to the consent requirement and pulling FTI using the FADDX.  Each contributor, including student would need to login, provide consent and sign their section. Best if each contributor completes only their section.</a:t>
            </a:r>
          </a:p>
        </p:txBody>
      </p:sp>
      <p:sp>
        <p:nvSpPr>
          <p:cNvPr id="4" name="Slide Number Placeholder 3"/>
          <p:cNvSpPr>
            <a:spLocks noGrp="1"/>
          </p:cNvSpPr>
          <p:nvPr>
            <p:ph type="sldNum" sz="quarter" idx="5"/>
          </p:nvPr>
        </p:nvSpPr>
        <p:spPr/>
        <p:txBody>
          <a:bodyPr/>
          <a:lstStyle/>
          <a:p>
            <a:fld id="{03CA5068-A3A0-504A-937E-9E64AF3E3C5F}" type="slidenum">
              <a:rPr lang="en-US" smtClean="0"/>
              <a:t>15</a:t>
            </a:fld>
            <a:endParaRPr lang="en-US" dirty="0"/>
          </a:p>
        </p:txBody>
      </p:sp>
    </p:spTree>
    <p:extLst>
      <p:ext uri="{BB962C8B-B14F-4D97-AF65-F5344CB8AC3E}">
        <p14:creationId xmlns:p14="http://schemas.microsoft.com/office/powerpoint/2010/main" val="346930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tree talks about who is a Parent/Contributor and who must be on the FAFSA and submit their info.</a:t>
            </a:r>
          </a:p>
          <a:p>
            <a:endParaRPr lang="en-US" dirty="0"/>
          </a:p>
          <a:p>
            <a:r>
              <a:rPr lang="en-US" dirty="0"/>
              <a:t>Reiterate that the starting point is always with the biological or adoptive parents.  So, grandma/grandpa, aunt/uncle, etc. can’t be a parent unless they’ve adopted the student.</a:t>
            </a:r>
          </a:p>
          <a:p>
            <a:endParaRPr lang="en-US" dirty="0"/>
          </a:p>
        </p:txBody>
      </p:sp>
      <p:sp>
        <p:nvSpPr>
          <p:cNvPr id="4" name="Slide Number Placeholder 3"/>
          <p:cNvSpPr>
            <a:spLocks noGrp="1"/>
          </p:cNvSpPr>
          <p:nvPr>
            <p:ph type="sldNum" sz="quarter" idx="5"/>
          </p:nvPr>
        </p:nvSpPr>
        <p:spPr/>
        <p:txBody>
          <a:bodyPr/>
          <a:lstStyle/>
          <a:p>
            <a:fld id="{03CA5068-A3A0-504A-937E-9E64AF3E3C5F}" type="slidenum">
              <a:rPr lang="en-US" smtClean="0"/>
              <a:t>16</a:t>
            </a:fld>
            <a:endParaRPr lang="en-US" dirty="0"/>
          </a:p>
        </p:txBody>
      </p:sp>
    </p:spTree>
    <p:extLst>
      <p:ext uri="{BB962C8B-B14F-4D97-AF65-F5344CB8AC3E}">
        <p14:creationId xmlns:p14="http://schemas.microsoft.com/office/powerpoint/2010/main" val="155539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improved contributor invitation process.  ED changed the process to only require an email for the parent or spouse contributor AND it does NOT have to make the contributor’s email on their FSA ID!  Next slide shows invite acceptance process.</a:t>
            </a:r>
          </a:p>
          <a:p>
            <a:endParaRPr lang="en-US" dirty="0"/>
          </a:p>
        </p:txBody>
      </p:sp>
      <p:sp>
        <p:nvSpPr>
          <p:cNvPr id="4" name="Slide Number Placeholder 3"/>
          <p:cNvSpPr>
            <a:spLocks noGrp="1"/>
          </p:cNvSpPr>
          <p:nvPr>
            <p:ph type="sldNum" sz="quarter" idx="5"/>
          </p:nvPr>
        </p:nvSpPr>
        <p:spPr/>
        <p:txBody>
          <a:bodyPr/>
          <a:lstStyle/>
          <a:p>
            <a:fld id="{03CA5068-A3A0-504A-937E-9E64AF3E3C5F}" type="slidenum">
              <a:rPr lang="en-US" smtClean="0"/>
              <a:t>17</a:t>
            </a:fld>
            <a:endParaRPr lang="en-US" dirty="0"/>
          </a:p>
        </p:txBody>
      </p:sp>
    </p:spTree>
    <p:extLst>
      <p:ext uri="{BB962C8B-B14F-4D97-AF65-F5344CB8AC3E}">
        <p14:creationId xmlns:p14="http://schemas.microsoft.com/office/powerpoint/2010/main" val="147544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parent receives invitation email with the access code, they click the link which takes them to studentaid.gov where they log in with their FSA ID credentials, then will be asked for the invitation code from the email.  Once the code is entered, they will get the warning box (on the slide) that confirms that they are willing to share their information.  The parent would then continue with their section of the FAFSA, provide consent, transfer tax info and submit their portion of the app.  </a:t>
            </a:r>
            <a:r>
              <a:rPr lang="en-US" b="1" dirty="0"/>
              <a:t>If needed</a:t>
            </a:r>
            <a:r>
              <a:rPr lang="en-US" dirty="0"/>
              <a:t>, the parent contributor will provide an email for a spouse/contributor who would follow the same process.</a:t>
            </a:r>
          </a:p>
        </p:txBody>
      </p:sp>
      <p:sp>
        <p:nvSpPr>
          <p:cNvPr id="4" name="Slide Number Placeholder 3"/>
          <p:cNvSpPr>
            <a:spLocks noGrp="1"/>
          </p:cNvSpPr>
          <p:nvPr>
            <p:ph type="sldNum" sz="quarter" idx="5"/>
          </p:nvPr>
        </p:nvSpPr>
        <p:spPr/>
        <p:txBody>
          <a:bodyPr/>
          <a:lstStyle/>
          <a:p>
            <a:fld id="{03CA5068-A3A0-504A-937E-9E64AF3E3C5F}" type="slidenum">
              <a:rPr lang="en-US" smtClean="0"/>
              <a:t>18</a:t>
            </a:fld>
            <a:endParaRPr lang="en-US" dirty="0"/>
          </a:p>
        </p:txBody>
      </p:sp>
    </p:spTree>
    <p:extLst>
      <p:ext uri="{BB962C8B-B14F-4D97-AF65-F5344CB8AC3E}">
        <p14:creationId xmlns:p14="http://schemas.microsoft.com/office/powerpoint/2010/main" val="380366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Clarifying that the FADDX is where info is shared between IRS &amp; ED immediately to provide tax information as long as the FSA ID is confirmed &amp; consent is provided.  Reiterate that the 2026-27 FAFSA will look at 2024 tax information.  They will see the progress screen to know that the process is working.  They will then receive either a completed successfully message OR the “sorry, data couldn’t be retrieved” message as shown on the screen.  This will show even if the student or parent contributor didn’t file taxes.  Reinforce that regardless of whether they filed taxes there may be a few financial questions to answer.</a:t>
            </a:r>
          </a:p>
        </p:txBody>
      </p:sp>
      <p:sp>
        <p:nvSpPr>
          <p:cNvPr id="4" name="Slide Number Placeholder 3"/>
          <p:cNvSpPr>
            <a:spLocks noGrp="1"/>
          </p:cNvSpPr>
          <p:nvPr>
            <p:ph type="sldNum" sz="quarter" idx="5"/>
          </p:nvPr>
        </p:nvSpPr>
        <p:spPr/>
        <p:txBody>
          <a:bodyPr/>
          <a:lstStyle/>
          <a:p>
            <a:fld id="{03CA5068-A3A0-504A-937E-9E64AF3E3C5F}" type="slidenum">
              <a:rPr lang="en-US" smtClean="0"/>
              <a:t>19</a:t>
            </a:fld>
            <a:endParaRPr lang="en-US" dirty="0"/>
          </a:p>
        </p:txBody>
      </p:sp>
    </p:spTree>
    <p:extLst>
      <p:ext uri="{BB962C8B-B14F-4D97-AF65-F5344CB8AC3E}">
        <p14:creationId xmlns:p14="http://schemas.microsoft.com/office/powerpoint/2010/main" val="255533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list is short on topics, the sections are backed with goodies. Upgrades, improvements, suspense and helpful tips.  </a:t>
            </a:r>
          </a:p>
        </p:txBody>
      </p:sp>
      <p:sp>
        <p:nvSpPr>
          <p:cNvPr id="4" name="Slide Number Placeholder 3"/>
          <p:cNvSpPr>
            <a:spLocks noGrp="1"/>
          </p:cNvSpPr>
          <p:nvPr>
            <p:ph type="sldNum" sz="quarter" idx="5"/>
          </p:nvPr>
        </p:nvSpPr>
        <p:spPr/>
        <p:txBody>
          <a:bodyPr/>
          <a:lstStyle/>
          <a:p>
            <a:fld id="{03CA5068-A3A0-504A-937E-9E64AF3E3C5F}" type="slidenum">
              <a:rPr lang="en-US" smtClean="0"/>
              <a:t>2</a:t>
            </a:fld>
            <a:endParaRPr lang="en-US" dirty="0"/>
          </a:p>
        </p:txBody>
      </p:sp>
    </p:spTree>
    <p:extLst>
      <p:ext uri="{BB962C8B-B14F-4D97-AF65-F5344CB8AC3E}">
        <p14:creationId xmlns:p14="http://schemas.microsoft.com/office/powerpoint/2010/main" val="264617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two Asset slides.  This highlights what is included but also what assets to exclude.  State how common errors are including retirement accounts and the value of their primary residence.  </a:t>
            </a:r>
          </a:p>
          <a:p>
            <a:endParaRPr lang="en-US" dirty="0"/>
          </a:p>
        </p:txBody>
      </p:sp>
      <p:sp>
        <p:nvSpPr>
          <p:cNvPr id="4" name="Slide Number Placeholder 3"/>
          <p:cNvSpPr>
            <a:spLocks noGrp="1"/>
          </p:cNvSpPr>
          <p:nvPr>
            <p:ph type="sldNum" sz="quarter" idx="5"/>
          </p:nvPr>
        </p:nvSpPr>
        <p:spPr/>
        <p:txBody>
          <a:bodyPr/>
          <a:lstStyle/>
          <a:p>
            <a:fld id="{03CA5068-A3A0-504A-937E-9E64AF3E3C5F}" type="slidenum">
              <a:rPr lang="en-US" smtClean="0"/>
              <a:t>20</a:t>
            </a:fld>
            <a:endParaRPr lang="en-US" dirty="0"/>
          </a:p>
        </p:txBody>
      </p:sp>
    </p:spTree>
    <p:extLst>
      <p:ext uri="{BB962C8B-B14F-4D97-AF65-F5344CB8AC3E}">
        <p14:creationId xmlns:p14="http://schemas.microsoft.com/office/powerpoint/2010/main" val="113983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9F27-3410-7A08-4314-A3FD901C1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37712-9983-DC05-4C84-9A5AA73A0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B23DF-9781-C7C7-E43E-0122A91C52AC}"/>
              </a:ext>
            </a:extLst>
          </p:cNvPr>
          <p:cNvSpPr>
            <a:spLocks noGrp="1"/>
          </p:cNvSpPr>
          <p:nvPr>
            <p:ph type="body" idx="1"/>
          </p:nvPr>
        </p:nvSpPr>
        <p:spPr/>
        <p:txBody>
          <a:bodyPr/>
          <a:lstStyle/>
          <a:p>
            <a:r>
              <a:rPr lang="en-US" dirty="0"/>
              <a:t>Second asset slide to highlight how the family-owned business and family farm are again excluded due to OB3.  You could mention that a new exclusion is the net worth of commercial fishing business if owned and controlled by the family.  Not on slide as assumption is that this won’t impact our Indiana families much.</a:t>
            </a:r>
          </a:p>
          <a:p>
            <a:endParaRPr lang="en-US" dirty="0"/>
          </a:p>
          <a:p>
            <a:r>
              <a:rPr lang="en-US" dirty="0"/>
              <a:t>Clarifies the definition of net worth as well.</a:t>
            </a:r>
          </a:p>
          <a:p>
            <a:endParaRPr lang="en-US" dirty="0"/>
          </a:p>
        </p:txBody>
      </p:sp>
      <p:sp>
        <p:nvSpPr>
          <p:cNvPr id="4" name="Slide Number Placeholder 3">
            <a:extLst>
              <a:ext uri="{FF2B5EF4-FFF2-40B4-BE49-F238E27FC236}">
                <a16:creationId xmlns:a16="http://schemas.microsoft.com/office/drawing/2014/main" id="{5FB21012-E8CA-A6A2-7F0C-F62D3B2FD865}"/>
              </a:ext>
            </a:extLst>
          </p:cNvPr>
          <p:cNvSpPr>
            <a:spLocks noGrp="1"/>
          </p:cNvSpPr>
          <p:nvPr>
            <p:ph type="sldNum" sz="quarter" idx="5"/>
          </p:nvPr>
        </p:nvSpPr>
        <p:spPr/>
        <p:txBody>
          <a:bodyPr/>
          <a:lstStyle/>
          <a:p>
            <a:fld id="{03CA5068-A3A0-504A-937E-9E64AF3E3C5F}" type="slidenum">
              <a:rPr lang="en-US" smtClean="0"/>
              <a:t>21</a:t>
            </a:fld>
            <a:endParaRPr lang="en-US" dirty="0"/>
          </a:p>
        </p:txBody>
      </p:sp>
    </p:spTree>
    <p:extLst>
      <p:ext uri="{BB962C8B-B14F-4D97-AF65-F5344CB8AC3E}">
        <p14:creationId xmlns:p14="http://schemas.microsoft.com/office/powerpoint/2010/main" val="81418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46CC3-6C3C-58C1-5942-D394D8B20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2B17A-7664-254C-26E2-F42FD6855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6A61E-15C2-61F3-CD4C-5E1339DE42E0}"/>
              </a:ext>
            </a:extLst>
          </p:cNvPr>
          <p:cNvSpPr>
            <a:spLocks noGrp="1"/>
          </p:cNvSpPr>
          <p:nvPr>
            <p:ph type="body" idx="1"/>
          </p:nvPr>
        </p:nvSpPr>
        <p:spPr/>
        <p:txBody>
          <a:bodyPr/>
          <a:lstStyle/>
          <a:p>
            <a:r>
              <a:rPr lang="en-US" dirty="0"/>
              <a:t>Briefly mention the foreign income exclusion and how it will be added to AGI in determining Pell grant eligibility starting 2026-27.  </a:t>
            </a:r>
          </a:p>
          <a:p>
            <a:endParaRPr lang="en-US" dirty="0"/>
          </a:p>
        </p:txBody>
      </p:sp>
      <p:sp>
        <p:nvSpPr>
          <p:cNvPr id="4" name="Slide Number Placeholder 3">
            <a:extLst>
              <a:ext uri="{FF2B5EF4-FFF2-40B4-BE49-F238E27FC236}">
                <a16:creationId xmlns:a16="http://schemas.microsoft.com/office/drawing/2014/main" id="{879119E6-1C19-3C89-BC25-BEF0EC897C47}"/>
              </a:ext>
            </a:extLst>
          </p:cNvPr>
          <p:cNvSpPr>
            <a:spLocks noGrp="1"/>
          </p:cNvSpPr>
          <p:nvPr>
            <p:ph type="sldNum" sz="quarter" idx="5"/>
          </p:nvPr>
        </p:nvSpPr>
        <p:spPr/>
        <p:txBody>
          <a:bodyPr/>
          <a:lstStyle/>
          <a:p>
            <a:fld id="{03CA5068-A3A0-504A-937E-9E64AF3E3C5F}" type="slidenum">
              <a:rPr lang="en-US" smtClean="0"/>
              <a:t>22</a:t>
            </a:fld>
            <a:endParaRPr lang="en-US" dirty="0"/>
          </a:p>
        </p:txBody>
      </p:sp>
    </p:spTree>
    <p:extLst>
      <p:ext uri="{BB962C8B-B14F-4D97-AF65-F5344CB8AC3E}">
        <p14:creationId xmlns:p14="http://schemas.microsoft.com/office/powerpoint/2010/main" val="1140619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we’ll highlight some OB3 financial aid elements and give a sneak peak in to the process that determines the final impact on students, families and colleges/universities.</a:t>
            </a:r>
          </a:p>
        </p:txBody>
      </p:sp>
      <p:sp>
        <p:nvSpPr>
          <p:cNvPr id="4" name="Slide Number Placeholder 3"/>
          <p:cNvSpPr>
            <a:spLocks noGrp="1"/>
          </p:cNvSpPr>
          <p:nvPr>
            <p:ph type="sldNum" sz="quarter" idx="5"/>
          </p:nvPr>
        </p:nvSpPr>
        <p:spPr/>
        <p:txBody>
          <a:bodyPr/>
          <a:lstStyle/>
          <a:p>
            <a:fld id="{03CA5068-A3A0-504A-937E-9E64AF3E3C5F}" type="slidenum">
              <a:rPr lang="en-US" smtClean="0"/>
              <a:t>23</a:t>
            </a:fld>
            <a:endParaRPr lang="en-US" dirty="0"/>
          </a:p>
        </p:txBody>
      </p:sp>
    </p:spTree>
    <p:extLst>
      <p:ext uri="{BB962C8B-B14F-4D97-AF65-F5344CB8AC3E}">
        <p14:creationId xmlns:p14="http://schemas.microsoft.com/office/powerpoint/2010/main" val="3677061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1363-7F24-C137-AFA1-4311F7A32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2F2BB-EED8-EFFF-663A-991C43941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CD079-F5E2-5712-89DE-17BC43F9D3B3}"/>
              </a:ext>
            </a:extLst>
          </p:cNvPr>
          <p:cNvSpPr>
            <a:spLocks noGrp="1"/>
          </p:cNvSpPr>
          <p:nvPr>
            <p:ph type="body" idx="1"/>
          </p:nvPr>
        </p:nvSpPr>
        <p:spPr/>
        <p:txBody>
          <a:bodyPr/>
          <a:lstStyle/>
          <a:p>
            <a:r>
              <a:rPr lang="en-US" dirty="0"/>
              <a:t>Just for fun I asked ChatGPT to create a Star Wars looking figure called OB3.  This is the character and backstory.</a:t>
            </a:r>
          </a:p>
          <a:p>
            <a:endParaRPr lang="en-US" dirty="0"/>
          </a:p>
        </p:txBody>
      </p:sp>
      <p:sp>
        <p:nvSpPr>
          <p:cNvPr id="4" name="Slide Number Placeholder 3">
            <a:extLst>
              <a:ext uri="{FF2B5EF4-FFF2-40B4-BE49-F238E27FC236}">
                <a16:creationId xmlns:a16="http://schemas.microsoft.com/office/drawing/2014/main" id="{32E41C75-B45A-A182-8285-19F89BEBC4FB}"/>
              </a:ext>
            </a:extLst>
          </p:cNvPr>
          <p:cNvSpPr>
            <a:spLocks noGrp="1"/>
          </p:cNvSpPr>
          <p:nvPr>
            <p:ph type="sldNum" sz="quarter" idx="5"/>
          </p:nvPr>
        </p:nvSpPr>
        <p:spPr/>
        <p:txBody>
          <a:bodyPr/>
          <a:lstStyle/>
          <a:p>
            <a:fld id="{03CA5068-A3A0-504A-937E-9E64AF3E3C5F}" type="slidenum">
              <a:rPr lang="en-US" smtClean="0"/>
              <a:t>24</a:t>
            </a:fld>
            <a:endParaRPr lang="en-US" dirty="0"/>
          </a:p>
        </p:txBody>
      </p:sp>
    </p:spTree>
    <p:extLst>
      <p:ext uri="{BB962C8B-B14F-4D97-AF65-F5344CB8AC3E}">
        <p14:creationId xmlns:p14="http://schemas.microsoft.com/office/powerpoint/2010/main" val="1680228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89AAC-E0DA-D4B6-8B1A-C53DD7F75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5D1D9-A574-C437-C3A2-565A13EEC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0C196-27CE-0CE0-B431-CF29D91EB014}"/>
              </a:ext>
            </a:extLst>
          </p:cNvPr>
          <p:cNvSpPr>
            <a:spLocks noGrp="1"/>
          </p:cNvSpPr>
          <p:nvPr>
            <p:ph type="body" idx="1"/>
          </p:nvPr>
        </p:nvSpPr>
        <p:spPr/>
        <p:txBody>
          <a:bodyPr/>
          <a:lstStyle/>
          <a:p>
            <a:r>
              <a:rPr lang="en-US" dirty="0"/>
              <a:t>General notes on OB3’s appearance and personality. His catchphrase leads us into the true OB3 and its implications.</a:t>
            </a:r>
          </a:p>
          <a:p>
            <a:endParaRPr lang="en-US" dirty="0"/>
          </a:p>
        </p:txBody>
      </p:sp>
      <p:sp>
        <p:nvSpPr>
          <p:cNvPr id="4" name="Slide Number Placeholder 3">
            <a:extLst>
              <a:ext uri="{FF2B5EF4-FFF2-40B4-BE49-F238E27FC236}">
                <a16:creationId xmlns:a16="http://schemas.microsoft.com/office/drawing/2014/main" id="{F0D0EE36-F507-90DB-9D29-328429B854A2}"/>
              </a:ext>
            </a:extLst>
          </p:cNvPr>
          <p:cNvSpPr>
            <a:spLocks noGrp="1"/>
          </p:cNvSpPr>
          <p:nvPr>
            <p:ph type="sldNum" sz="quarter" idx="5"/>
          </p:nvPr>
        </p:nvSpPr>
        <p:spPr/>
        <p:txBody>
          <a:bodyPr/>
          <a:lstStyle/>
          <a:p>
            <a:fld id="{03CA5068-A3A0-504A-937E-9E64AF3E3C5F}" type="slidenum">
              <a:rPr lang="en-US" smtClean="0"/>
              <a:t>25</a:t>
            </a:fld>
            <a:endParaRPr lang="en-US" dirty="0"/>
          </a:p>
        </p:txBody>
      </p:sp>
    </p:spTree>
    <p:extLst>
      <p:ext uri="{BB962C8B-B14F-4D97-AF65-F5344CB8AC3E}">
        <p14:creationId xmlns:p14="http://schemas.microsoft.com/office/powerpoint/2010/main" val="2543775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37117-022D-1B03-B963-6F71B6DA0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FF0B2-34CB-4126-845C-492FDAD7F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B7CE5-D86C-75B1-1626-F1E59F10125E}"/>
              </a:ext>
            </a:extLst>
          </p:cNvPr>
          <p:cNvSpPr>
            <a:spLocks noGrp="1"/>
          </p:cNvSpPr>
          <p:nvPr>
            <p:ph type="body" idx="1"/>
          </p:nvPr>
        </p:nvSpPr>
        <p:spPr/>
        <p:txBody>
          <a:bodyPr/>
          <a:lstStyle/>
          <a:p>
            <a:r>
              <a:rPr lang="en-US" dirty="0"/>
              <a:t>Provide context around why we are sharing the next few slides.  May not impact their students directly, but with items noted through out the news, we wanted to highlight a few areas where OB3 will impact financial aid and paying for college in the near future.  </a:t>
            </a:r>
          </a:p>
          <a:p>
            <a:endParaRPr lang="en-US" dirty="0"/>
          </a:p>
          <a:p>
            <a:r>
              <a:rPr lang="en-US" dirty="0"/>
              <a:t>We don’t know all impacts yet as once the law is passed some provisions go through negotiated rulemaking to determine the wording of regulatory guidance and subsequent application of the law to real-life situations.  This slide gives high-level summary of the neg reg process. </a:t>
            </a:r>
          </a:p>
          <a:p>
            <a:endParaRPr lang="en-US" dirty="0"/>
          </a:p>
          <a:p>
            <a:r>
              <a:rPr lang="en-US" dirty="0"/>
              <a:t>Then next two slides highlight a couple of committees and topics of discussion.</a:t>
            </a:r>
          </a:p>
        </p:txBody>
      </p:sp>
      <p:sp>
        <p:nvSpPr>
          <p:cNvPr id="4" name="Slide Number Placeholder 3">
            <a:extLst>
              <a:ext uri="{FF2B5EF4-FFF2-40B4-BE49-F238E27FC236}">
                <a16:creationId xmlns:a16="http://schemas.microsoft.com/office/drawing/2014/main" id="{3D803156-E99D-24B2-F721-8EB4CE247DFB}"/>
              </a:ext>
            </a:extLst>
          </p:cNvPr>
          <p:cNvSpPr>
            <a:spLocks noGrp="1"/>
          </p:cNvSpPr>
          <p:nvPr>
            <p:ph type="sldNum" sz="quarter" idx="5"/>
          </p:nvPr>
        </p:nvSpPr>
        <p:spPr/>
        <p:txBody>
          <a:bodyPr/>
          <a:lstStyle/>
          <a:p>
            <a:fld id="{03CA5068-A3A0-504A-937E-9E64AF3E3C5F}" type="slidenum">
              <a:rPr lang="en-US" smtClean="0"/>
              <a:t>26</a:t>
            </a:fld>
            <a:endParaRPr lang="en-US" dirty="0"/>
          </a:p>
        </p:txBody>
      </p:sp>
    </p:spTree>
    <p:extLst>
      <p:ext uri="{BB962C8B-B14F-4D97-AF65-F5344CB8AC3E}">
        <p14:creationId xmlns:p14="http://schemas.microsoft.com/office/powerpoint/2010/main" val="1792222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A33BE-958C-E234-D7F5-86789943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B17D3-DF34-50F8-45E7-F4E20E4C5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686CA-9E39-0A11-AE21-CF7D6938D220}"/>
              </a:ext>
            </a:extLst>
          </p:cNvPr>
          <p:cNvSpPr>
            <a:spLocks noGrp="1"/>
          </p:cNvSpPr>
          <p:nvPr>
            <p:ph type="body" idx="1"/>
          </p:nvPr>
        </p:nvSpPr>
        <p:spPr/>
        <p:txBody>
          <a:bodyPr/>
          <a:lstStyle/>
          <a:p>
            <a:r>
              <a:rPr lang="en-US" dirty="0"/>
              <a:t>First Neg Reg committee – RISE</a:t>
            </a:r>
          </a:p>
          <a:p>
            <a:r>
              <a:rPr lang="en-US" dirty="0"/>
              <a:t>Not meant to be a detailed slide but rather to simply highlight some of the issues this committee is reviewing from OB3.  </a:t>
            </a:r>
          </a:p>
          <a:p>
            <a:endParaRPr lang="en-US" dirty="0"/>
          </a:p>
        </p:txBody>
      </p:sp>
      <p:sp>
        <p:nvSpPr>
          <p:cNvPr id="4" name="Slide Number Placeholder 3">
            <a:extLst>
              <a:ext uri="{FF2B5EF4-FFF2-40B4-BE49-F238E27FC236}">
                <a16:creationId xmlns:a16="http://schemas.microsoft.com/office/drawing/2014/main" id="{01106B58-C0FE-87C4-FD91-7B728AF3327E}"/>
              </a:ext>
            </a:extLst>
          </p:cNvPr>
          <p:cNvSpPr>
            <a:spLocks noGrp="1"/>
          </p:cNvSpPr>
          <p:nvPr>
            <p:ph type="sldNum" sz="quarter" idx="5"/>
          </p:nvPr>
        </p:nvSpPr>
        <p:spPr/>
        <p:txBody>
          <a:bodyPr/>
          <a:lstStyle/>
          <a:p>
            <a:fld id="{03CA5068-A3A0-504A-937E-9E64AF3E3C5F}" type="slidenum">
              <a:rPr lang="en-US" smtClean="0"/>
              <a:t>27</a:t>
            </a:fld>
            <a:endParaRPr lang="en-US" dirty="0"/>
          </a:p>
        </p:txBody>
      </p:sp>
    </p:spTree>
    <p:extLst>
      <p:ext uri="{BB962C8B-B14F-4D97-AF65-F5344CB8AC3E}">
        <p14:creationId xmlns:p14="http://schemas.microsoft.com/office/powerpoint/2010/main" val="3064482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A49B2-03FA-7CF9-92EE-2A144F731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DA1E6-FB33-6FE4-9D1C-DD651B355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C9286-CD01-C206-F350-7BB4A4EEA197}"/>
              </a:ext>
            </a:extLst>
          </p:cNvPr>
          <p:cNvSpPr>
            <a:spLocks noGrp="1"/>
          </p:cNvSpPr>
          <p:nvPr>
            <p:ph type="body" idx="1"/>
          </p:nvPr>
        </p:nvSpPr>
        <p:spPr/>
        <p:txBody>
          <a:bodyPr/>
          <a:lstStyle/>
          <a:p>
            <a:r>
              <a:rPr lang="en-US" dirty="0"/>
              <a:t>First Neg Reg committee – AHEAD</a:t>
            </a:r>
          </a:p>
          <a:p>
            <a:r>
              <a:rPr lang="en-US" dirty="0"/>
              <a:t>Not meant to be a detailed slide but rather to simply highlight some of the issues this committee is reviewing from OB3.  May want to note that the last 2 sub bullets we’ve already mentioned as being implemented but may still be part of neg reg</a:t>
            </a:r>
          </a:p>
          <a:p>
            <a:endParaRPr lang="en-US" dirty="0"/>
          </a:p>
        </p:txBody>
      </p:sp>
      <p:sp>
        <p:nvSpPr>
          <p:cNvPr id="4" name="Slide Number Placeholder 3">
            <a:extLst>
              <a:ext uri="{FF2B5EF4-FFF2-40B4-BE49-F238E27FC236}">
                <a16:creationId xmlns:a16="http://schemas.microsoft.com/office/drawing/2014/main" id="{699C0805-A475-4D73-6E50-776277DB3DC7}"/>
              </a:ext>
            </a:extLst>
          </p:cNvPr>
          <p:cNvSpPr>
            <a:spLocks noGrp="1"/>
          </p:cNvSpPr>
          <p:nvPr>
            <p:ph type="sldNum" sz="quarter" idx="5"/>
          </p:nvPr>
        </p:nvSpPr>
        <p:spPr/>
        <p:txBody>
          <a:bodyPr/>
          <a:lstStyle/>
          <a:p>
            <a:fld id="{03CA5068-A3A0-504A-937E-9E64AF3E3C5F}" type="slidenum">
              <a:rPr lang="en-US" smtClean="0"/>
              <a:t>28</a:t>
            </a:fld>
            <a:endParaRPr lang="en-US" dirty="0"/>
          </a:p>
        </p:txBody>
      </p:sp>
    </p:spTree>
    <p:extLst>
      <p:ext uri="{BB962C8B-B14F-4D97-AF65-F5344CB8AC3E}">
        <p14:creationId xmlns:p14="http://schemas.microsoft.com/office/powerpoint/2010/main" val="271816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77BD-8F70-60EC-699E-7D057FBA5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6209D-3C7A-9153-E84D-D73EE9C44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71921-250F-B5BD-D2E1-B89620D62FB5}"/>
              </a:ext>
            </a:extLst>
          </p:cNvPr>
          <p:cNvSpPr>
            <a:spLocks noGrp="1"/>
          </p:cNvSpPr>
          <p:nvPr>
            <p:ph type="body" idx="1"/>
          </p:nvPr>
        </p:nvSpPr>
        <p:spPr/>
        <p:txBody>
          <a:bodyPr/>
          <a:lstStyle/>
          <a:p>
            <a:r>
              <a:rPr lang="en-US" dirty="0"/>
              <a:t>Summary slide to basically indicate that the rules may take a while to go into effect.  Walks through the basic steps of the process (see graphic).  Can provide general framework that depending on timing some rules may go into effect on July 1, 2026, while other not until July 1, 2027, or later.  Basically, the results are TBD (To Be Determined).</a:t>
            </a:r>
          </a:p>
          <a:p>
            <a:endParaRPr lang="en-US" dirty="0"/>
          </a:p>
        </p:txBody>
      </p:sp>
      <p:sp>
        <p:nvSpPr>
          <p:cNvPr id="4" name="Slide Number Placeholder 3">
            <a:extLst>
              <a:ext uri="{FF2B5EF4-FFF2-40B4-BE49-F238E27FC236}">
                <a16:creationId xmlns:a16="http://schemas.microsoft.com/office/drawing/2014/main" id="{853CE55D-836D-AEA1-2AB0-44B70A3CE25A}"/>
              </a:ext>
            </a:extLst>
          </p:cNvPr>
          <p:cNvSpPr>
            <a:spLocks noGrp="1"/>
          </p:cNvSpPr>
          <p:nvPr>
            <p:ph type="sldNum" sz="quarter" idx="5"/>
          </p:nvPr>
        </p:nvSpPr>
        <p:spPr/>
        <p:txBody>
          <a:bodyPr/>
          <a:lstStyle/>
          <a:p>
            <a:fld id="{03CA5068-A3A0-504A-937E-9E64AF3E3C5F}" type="slidenum">
              <a:rPr lang="en-US" smtClean="0"/>
              <a:t>29</a:t>
            </a:fld>
            <a:endParaRPr lang="en-US" dirty="0"/>
          </a:p>
        </p:txBody>
      </p:sp>
    </p:spTree>
    <p:extLst>
      <p:ext uri="{BB962C8B-B14F-4D97-AF65-F5344CB8AC3E}">
        <p14:creationId xmlns:p14="http://schemas.microsoft.com/office/powerpoint/2010/main" val="257901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point for all things FAFSA </a:t>
            </a:r>
          </a:p>
        </p:txBody>
      </p:sp>
      <p:sp>
        <p:nvSpPr>
          <p:cNvPr id="4" name="Slide Number Placeholder 3"/>
          <p:cNvSpPr>
            <a:spLocks noGrp="1"/>
          </p:cNvSpPr>
          <p:nvPr>
            <p:ph type="sldNum" sz="quarter" idx="5"/>
          </p:nvPr>
        </p:nvSpPr>
        <p:spPr/>
        <p:txBody>
          <a:bodyPr/>
          <a:lstStyle/>
          <a:p>
            <a:fld id="{03CA5068-A3A0-504A-937E-9E64AF3E3C5F}" type="slidenum">
              <a:rPr lang="en-US" smtClean="0"/>
              <a:t>3</a:t>
            </a:fld>
            <a:endParaRPr lang="en-US" dirty="0"/>
          </a:p>
        </p:txBody>
      </p:sp>
    </p:spTree>
    <p:extLst>
      <p:ext uri="{BB962C8B-B14F-4D97-AF65-F5344CB8AC3E}">
        <p14:creationId xmlns:p14="http://schemas.microsoft.com/office/powerpoint/2010/main" val="2942021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tips, suggestions and recommendations that will help students avoid common bumps in the road down the financial aid process</a:t>
            </a:r>
          </a:p>
        </p:txBody>
      </p:sp>
      <p:sp>
        <p:nvSpPr>
          <p:cNvPr id="4" name="Slide Number Placeholder 3"/>
          <p:cNvSpPr>
            <a:spLocks noGrp="1"/>
          </p:cNvSpPr>
          <p:nvPr>
            <p:ph type="sldNum" sz="quarter" idx="5"/>
          </p:nvPr>
        </p:nvSpPr>
        <p:spPr/>
        <p:txBody>
          <a:bodyPr/>
          <a:lstStyle/>
          <a:p>
            <a:fld id="{03CA5068-A3A0-504A-937E-9E64AF3E3C5F}" type="slidenum">
              <a:rPr lang="en-US" smtClean="0"/>
              <a:t>30</a:t>
            </a:fld>
            <a:endParaRPr lang="en-US" dirty="0"/>
          </a:p>
        </p:txBody>
      </p:sp>
    </p:spTree>
    <p:extLst>
      <p:ext uri="{BB962C8B-B14F-4D97-AF65-F5344CB8AC3E}">
        <p14:creationId xmlns:p14="http://schemas.microsoft.com/office/powerpoint/2010/main" val="246209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unsubsidized loan question can create issues if answered incorrectly.  If not being asked to provide a parent contributor, this question is sometimes the culprit.  Bullet points provide some context</a:t>
            </a:r>
          </a:p>
          <a:p>
            <a:endParaRPr lang="en-US" dirty="0"/>
          </a:p>
          <a:p>
            <a:r>
              <a:rPr lang="en-US" dirty="0"/>
              <a:t>Second bullet – having tax info available when completing the FAFSA will help a family in case they do need to enter something manually.  Hope they aren’t needed, but better to be safe than sorry.</a:t>
            </a:r>
          </a:p>
        </p:txBody>
      </p:sp>
      <p:sp>
        <p:nvSpPr>
          <p:cNvPr id="4" name="Slide Number Placeholder 3"/>
          <p:cNvSpPr>
            <a:spLocks noGrp="1"/>
          </p:cNvSpPr>
          <p:nvPr>
            <p:ph type="sldNum" sz="quarter" idx="5"/>
          </p:nvPr>
        </p:nvSpPr>
        <p:spPr/>
        <p:txBody>
          <a:bodyPr/>
          <a:lstStyle/>
          <a:p>
            <a:fld id="{03CA5068-A3A0-504A-937E-9E64AF3E3C5F}" type="slidenum">
              <a:rPr lang="en-US" smtClean="0"/>
              <a:t>31</a:t>
            </a:fld>
            <a:endParaRPr lang="en-US" dirty="0"/>
          </a:p>
        </p:txBody>
      </p:sp>
    </p:spTree>
    <p:extLst>
      <p:ext uri="{BB962C8B-B14F-4D97-AF65-F5344CB8AC3E}">
        <p14:creationId xmlns:p14="http://schemas.microsoft.com/office/powerpoint/2010/main" val="3105237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6D19-3933-49B8-D492-60EFE1FF4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EFDBF-CD13-C070-4711-F770E1476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5A7AD-D93A-5E7D-7E1B-4C3F8B7287D4}"/>
              </a:ext>
            </a:extLst>
          </p:cNvPr>
          <p:cNvSpPr>
            <a:spLocks noGrp="1"/>
          </p:cNvSpPr>
          <p:nvPr>
            <p:ph type="body" idx="1"/>
          </p:nvPr>
        </p:nvSpPr>
        <p:spPr/>
        <p:txBody>
          <a:bodyPr/>
          <a:lstStyle/>
          <a:p>
            <a:r>
              <a:rPr lang="en-US" dirty="0"/>
              <a:t>First bullet – Only enter financial info/taxes if requested.  Anything manually entered overwrites the FADDX and could create situations where colleges have to request additional information which also means possible delays in financial aid processing.</a:t>
            </a:r>
          </a:p>
          <a:p>
            <a:endParaRPr lang="en-US" dirty="0"/>
          </a:p>
          <a:p>
            <a:r>
              <a:rPr lang="en-US" dirty="0"/>
              <a:t>Second bullet – Reminder about unaccompanied homeless youth and unusual circumstances (can’t get parent info or risk too high for student to obtain).  Student receives provisional independent status and will need to work with the financial aid office regarding appropriate documentation and next steps.</a:t>
            </a:r>
          </a:p>
          <a:p>
            <a:endParaRPr lang="en-US" dirty="0"/>
          </a:p>
          <a:p>
            <a:r>
              <a:rPr lang="en-US" dirty="0"/>
              <a:t>Third bullet – Another good reason to have the taxes as it shows exemptions which the FAFSA uses to determine family size.  If unsure, enter the family size on the FAFSA but understand that the family may have to provide documentation to verify that number.</a:t>
            </a:r>
          </a:p>
        </p:txBody>
      </p:sp>
      <p:sp>
        <p:nvSpPr>
          <p:cNvPr id="4" name="Slide Number Placeholder 3">
            <a:extLst>
              <a:ext uri="{FF2B5EF4-FFF2-40B4-BE49-F238E27FC236}">
                <a16:creationId xmlns:a16="http://schemas.microsoft.com/office/drawing/2014/main" id="{2E92EA49-D1F8-558A-681D-B26E5145A051}"/>
              </a:ext>
            </a:extLst>
          </p:cNvPr>
          <p:cNvSpPr>
            <a:spLocks noGrp="1"/>
          </p:cNvSpPr>
          <p:nvPr>
            <p:ph type="sldNum" sz="quarter" idx="5"/>
          </p:nvPr>
        </p:nvSpPr>
        <p:spPr/>
        <p:txBody>
          <a:bodyPr/>
          <a:lstStyle/>
          <a:p>
            <a:fld id="{03CA5068-A3A0-504A-937E-9E64AF3E3C5F}" type="slidenum">
              <a:rPr lang="en-US" smtClean="0"/>
              <a:t>32</a:t>
            </a:fld>
            <a:endParaRPr lang="en-US" dirty="0"/>
          </a:p>
        </p:txBody>
      </p:sp>
    </p:spTree>
    <p:extLst>
      <p:ext uri="{BB962C8B-B14F-4D97-AF65-F5344CB8AC3E}">
        <p14:creationId xmlns:p14="http://schemas.microsoft.com/office/powerpoint/2010/main" val="3751984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8BC3B-5D81-245B-F7C0-11924C65E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F0042-3A90-E7EC-C006-D1AF75F47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01A1F-0A0E-0FEE-D8FB-98A59ADC38C0}"/>
              </a:ext>
            </a:extLst>
          </p:cNvPr>
          <p:cNvSpPr>
            <a:spLocks noGrp="1"/>
          </p:cNvSpPr>
          <p:nvPr>
            <p:ph type="body" idx="1"/>
          </p:nvPr>
        </p:nvSpPr>
        <p:spPr/>
        <p:txBody>
          <a:bodyPr/>
          <a:lstStyle/>
          <a:p>
            <a:r>
              <a:rPr lang="en-US" dirty="0"/>
              <a:t>Encourage students to take ownership of the process and track the FAFSA status. Sub bullets outline key benefits for students to track the status.</a:t>
            </a:r>
          </a:p>
          <a:p>
            <a:endParaRPr lang="en-US" dirty="0"/>
          </a:p>
          <a:p>
            <a:r>
              <a:rPr lang="en-US" dirty="0"/>
              <a:t>Lastly is to simply ask questions.  Students, families, counselors are all welcome to ask questions.  ISFAA membership of local colleges/universities are always happy to answer questions and help through the process.  Better to ask questions now and reduce the risk of additional documentation and process delays.</a:t>
            </a:r>
          </a:p>
        </p:txBody>
      </p:sp>
      <p:sp>
        <p:nvSpPr>
          <p:cNvPr id="4" name="Slide Number Placeholder 3">
            <a:extLst>
              <a:ext uri="{FF2B5EF4-FFF2-40B4-BE49-F238E27FC236}">
                <a16:creationId xmlns:a16="http://schemas.microsoft.com/office/drawing/2014/main" id="{7E4B7BC4-A1EA-618F-D5FF-7099D40863D8}"/>
              </a:ext>
            </a:extLst>
          </p:cNvPr>
          <p:cNvSpPr>
            <a:spLocks noGrp="1"/>
          </p:cNvSpPr>
          <p:nvPr>
            <p:ph type="sldNum" sz="quarter" idx="5"/>
          </p:nvPr>
        </p:nvSpPr>
        <p:spPr/>
        <p:txBody>
          <a:bodyPr/>
          <a:lstStyle/>
          <a:p>
            <a:fld id="{03CA5068-A3A0-504A-937E-9E64AF3E3C5F}" type="slidenum">
              <a:rPr lang="en-US" smtClean="0"/>
              <a:t>33</a:t>
            </a:fld>
            <a:endParaRPr lang="en-US" dirty="0"/>
          </a:p>
        </p:txBody>
      </p:sp>
    </p:spTree>
    <p:extLst>
      <p:ext uri="{BB962C8B-B14F-4D97-AF65-F5344CB8AC3E}">
        <p14:creationId xmlns:p14="http://schemas.microsoft.com/office/powerpoint/2010/main" val="243753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FSA ID is unique to an individual and that student needs an account as well as each contributor – parent(s)</a:t>
            </a:r>
          </a:p>
          <a:p>
            <a:pPr marL="628650" lvl="1" indent="-171450">
              <a:buFont typeface="Arial" panose="020B0604020202020204" pitchFamily="34" charset="0"/>
              <a:buChar char="•"/>
            </a:pPr>
            <a:r>
              <a:rPr lang="en-US" dirty="0"/>
              <a:t>Encourage counselors to reinforce that student needs to create their own and parent creates their own.  Should never create an account for someone else</a:t>
            </a:r>
          </a:p>
          <a:p>
            <a:pPr marL="628650" lvl="1" indent="-171450">
              <a:buFont typeface="Arial" panose="020B0604020202020204" pitchFamily="34" charset="0"/>
              <a:buChar char="•"/>
            </a:pPr>
            <a:r>
              <a:rPr lang="en-US" dirty="0"/>
              <a:t>If parent has an account already, they don’t need to create a new one</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We’ll discuss whether one or both parents need an ID later in presentation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FSA ID is required to sign in the FAFSA due to the new required consent.  Next slide talks about update to real-time SSN match.</a:t>
            </a:r>
          </a:p>
        </p:txBody>
      </p:sp>
      <p:sp>
        <p:nvSpPr>
          <p:cNvPr id="4" name="Slide Number Placeholder 3"/>
          <p:cNvSpPr>
            <a:spLocks noGrp="1"/>
          </p:cNvSpPr>
          <p:nvPr>
            <p:ph type="sldNum" sz="quarter" idx="5"/>
          </p:nvPr>
        </p:nvSpPr>
        <p:spPr/>
        <p:txBody>
          <a:bodyPr/>
          <a:lstStyle/>
          <a:p>
            <a:fld id="{03CA5068-A3A0-504A-937E-9E64AF3E3C5F}" type="slidenum">
              <a:rPr lang="en-US" smtClean="0"/>
              <a:t>4</a:t>
            </a:fld>
            <a:endParaRPr lang="en-US" dirty="0"/>
          </a:p>
        </p:txBody>
      </p:sp>
    </p:spTree>
    <p:extLst>
      <p:ext uri="{BB962C8B-B14F-4D97-AF65-F5344CB8AC3E}">
        <p14:creationId xmlns:p14="http://schemas.microsoft.com/office/powerpoint/2010/main" val="164860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C6FC1-1101-2854-41F9-D7F17A6B8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D663D-CA3E-1251-B7AA-348FB0718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19CE6-0D47-8086-AF4A-B8A648F320A6}"/>
              </a:ext>
            </a:extLst>
          </p:cNvPr>
          <p:cNvSpPr>
            <a:spLocks noGrp="1"/>
          </p:cNvSpPr>
          <p:nvPr>
            <p:ph type="body" idx="1"/>
          </p:nvPr>
        </p:nvSpPr>
        <p:spPr/>
        <p:txBody>
          <a:bodyPr/>
          <a:lstStyle/>
          <a:p>
            <a:r>
              <a:rPr lang="en-US" dirty="0"/>
              <a:t>Exciting update to FSA ID process.  When an individual creates their account with an SSN, the match is confirmed immediately with the social security administration so that students and parents can immediately use their FSA ID to start a FAFSA and provide consent.</a:t>
            </a:r>
          </a:p>
        </p:txBody>
      </p:sp>
      <p:sp>
        <p:nvSpPr>
          <p:cNvPr id="4" name="Slide Number Placeholder 3">
            <a:extLst>
              <a:ext uri="{FF2B5EF4-FFF2-40B4-BE49-F238E27FC236}">
                <a16:creationId xmlns:a16="http://schemas.microsoft.com/office/drawing/2014/main" id="{FFCEAB29-FD81-85AD-4C34-29918C410CA7}"/>
              </a:ext>
            </a:extLst>
          </p:cNvPr>
          <p:cNvSpPr>
            <a:spLocks noGrp="1"/>
          </p:cNvSpPr>
          <p:nvPr>
            <p:ph type="sldNum" sz="quarter" idx="5"/>
          </p:nvPr>
        </p:nvSpPr>
        <p:spPr/>
        <p:txBody>
          <a:bodyPr/>
          <a:lstStyle/>
          <a:p>
            <a:fld id="{03CA5068-A3A0-504A-937E-9E64AF3E3C5F}" type="slidenum">
              <a:rPr lang="en-US" smtClean="0"/>
              <a:t>5</a:t>
            </a:fld>
            <a:endParaRPr lang="en-US" dirty="0"/>
          </a:p>
        </p:txBody>
      </p:sp>
    </p:spTree>
    <p:extLst>
      <p:ext uri="{BB962C8B-B14F-4D97-AF65-F5344CB8AC3E}">
        <p14:creationId xmlns:p14="http://schemas.microsoft.com/office/powerpoint/2010/main" val="135580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3B0B-8874-E92A-661E-8E57AF2DF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0F44B-FE2B-53F9-3479-B469A2AB5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E39C1-3F5B-6441-1E29-DBE8943B5FE2}"/>
              </a:ext>
            </a:extLst>
          </p:cNvPr>
          <p:cNvSpPr>
            <a:spLocks noGrp="1"/>
          </p:cNvSpPr>
          <p:nvPr>
            <p:ph type="body" idx="1"/>
          </p:nvPr>
        </p:nvSpPr>
        <p:spPr/>
        <p:txBody>
          <a:bodyPr/>
          <a:lstStyle/>
          <a:p>
            <a:r>
              <a:rPr lang="en-US" dirty="0"/>
              <a:t>Parent(s) without an SSN must create an account. They indicate that they don’t have an SSN, provide confirmation (box on screen), and answer some additional questions. Once their FSA ID is created, they can continue with the FAFSA immediately.</a:t>
            </a:r>
          </a:p>
          <a:p>
            <a:endParaRPr lang="en-US" dirty="0"/>
          </a:p>
          <a:p>
            <a:r>
              <a:rPr lang="en-US" dirty="0"/>
              <a:t>Reminder at the bottom that students without an SSN cannot file the FAFSA.</a:t>
            </a:r>
          </a:p>
        </p:txBody>
      </p:sp>
      <p:sp>
        <p:nvSpPr>
          <p:cNvPr id="4" name="Slide Number Placeholder 3">
            <a:extLst>
              <a:ext uri="{FF2B5EF4-FFF2-40B4-BE49-F238E27FC236}">
                <a16:creationId xmlns:a16="http://schemas.microsoft.com/office/drawing/2014/main" id="{6CC7784E-26CE-0C92-1D09-A5DCA1205685}"/>
              </a:ext>
            </a:extLst>
          </p:cNvPr>
          <p:cNvSpPr>
            <a:spLocks noGrp="1"/>
          </p:cNvSpPr>
          <p:nvPr>
            <p:ph type="sldNum" sz="quarter" idx="5"/>
          </p:nvPr>
        </p:nvSpPr>
        <p:spPr/>
        <p:txBody>
          <a:bodyPr/>
          <a:lstStyle/>
          <a:p>
            <a:fld id="{03CA5068-A3A0-504A-937E-9E64AF3E3C5F}" type="slidenum">
              <a:rPr lang="en-US" smtClean="0"/>
              <a:t>6</a:t>
            </a:fld>
            <a:endParaRPr lang="en-US" dirty="0"/>
          </a:p>
        </p:txBody>
      </p:sp>
    </p:spTree>
    <p:extLst>
      <p:ext uri="{BB962C8B-B14F-4D97-AF65-F5344CB8AC3E}">
        <p14:creationId xmlns:p14="http://schemas.microsoft.com/office/powerpoint/2010/main" val="54772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Two-factor authentication still exists and at least text or email required.  Also have option for authenticator app.  We strongly encourage both email and text as these are also used to retrieve forgotten usernames or to reset passwords.</a:t>
            </a:r>
          </a:p>
          <a:p>
            <a:endParaRPr lang="en-US" dirty="0"/>
          </a:p>
          <a:p>
            <a:r>
              <a:rPr lang="en-US" dirty="0"/>
              <a:t>Do </a:t>
            </a:r>
            <a:r>
              <a:rPr lang="en-US" b="1" dirty="0"/>
              <a:t>NOT</a:t>
            </a:r>
            <a:r>
              <a:rPr lang="en-US" b="0" dirty="0"/>
              <a:t> have student use their school email address.</a:t>
            </a:r>
          </a:p>
          <a:p>
            <a:endParaRPr lang="en-US" b="0" dirty="0"/>
          </a:p>
          <a:p>
            <a:r>
              <a:rPr lang="en-US" b="0" dirty="0"/>
              <a:t>Reminder that all identifier information (email and phone number) is unique to that individual so it can </a:t>
            </a:r>
            <a:r>
              <a:rPr lang="en-US" b="1" dirty="0"/>
              <a:t>NOT</a:t>
            </a:r>
            <a:r>
              <a:rPr lang="en-US" b="0" dirty="0"/>
              <a:t> be shared between family members.</a:t>
            </a:r>
            <a:endParaRPr lang="en-US" dirty="0"/>
          </a:p>
        </p:txBody>
      </p:sp>
      <p:sp>
        <p:nvSpPr>
          <p:cNvPr id="4" name="Slide Number Placeholder 3"/>
          <p:cNvSpPr>
            <a:spLocks noGrp="1"/>
          </p:cNvSpPr>
          <p:nvPr>
            <p:ph type="sldNum" sz="quarter" idx="5"/>
          </p:nvPr>
        </p:nvSpPr>
        <p:spPr/>
        <p:txBody>
          <a:bodyPr/>
          <a:lstStyle/>
          <a:p>
            <a:fld id="{03CA5068-A3A0-504A-937E-9E64AF3E3C5F}" type="slidenum">
              <a:rPr lang="en-US" smtClean="0"/>
              <a:t>7</a:t>
            </a:fld>
            <a:endParaRPr lang="en-US" dirty="0"/>
          </a:p>
        </p:txBody>
      </p:sp>
    </p:spTree>
    <p:extLst>
      <p:ext uri="{BB962C8B-B14F-4D97-AF65-F5344CB8AC3E}">
        <p14:creationId xmlns:p14="http://schemas.microsoft.com/office/powerpoint/2010/main" val="403353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A5068-A3A0-504A-937E-9E64AF3E3C5F}" type="slidenum">
              <a:rPr lang="en-US" smtClean="0"/>
              <a:t>8</a:t>
            </a:fld>
            <a:endParaRPr lang="en-US" dirty="0"/>
          </a:p>
        </p:txBody>
      </p:sp>
    </p:spTree>
    <p:extLst>
      <p:ext uri="{BB962C8B-B14F-4D97-AF65-F5344CB8AC3E}">
        <p14:creationId xmlns:p14="http://schemas.microsoft.com/office/powerpoint/2010/main" val="219393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page looks a little different for clarity (new form, existing form or to accept an invitation).  All set to open Oct 1</a:t>
            </a:r>
            <a:r>
              <a:rPr lang="en-US" baseline="30000" dirty="0"/>
              <a:t>st</a:t>
            </a:r>
            <a:r>
              <a:rPr lang="en-US" dirty="0"/>
              <a:t> at this point (or already did depending on when presentation given.</a:t>
            </a:r>
          </a:p>
        </p:txBody>
      </p:sp>
      <p:sp>
        <p:nvSpPr>
          <p:cNvPr id="4" name="Slide Number Placeholder 3"/>
          <p:cNvSpPr>
            <a:spLocks noGrp="1"/>
          </p:cNvSpPr>
          <p:nvPr>
            <p:ph type="sldNum" sz="quarter" idx="5"/>
          </p:nvPr>
        </p:nvSpPr>
        <p:spPr/>
        <p:txBody>
          <a:bodyPr/>
          <a:lstStyle/>
          <a:p>
            <a:fld id="{03CA5068-A3A0-504A-937E-9E64AF3E3C5F}" type="slidenum">
              <a:rPr lang="en-US" smtClean="0"/>
              <a:t>9</a:t>
            </a:fld>
            <a:endParaRPr lang="en-US" dirty="0"/>
          </a:p>
        </p:txBody>
      </p:sp>
    </p:spTree>
    <p:extLst>
      <p:ext uri="{BB962C8B-B14F-4D97-AF65-F5344CB8AC3E}">
        <p14:creationId xmlns:p14="http://schemas.microsoft.com/office/powerpoint/2010/main" val="4073690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100000">
              <a:schemeClr val="accent6">
                <a:lumMod val="5000"/>
                <a:lumOff val="95000"/>
              </a:schemeClr>
            </a:gs>
            <a:gs pos="2000">
              <a:schemeClr val="accent6">
                <a:lumMod val="45000"/>
                <a:lumOff val="55000"/>
              </a:schemeClr>
            </a:gs>
            <a:gs pos="33000">
              <a:schemeClr val="accent6">
                <a:lumMod val="45000"/>
                <a:lumOff val="55000"/>
              </a:schemeClr>
            </a:gs>
            <a:gs pos="68000">
              <a:schemeClr val="accent6">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5F57-2A45-0D48-85A8-016B9B87DDC0}"/>
              </a:ext>
            </a:extLst>
          </p:cNvPr>
          <p:cNvSpPr>
            <a:spLocks noGrp="1"/>
          </p:cNvSpPr>
          <p:nvPr>
            <p:ph type="ctrTitle"/>
          </p:nvPr>
        </p:nvSpPr>
        <p:spPr>
          <a:xfrm>
            <a:off x="609600" y="1395159"/>
            <a:ext cx="109728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A08AE68-2F32-AD4B-86F7-045D22027D09}"/>
              </a:ext>
            </a:extLst>
          </p:cNvPr>
          <p:cNvSpPr>
            <a:spLocks noGrp="1"/>
          </p:cNvSpPr>
          <p:nvPr>
            <p:ph type="subTitle" idx="1"/>
          </p:nvPr>
        </p:nvSpPr>
        <p:spPr>
          <a:xfrm>
            <a:off x="1524000" y="3874834"/>
            <a:ext cx="9144000" cy="741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oup 10">
            <a:extLst>
              <a:ext uri="{FF2B5EF4-FFF2-40B4-BE49-F238E27FC236}">
                <a16:creationId xmlns:a16="http://schemas.microsoft.com/office/drawing/2014/main" id="{697AF370-7ED2-1F4D-9B7A-144DB1F696B4}"/>
              </a:ext>
            </a:extLst>
          </p:cNvPr>
          <p:cNvGrpSpPr/>
          <p:nvPr userDrawn="1"/>
        </p:nvGrpSpPr>
        <p:grpSpPr>
          <a:xfrm>
            <a:off x="3630344" y="5657850"/>
            <a:ext cx="5393006" cy="1028700"/>
            <a:chOff x="2722294" y="5657850"/>
            <a:chExt cx="5393006" cy="1028700"/>
          </a:xfrm>
        </p:grpSpPr>
        <p:pic>
          <p:nvPicPr>
            <p:cNvPr id="9" name="Picture 8">
              <a:extLst>
                <a:ext uri="{FF2B5EF4-FFF2-40B4-BE49-F238E27FC236}">
                  <a16:creationId xmlns:a16="http://schemas.microsoft.com/office/drawing/2014/main" id="{90618190-F51B-DE43-8D75-CA53102ED7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722294" y="5657850"/>
              <a:ext cx="1489611" cy="1028700"/>
            </a:xfrm>
            <a:prstGeom prst="rect">
              <a:avLst/>
            </a:prstGeom>
          </p:spPr>
        </p:pic>
        <p:sp>
          <p:nvSpPr>
            <p:cNvPr id="10" name="TextBox 9">
              <a:extLst>
                <a:ext uri="{FF2B5EF4-FFF2-40B4-BE49-F238E27FC236}">
                  <a16:creationId xmlns:a16="http://schemas.microsoft.com/office/drawing/2014/main" id="{CB0DBBC7-AB92-F34C-B32A-3376251EE142}"/>
                </a:ext>
              </a:extLst>
            </p:cNvPr>
            <p:cNvSpPr txBox="1"/>
            <p:nvPr userDrawn="1"/>
          </p:nvSpPr>
          <p:spPr>
            <a:xfrm>
              <a:off x="4673600" y="5972145"/>
              <a:ext cx="3441700" cy="400110"/>
            </a:xfrm>
            <a:prstGeom prst="rect">
              <a:avLst/>
            </a:prstGeom>
            <a:noFill/>
          </p:spPr>
          <p:txBody>
            <a:bodyPr wrap="square" rtlCol="0">
              <a:spAutoFit/>
            </a:bodyPr>
            <a:lstStyle/>
            <a:p>
              <a:r>
                <a:rPr lang="en-US" sz="2000" b="1" i="0" dirty="0">
                  <a:latin typeface="Cambria" panose="02040503050406030204" pitchFamily="18" charset="0"/>
                </a:rPr>
                <a:t>Counselor Workshops 2025</a:t>
              </a:r>
            </a:p>
          </p:txBody>
        </p:sp>
      </p:grpSp>
    </p:spTree>
    <p:extLst>
      <p:ext uri="{BB962C8B-B14F-4D97-AF65-F5344CB8AC3E}">
        <p14:creationId xmlns:p14="http://schemas.microsoft.com/office/powerpoint/2010/main" val="125240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D297F0-C10C-5946-8C1A-D68F586D344E}"/>
              </a:ext>
            </a:extLst>
          </p:cNvPr>
          <p:cNvSpPr/>
          <p:nvPr userDrawn="1"/>
        </p:nvSpPr>
        <p:spPr>
          <a:xfrm>
            <a:off x="0" y="1"/>
            <a:ext cx="12192000" cy="1449388"/>
          </a:xfrm>
          <a:prstGeom prst="rect">
            <a:avLst/>
          </a:prstGeom>
          <a:gradFill flip="none" rotWithShape="1">
            <a:gsLst>
              <a:gs pos="100000">
                <a:schemeClr val="accent6">
                  <a:lumMod val="5000"/>
                  <a:lumOff val="95000"/>
                </a:schemeClr>
              </a:gs>
              <a:gs pos="2000">
                <a:schemeClr val="accent6">
                  <a:lumMod val="45000"/>
                  <a:lumOff val="55000"/>
                </a:schemeClr>
              </a:gs>
              <a:gs pos="37000">
                <a:schemeClr val="accent6">
                  <a:lumMod val="45000"/>
                  <a:lumOff val="55000"/>
                </a:schemeClr>
              </a:gs>
              <a:gs pos="68000">
                <a:schemeClr val="accent6">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4F88F8-E61A-AF4B-93D1-D1FAB79D1E4A}"/>
              </a:ext>
            </a:extLst>
          </p:cNvPr>
          <p:cNvSpPr>
            <a:spLocks noGrp="1"/>
          </p:cNvSpPr>
          <p:nvPr>
            <p:ph type="title"/>
          </p:nvPr>
        </p:nvSpPr>
        <p:spPr>
          <a:xfrm>
            <a:off x="303624" y="228277"/>
            <a:ext cx="9459354" cy="99591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24F6F3D-8C47-2C4F-9D92-2179AEF9D702}"/>
              </a:ext>
            </a:extLst>
          </p:cNvPr>
          <p:cNvSpPr>
            <a:spLocks noGrp="1"/>
          </p:cNvSpPr>
          <p:nvPr>
            <p:ph idx="1"/>
          </p:nvPr>
        </p:nvSpPr>
        <p:spPr/>
        <p:txBody>
          <a:bodyPr/>
          <a:lstStyle>
            <a:lvl1pPr marL="411480" indent="-411480">
              <a:buClr>
                <a:srgbClr val="FFD10A"/>
              </a:buClr>
              <a:buFont typeface="System Font Regular"/>
              <a:buChar char="➤"/>
              <a:defRPr sz="3200"/>
            </a:lvl1pPr>
            <a:lvl2pPr marL="685800" indent="-411480">
              <a:buClr>
                <a:schemeClr val="accent5">
                  <a:lumMod val="75000"/>
                </a:schemeClr>
              </a:buClr>
              <a:buFont typeface="Zapf Dingbats"/>
              <a:buChar char="✦"/>
              <a:defRPr sz="2800"/>
            </a:lvl2pPr>
            <a:lvl3pPr>
              <a:buClr>
                <a:schemeClr val="accent2">
                  <a:lumMod val="60000"/>
                  <a:lumOff val="40000"/>
                </a:schemeClr>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6F14CE-E53E-3B43-B084-631E4C95AE66}"/>
              </a:ext>
            </a:extLst>
          </p:cNvPr>
          <p:cNvSpPr>
            <a:spLocks noGrp="1"/>
          </p:cNvSpPr>
          <p:nvPr>
            <p:ph type="ftr" sz="quarter" idx="11"/>
          </p:nvPr>
        </p:nvSpPr>
        <p:spPr/>
        <p:txBody>
          <a:bodyPr/>
          <a:lstStyle/>
          <a:p>
            <a:pPr algn="r"/>
            <a:r>
              <a:rPr lang="en-US" dirty="0"/>
              <a:t>ISFAA.org</a:t>
            </a:r>
          </a:p>
        </p:txBody>
      </p:sp>
      <p:sp>
        <p:nvSpPr>
          <p:cNvPr id="6" name="Slide Number Placeholder 5">
            <a:extLst>
              <a:ext uri="{FF2B5EF4-FFF2-40B4-BE49-F238E27FC236}">
                <a16:creationId xmlns:a16="http://schemas.microsoft.com/office/drawing/2014/main" id="{965A7FE7-AE20-FD4E-AD82-0F686BE86CE9}"/>
              </a:ext>
            </a:extLst>
          </p:cNvPr>
          <p:cNvSpPr>
            <a:spLocks noGrp="1"/>
          </p:cNvSpPr>
          <p:nvPr>
            <p:ph type="sldNum" sz="quarter" idx="12"/>
          </p:nvPr>
        </p:nvSpPr>
        <p:spPr/>
        <p:txBody>
          <a:bodyPr/>
          <a:lstStyle/>
          <a:p>
            <a:fld id="{DAF54E08-83A7-0B42-9751-742E0DC3DCF6}" type="slidenum">
              <a:rPr lang="en-US" smtClean="0"/>
              <a:t>‹#›</a:t>
            </a:fld>
            <a:endParaRPr lang="en-US" dirty="0"/>
          </a:p>
        </p:txBody>
      </p:sp>
      <p:cxnSp>
        <p:nvCxnSpPr>
          <p:cNvPr id="8" name="Straight Connector 7">
            <a:extLst>
              <a:ext uri="{FF2B5EF4-FFF2-40B4-BE49-F238E27FC236}">
                <a16:creationId xmlns:a16="http://schemas.microsoft.com/office/drawing/2014/main" id="{4CB5462C-CD57-7945-9997-305972A64DCD}"/>
              </a:ext>
            </a:extLst>
          </p:cNvPr>
          <p:cNvCxnSpPr>
            <a:cxnSpLocks/>
          </p:cNvCxnSpPr>
          <p:nvPr userDrawn="1"/>
        </p:nvCxnSpPr>
        <p:spPr>
          <a:xfrm>
            <a:off x="303623" y="6536666"/>
            <a:ext cx="9141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AAA9E33-0CD5-CC49-BA6B-91ED510C892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159913" y="228277"/>
            <a:ext cx="1522163" cy="1051180"/>
          </a:xfrm>
          <a:prstGeom prst="rect">
            <a:avLst/>
          </a:prstGeom>
        </p:spPr>
      </p:pic>
    </p:spTree>
    <p:extLst>
      <p:ext uri="{BB962C8B-B14F-4D97-AF65-F5344CB8AC3E}">
        <p14:creationId xmlns:p14="http://schemas.microsoft.com/office/powerpoint/2010/main" val="251316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5A979F-B752-F44F-9546-926E15F792D6}"/>
              </a:ext>
            </a:extLst>
          </p:cNvPr>
          <p:cNvSpPr/>
          <p:nvPr userDrawn="1"/>
        </p:nvSpPr>
        <p:spPr>
          <a:xfrm>
            <a:off x="0" y="1"/>
            <a:ext cx="12192000" cy="1320800"/>
          </a:xfrm>
          <a:prstGeom prst="rect">
            <a:avLst/>
          </a:prstGeom>
          <a:gradFill>
            <a:gsLst>
              <a:gs pos="100000">
                <a:schemeClr val="accent6">
                  <a:lumMod val="5000"/>
                  <a:lumOff val="95000"/>
                </a:schemeClr>
              </a:gs>
              <a:gs pos="2000">
                <a:schemeClr val="accent6">
                  <a:lumMod val="45000"/>
                  <a:lumOff val="55000"/>
                </a:schemeClr>
              </a:gs>
              <a:gs pos="37000">
                <a:schemeClr val="accent6">
                  <a:lumMod val="45000"/>
                  <a:lumOff val="55000"/>
                </a:schemeClr>
              </a:gs>
              <a:gs pos="68000">
                <a:schemeClr val="accent6">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899616-FE55-6842-A2C2-E38F3A59A140}"/>
              </a:ext>
            </a:extLst>
          </p:cNvPr>
          <p:cNvSpPr>
            <a:spLocks noGrp="1"/>
          </p:cNvSpPr>
          <p:nvPr>
            <p:ph type="title"/>
          </p:nvPr>
        </p:nvSpPr>
        <p:spPr>
          <a:xfrm>
            <a:off x="303624" y="259031"/>
            <a:ext cx="9459354" cy="90537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F1E22AA-C699-EF4E-AAB9-0F369F623714}"/>
              </a:ext>
            </a:extLst>
          </p:cNvPr>
          <p:cNvSpPr>
            <a:spLocks noGrp="1"/>
          </p:cNvSpPr>
          <p:nvPr>
            <p:ph sz="half" idx="1"/>
          </p:nvPr>
        </p:nvSpPr>
        <p:spPr>
          <a:xfrm>
            <a:off x="303624" y="1579831"/>
            <a:ext cx="5716176" cy="4597132"/>
          </a:xfrm>
        </p:spPr>
        <p:txBody>
          <a:bodyPr/>
          <a:lstStyle>
            <a:lvl1pPr>
              <a:buClr>
                <a:srgbClr val="FFD10A"/>
              </a:buClr>
              <a:defRPr/>
            </a:lvl1pPr>
            <a:lvl2pPr>
              <a:buClr>
                <a:schemeClr val="accent5">
                  <a:lumMod val="75000"/>
                </a:schemeClr>
              </a:buClr>
              <a:defRPr/>
            </a:lvl2pPr>
            <a:lvl3pPr>
              <a:buClr>
                <a:schemeClr val="accent2">
                  <a:lumMod val="40000"/>
                  <a:lumOff val="60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9B1082F-E4DF-544B-947C-A8861A46F0EE}"/>
              </a:ext>
            </a:extLst>
          </p:cNvPr>
          <p:cNvSpPr>
            <a:spLocks noGrp="1"/>
          </p:cNvSpPr>
          <p:nvPr>
            <p:ph sz="half" idx="2"/>
          </p:nvPr>
        </p:nvSpPr>
        <p:spPr>
          <a:xfrm>
            <a:off x="6172199" y="1579831"/>
            <a:ext cx="5715000" cy="4597132"/>
          </a:xfrm>
        </p:spPr>
        <p:txBody>
          <a:bodyPr/>
          <a:lstStyle>
            <a:lvl1pPr>
              <a:buClr>
                <a:srgbClr val="FFD10A"/>
              </a:buClr>
              <a:defRPr/>
            </a:lvl1pPr>
            <a:lvl2pPr>
              <a:buClr>
                <a:schemeClr val="accent5">
                  <a:lumMod val="75000"/>
                </a:schemeClr>
              </a:buClr>
              <a:defRPr/>
            </a:lvl2pPr>
            <a:lvl3pPr>
              <a:buClr>
                <a:schemeClr val="accent2">
                  <a:lumMod val="40000"/>
                  <a:lumOff val="60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78EB08D-8B67-254B-8449-49FECE78A0E7}"/>
              </a:ext>
            </a:extLst>
          </p:cNvPr>
          <p:cNvSpPr>
            <a:spLocks noGrp="1"/>
          </p:cNvSpPr>
          <p:nvPr>
            <p:ph type="sldNum" sz="quarter" idx="12"/>
          </p:nvPr>
        </p:nvSpPr>
        <p:spPr/>
        <p:txBody>
          <a:bodyPr/>
          <a:lstStyle/>
          <a:p>
            <a:fld id="{DAF54E08-83A7-0B42-9751-742E0DC3DCF6}" type="slidenum">
              <a:rPr lang="en-US" smtClean="0"/>
              <a:t>‹#›</a:t>
            </a:fld>
            <a:endParaRPr lang="en-US" dirty="0"/>
          </a:p>
        </p:txBody>
      </p:sp>
      <p:pic>
        <p:nvPicPr>
          <p:cNvPr id="9" name="Picture 8">
            <a:extLst>
              <a:ext uri="{FF2B5EF4-FFF2-40B4-BE49-F238E27FC236}">
                <a16:creationId xmlns:a16="http://schemas.microsoft.com/office/drawing/2014/main" id="{40A8FB8D-DBA1-AA4D-97B3-4339A80E47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364486" y="134621"/>
            <a:ext cx="1522713" cy="1051560"/>
          </a:xfrm>
          <a:prstGeom prst="rect">
            <a:avLst/>
          </a:prstGeom>
        </p:spPr>
      </p:pic>
      <p:sp>
        <p:nvSpPr>
          <p:cNvPr id="10" name="Footer Placeholder 4">
            <a:extLst>
              <a:ext uri="{FF2B5EF4-FFF2-40B4-BE49-F238E27FC236}">
                <a16:creationId xmlns:a16="http://schemas.microsoft.com/office/drawing/2014/main" id="{AC5A11C8-E094-2E43-B612-1126B35E7783}"/>
              </a:ext>
            </a:extLst>
          </p:cNvPr>
          <p:cNvSpPr>
            <a:spLocks noGrp="1"/>
          </p:cNvSpPr>
          <p:nvPr>
            <p:ph type="ftr" sz="quarter" idx="11"/>
          </p:nvPr>
        </p:nvSpPr>
        <p:spPr>
          <a:xfrm>
            <a:off x="8280400" y="6354103"/>
            <a:ext cx="2495452" cy="365125"/>
          </a:xfrm>
        </p:spPr>
        <p:txBody>
          <a:bodyPr/>
          <a:lstStyle/>
          <a:p>
            <a:pPr algn="r"/>
            <a:r>
              <a:rPr lang="en-US" dirty="0"/>
              <a:t>ISFAA.org</a:t>
            </a:r>
          </a:p>
        </p:txBody>
      </p:sp>
      <p:cxnSp>
        <p:nvCxnSpPr>
          <p:cNvPr id="11" name="Straight Connector 10">
            <a:extLst>
              <a:ext uri="{FF2B5EF4-FFF2-40B4-BE49-F238E27FC236}">
                <a16:creationId xmlns:a16="http://schemas.microsoft.com/office/drawing/2014/main" id="{2FD28E31-8AF6-F54A-AD9B-EA543E6B59C8}"/>
              </a:ext>
            </a:extLst>
          </p:cNvPr>
          <p:cNvCxnSpPr>
            <a:cxnSpLocks/>
          </p:cNvCxnSpPr>
          <p:nvPr userDrawn="1"/>
        </p:nvCxnSpPr>
        <p:spPr>
          <a:xfrm flipV="1">
            <a:off x="301752" y="653666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26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65AB24-25E1-587A-C893-FFB204CE97E7}"/>
              </a:ext>
            </a:extLst>
          </p:cNvPr>
          <p:cNvSpPr>
            <a:spLocks noGrp="1"/>
          </p:cNvSpPr>
          <p:nvPr>
            <p:ph type="ftr" sz="quarter" idx="10"/>
          </p:nvPr>
        </p:nvSpPr>
        <p:spPr/>
        <p:txBody>
          <a:bodyPr/>
          <a:lstStyle/>
          <a:p>
            <a:pPr algn="r"/>
            <a:r>
              <a:rPr lang="en-US" dirty="0"/>
              <a:t>ISFAA.org</a:t>
            </a:r>
          </a:p>
        </p:txBody>
      </p:sp>
      <p:sp>
        <p:nvSpPr>
          <p:cNvPr id="4" name="Slide Number Placeholder 3">
            <a:extLst>
              <a:ext uri="{FF2B5EF4-FFF2-40B4-BE49-F238E27FC236}">
                <a16:creationId xmlns:a16="http://schemas.microsoft.com/office/drawing/2014/main" id="{36F12699-1EDD-4494-90F4-DC5C2421E54D}"/>
              </a:ext>
            </a:extLst>
          </p:cNvPr>
          <p:cNvSpPr>
            <a:spLocks noGrp="1"/>
          </p:cNvSpPr>
          <p:nvPr>
            <p:ph type="sldNum" sz="quarter" idx="11"/>
          </p:nvPr>
        </p:nvSpPr>
        <p:spPr/>
        <p:txBody>
          <a:bodyPr/>
          <a:lstStyle/>
          <a:p>
            <a:fld id="{DAF54E08-83A7-0B42-9751-742E0DC3DCF6}" type="slidenum">
              <a:rPr lang="en-US" smtClean="0"/>
              <a:pPr/>
              <a:t>‹#›</a:t>
            </a:fld>
            <a:endParaRPr lang="en-US" dirty="0"/>
          </a:p>
        </p:txBody>
      </p:sp>
      <p:sp>
        <p:nvSpPr>
          <p:cNvPr id="5" name="Rectangle 4">
            <a:extLst>
              <a:ext uri="{FF2B5EF4-FFF2-40B4-BE49-F238E27FC236}">
                <a16:creationId xmlns:a16="http://schemas.microsoft.com/office/drawing/2014/main" id="{33C0B04B-4450-9808-7003-F0E3C9AD9AD4}"/>
              </a:ext>
            </a:extLst>
          </p:cNvPr>
          <p:cNvSpPr/>
          <p:nvPr userDrawn="1"/>
        </p:nvSpPr>
        <p:spPr>
          <a:xfrm>
            <a:off x="0" y="0"/>
            <a:ext cx="4795284" cy="6858000"/>
          </a:xfrm>
          <a:prstGeom prst="rect">
            <a:avLst/>
          </a:prstGeom>
          <a:gradFill>
            <a:gsLst>
              <a:gs pos="100000">
                <a:schemeClr val="accent6">
                  <a:lumMod val="5000"/>
                  <a:lumOff val="95000"/>
                </a:schemeClr>
              </a:gs>
              <a:gs pos="2000">
                <a:schemeClr val="accent6">
                  <a:lumMod val="45000"/>
                  <a:lumOff val="55000"/>
                </a:schemeClr>
              </a:gs>
              <a:gs pos="37000">
                <a:schemeClr val="accent6">
                  <a:lumMod val="45000"/>
                  <a:lumOff val="55000"/>
                </a:schemeClr>
              </a:gs>
              <a:gs pos="68000">
                <a:schemeClr val="accent6">
                  <a:lumMod val="30000"/>
                  <a:lumOff val="7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6EA212C-0F30-532E-39AE-5533B29F087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98870" y="5742432"/>
            <a:ext cx="1419116" cy="980018"/>
          </a:xfrm>
          <a:prstGeom prst="rect">
            <a:avLst/>
          </a:prstGeom>
        </p:spPr>
      </p:pic>
      <p:sp>
        <p:nvSpPr>
          <p:cNvPr id="2" name="Title 1">
            <a:extLst>
              <a:ext uri="{FF2B5EF4-FFF2-40B4-BE49-F238E27FC236}">
                <a16:creationId xmlns:a16="http://schemas.microsoft.com/office/drawing/2014/main" id="{B6E3B0C5-94D6-5131-9958-A2AA45A8C281}"/>
              </a:ext>
            </a:extLst>
          </p:cNvPr>
          <p:cNvSpPr>
            <a:spLocks noGrp="1"/>
          </p:cNvSpPr>
          <p:nvPr>
            <p:ph type="title"/>
          </p:nvPr>
        </p:nvSpPr>
        <p:spPr>
          <a:xfrm>
            <a:off x="170121" y="266649"/>
            <a:ext cx="4417633"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2ACA1425-C053-325C-AB66-B9C9228FBE8D}"/>
              </a:ext>
            </a:extLst>
          </p:cNvPr>
          <p:cNvSpPr>
            <a:spLocks noGrp="1"/>
          </p:cNvSpPr>
          <p:nvPr>
            <p:ph sz="half" idx="1"/>
          </p:nvPr>
        </p:nvSpPr>
        <p:spPr>
          <a:xfrm>
            <a:off x="170121" y="1953424"/>
            <a:ext cx="4417633" cy="4597132"/>
          </a:xfrm>
        </p:spPr>
        <p:txBody>
          <a:bodyPr/>
          <a:lstStyle>
            <a:lvl1pPr>
              <a:buClr>
                <a:schemeClr val="accent3">
                  <a:lumMod val="75000"/>
                </a:schemeClr>
              </a:buClr>
              <a:defRPr/>
            </a:lvl1pPr>
            <a:lvl2pPr>
              <a:buClr>
                <a:schemeClr val="accent4"/>
              </a:buClr>
              <a:defRPr/>
            </a:lvl2pPr>
            <a:lvl3pPr>
              <a:buClr>
                <a:schemeClr val="accent2">
                  <a:lumMod val="75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743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5A979F-B752-F44F-9546-926E15F792D6}"/>
              </a:ext>
            </a:extLst>
          </p:cNvPr>
          <p:cNvSpPr/>
          <p:nvPr userDrawn="1"/>
        </p:nvSpPr>
        <p:spPr>
          <a:xfrm>
            <a:off x="0" y="1"/>
            <a:ext cx="12192000" cy="1320800"/>
          </a:xfrm>
          <a:prstGeom prst="rect">
            <a:avLst/>
          </a:prstGeom>
          <a:gradFill>
            <a:gsLst>
              <a:gs pos="100000">
                <a:schemeClr val="accent6">
                  <a:lumMod val="5000"/>
                  <a:lumOff val="95000"/>
                </a:schemeClr>
              </a:gs>
              <a:gs pos="2000">
                <a:schemeClr val="accent6">
                  <a:lumMod val="45000"/>
                  <a:lumOff val="55000"/>
                </a:schemeClr>
              </a:gs>
              <a:gs pos="37000">
                <a:schemeClr val="accent6">
                  <a:lumMod val="45000"/>
                  <a:lumOff val="55000"/>
                </a:schemeClr>
              </a:gs>
              <a:gs pos="68000">
                <a:schemeClr val="accent6">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899616-FE55-6842-A2C2-E38F3A59A140}"/>
              </a:ext>
            </a:extLst>
          </p:cNvPr>
          <p:cNvSpPr>
            <a:spLocks noGrp="1"/>
          </p:cNvSpPr>
          <p:nvPr>
            <p:ph type="title"/>
          </p:nvPr>
        </p:nvSpPr>
        <p:spPr>
          <a:xfrm>
            <a:off x="303624" y="259031"/>
            <a:ext cx="9459354" cy="90537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F1E22AA-C699-EF4E-AAB9-0F369F623714}"/>
              </a:ext>
            </a:extLst>
          </p:cNvPr>
          <p:cNvSpPr>
            <a:spLocks noGrp="1"/>
          </p:cNvSpPr>
          <p:nvPr>
            <p:ph sz="half" idx="1"/>
          </p:nvPr>
        </p:nvSpPr>
        <p:spPr>
          <a:xfrm>
            <a:off x="303624" y="1579831"/>
            <a:ext cx="5716176" cy="4597132"/>
          </a:xfrm>
        </p:spPr>
        <p:txBody>
          <a:bodyPr/>
          <a:lstStyle>
            <a:lvl1pPr>
              <a:buClr>
                <a:srgbClr val="FFD10A"/>
              </a:buClr>
              <a:defRPr/>
            </a:lvl1pPr>
            <a:lvl2pPr>
              <a:buClr>
                <a:schemeClr val="accent5">
                  <a:lumMod val="75000"/>
                </a:schemeClr>
              </a:buClr>
              <a:defRPr/>
            </a:lvl2pPr>
            <a:lvl3pPr>
              <a:buClr>
                <a:schemeClr val="accent2">
                  <a:lumMod val="40000"/>
                  <a:lumOff val="60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9B1082F-E4DF-544B-947C-A8861A46F0EE}"/>
              </a:ext>
            </a:extLst>
          </p:cNvPr>
          <p:cNvSpPr>
            <a:spLocks noGrp="1"/>
          </p:cNvSpPr>
          <p:nvPr>
            <p:ph sz="half" idx="2"/>
          </p:nvPr>
        </p:nvSpPr>
        <p:spPr>
          <a:xfrm>
            <a:off x="6172199" y="1579831"/>
            <a:ext cx="5715000" cy="4597132"/>
          </a:xfrm>
        </p:spPr>
        <p:txBody>
          <a:bodyPr/>
          <a:lstStyle>
            <a:lvl1pPr>
              <a:buClr>
                <a:srgbClr val="FFD10A"/>
              </a:buClr>
              <a:defRPr/>
            </a:lvl1pPr>
            <a:lvl2pPr>
              <a:buClr>
                <a:schemeClr val="accent5">
                  <a:lumMod val="75000"/>
                </a:schemeClr>
              </a:buClr>
              <a:defRPr/>
            </a:lvl2pPr>
            <a:lvl3pPr>
              <a:buClr>
                <a:schemeClr val="accent2">
                  <a:lumMod val="40000"/>
                  <a:lumOff val="60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78EB08D-8B67-254B-8449-49FECE78A0E7}"/>
              </a:ext>
            </a:extLst>
          </p:cNvPr>
          <p:cNvSpPr>
            <a:spLocks noGrp="1"/>
          </p:cNvSpPr>
          <p:nvPr>
            <p:ph type="sldNum" sz="quarter" idx="12"/>
          </p:nvPr>
        </p:nvSpPr>
        <p:spPr/>
        <p:txBody>
          <a:bodyPr/>
          <a:lstStyle/>
          <a:p>
            <a:fld id="{DAF54E08-83A7-0B42-9751-742E0DC3DCF6}" type="slidenum">
              <a:rPr lang="en-US" smtClean="0"/>
              <a:t>‹#›</a:t>
            </a:fld>
            <a:endParaRPr lang="en-US" dirty="0"/>
          </a:p>
        </p:txBody>
      </p:sp>
      <p:pic>
        <p:nvPicPr>
          <p:cNvPr id="9" name="Picture 8">
            <a:extLst>
              <a:ext uri="{FF2B5EF4-FFF2-40B4-BE49-F238E27FC236}">
                <a16:creationId xmlns:a16="http://schemas.microsoft.com/office/drawing/2014/main" id="{40A8FB8D-DBA1-AA4D-97B3-4339A80E47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364487" y="136525"/>
            <a:ext cx="1522712" cy="1051560"/>
          </a:xfrm>
          <a:prstGeom prst="rect">
            <a:avLst/>
          </a:prstGeom>
        </p:spPr>
      </p:pic>
      <p:sp>
        <p:nvSpPr>
          <p:cNvPr id="10" name="Footer Placeholder 4">
            <a:extLst>
              <a:ext uri="{FF2B5EF4-FFF2-40B4-BE49-F238E27FC236}">
                <a16:creationId xmlns:a16="http://schemas.microsoft.com/office/drawing/2014/main" id="{AC5A11C8-E094-2E43-B612-1126B35E7783}"/>
              </a:ext>
            </a:extLst>
          </p:cNvPr>
          <p:cNvSpPr>
            <a:spLocks noGrp="1"/>
          </p:cNvSpPr>
          <p:nvPr>
            <p:ph type="ftr" sz="quarter" idx="11"/>
          </p:nvPr>
        </p:nvSpPr>
        <p:spPr>
          <a:xfrm>
            <a:off x="8280400" y="6354103"/>
            <a:ext cx="2495452" cy="365125"/>
          </a:xfrm>
        </p:spPr>
        <p:txBody>
          <a:bodyPr/>
          <a:lstStyle/>
          <a:p>
            <a:pPr algn="r"/>
            <a:r>
              <a:rPr lang="en-US" dirty="0"/>
              <a:t>ISFAA.org</a:t>
            </a:r>
          </a:p>
        </p:txBody>
      </p:sp>
      <p:cxnSp>
        <p:nvCxnSpPr>
          <p:cNvPr id="11" name="Straight Connector 10">
            <a:extLst>
              <a:ext uri="{FF2B5EF4-FFF2-40B4-BE49-F238E27FC236}">
                <a16:creationId xmlns:a16="http://schemas.microsoft.com/office/drawing/2014/main" id="{2FD28E31-8AF6-F54A-AD9B-EA543E6B59C8}"/>
              </a:ext>
            </a:extLst>
          </p:cNvPr>
          <p:cNvCxnSpPr>
            <a:cxnSpLocks/>
          </p:cNvCxnSpPr>
          <p:nvPr userDrawn="1"/>
        </p:nvCxnSpPr>
        <p:spPr>
          <a:xfrm flipV="1">
            <a:off x="301752" y="653666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02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A1C58A-FEE4-314D-A208-8C5B7473468B}"/>
              </a:ext>
            </a:extLst>
          </p:cNvPr>
          <p:cNvSpPr/>
          <p:nvPr userDrawn="1"/>
        </p:nvSpPr>
        <p:spPr>
          <a:xfrm>
            <a:off x="0" y="1"/>
            <a:ext cx="12192000" cy="1317626"/>
          </a:xfrm>
          <a:prstGeom prst="rect">
            <a:avLst/>
          </a:prstGeom>
          <a:gradFill>
            <a:gsLst>
              <a:gs pos="100000">
                <a:schemeClr val="accent6">
                  <a:lumMod val="5000"/>
                  <a:lumOff val="95000"/>
                </a:schemeClr>
              </a:gs>
              <a:gs pos="2000">
                <a:schemeClr val="accent6">
                  <a:lumMod val="45000"/>
                  <a:lumOff val="55000"/>
                </a:schemeClr>
              </a:gs>
              <a:gs pos="37000">
                <a:schemeClr val="accent6">
                  <a:lumMod val="45000"/>
                  <a:lumOff val="55000"/>
                </a:schemeClr>
              </a:gs>
              <a:gs pos="68000">
                <a:schemeClr val="accent6">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0573D-B5A0-A142-AD93-4922BB4D9EBE}"/>
              </a:ext>
            </a:extLst>
          </p:cNvPr>
          <p:cNvSpPr>
            <a:spLocks noGrp="1"/>
          </p:cNvSpPr>
          <p:nvPr>
            <p:ph type="title"/>
          </p:nvPr>
        </p:nvSpPr>
        <p:spPr>
          <a:xfrm>
            <a:off x="346304" y="297059"/>
            <a:ext cx="9416674" cy="82307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8E0F4F3-4E47-AF4E-8808-820DC371A839}"/>
              </a:ext>
            </a:extLst>
          </p:cNvPr>
          <p:cNvSpPr>
            <a:spLocks noGrp="1"/>
          </p:cNvSpPr>
          <p:nvPr>
            <p:ph type="body" idx="1"/>
          </p:nvPr>
        </p:nvSpPr>
        <p:spPr>
          <a:xfrm>
            <a:off x="346304" y="1483666"/>
            <a:ext cx="5651271" cy="823911"/>
          </a:xfrm>
        </p:spPr>
        <p:txBody>
          <a:bodyPr anchor="ctr">
            <a:normAutofit/>
          </a:bodyPr>
          <a:lstStyle>
            <a:lvl1pPr marL="0" indent="0">
              <a:buNone/>
              <a:defRPr sz="3400" b="1" i="0">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52A21D4-1CBF-3245-B692-F4E6E5CE12FB}"/>
              </a:ext>
            </a:extLst>
          </p:cNvPr>
          <p:cNvSpPr>
            <a:spLocks noGrp="1"/>
          </p:cNvSpPr>
          <p:nvPr>
            <p:ph sz="half" idx="2"/>
          </p:nvPr>
        </p:nvSpPr>
        <p:spPr>
          <a:xfrm>
            <a:off x="346304" y="2307577"/>
            <a:ext cx="5651271" cy="3882086"/>
          </a:xfrm>
        </p:spPr>
        <p:txBody>
          <a:bodyPr/>
          <a:lstStyle>
            <a:lvl1pPr>
              <a:buClr>
                <a:srgbClr val="FFD10A"/>
              </a:buClr>
              <a:defRPr/>
            </a:lvl1pPr>
            <a:lvl2pPr>
              <a:buClr>
                <a:schemeClr val="accent5">
                  <a:lumMod val="75000"/>
                </a:schemeClr>
              </a:buClr>
              <a:defRPr/>
            </a:lvl2pPr>
            <a:lvl3pPr>
              <a:buClr>
                <a:schemeClr val="accent2">
                  <a:lumMod val="40000"/>
                  <a:lumOff val="60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A29215-B522-2245-A5E4-F1673857A5AB}"/>
              </a:ext>
            </a:extLst>
          </p:cNvPr>
          <p:cNvSpPr>
            <a:spLocks noGrp="1"/>
          </p:cNvSpPr>
          <p:nvPr>
            <p:ph type="body" sz="quarter" idx="3"/>
          </p:nvPr>
        </p:nvSpPr>
        <p:spPr>
          <a:xfrm>
            <a:off x="6172200" y="1483666"/>
            <a:ext cx="5650992" cy="822960"/>
          </a:xfrm>
        </p:spPr>
        <p:txBody>
          <a:bodyPr anchor="ctr">
            <a:normAutofit/>
          </a:bodyPr>
          <a:lstStyle>
            <a:lvl1pPr marL="0" indent="0">
              <a:buNone/>
              <a:defRPr sz="3400" b="1" i="0">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54897C3-4082-8A48-BE27-2B7D340C5059}"/>
              </a:ext>
            </a:extLst>
          </p:cNvPr>
          <p:cNvSpPr>
            <a:spLocks noGrp="1"/>
          </p:cNvSpPr>
          <p:nvPr>
            <p:ph sz="quarter" idx="4"/>
          </p:nvPr>
        </p:nvSpPr>
        <p:spPr>
          <a:xfrm>
            <a:off x="6172200" y="2307577"/>
            <a:ext cx="5650992" cy="3886200"/>
          </a:xfrm>
        </p:spPr>
        <p:txBody>
          <a:bodyPr/>
          <a:lstStyle>
            <a:lvl1pPr>
              <a:buClr>
                <a:srgbClr val="FFD10A"/>
              </a:buClr>
              <a:defRPr/>
            </a:lvl1pPr>
            <a:lvl2pPr>
              <a:buClr>
                <a:schemeClr val="accent5">
                  <a:lumMod val="75000"/>
                </a:schemeClr>
              </a:buClr>
              <a:defRPr/>
            </a:lvl2pPr>
            <a:lvl3pPr>
              <a:buClr>
                <a:schemeClr val="accent2">
                  <a:lumMod val="40000"/>
                  <a:lumOff val="60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3EADB238-F793-2547-BB8F-D006B8819875}"/>
              </a:ext>
            </a:extLst>
          </p:cNvPr>
          <p:cNvSpPr>
            <a:spLocks noGrp="1"/>
          </p:cNvSpPr>
          <p:nvPr>
            <p:ph type="sldNum" sz="quarter" idx="12"/>
          </p:nvPr>
        </p:nvSpPr>
        <p:spPr/>
        <p:txBody>
          <a:bodyPr/>
          <a:lstStyle/>
          <a:p>
            <a:fld id="{DAF54E08-83A7-0B42-9751-742E0DC3DCF6}" type="slidenum">
              <a:rPr lang="en-US" smtClean="0"/>
              <a:t>‹#›</a:t>
            </a:fld>
            <a:endParaRPr lang="en-US" dirty="0"/>
          </a:p>
        </p:txBody>
      </p:sp>
      <p:pic>
        <p:nvPicPr>
          <p:cNvPr id="11" name="Picture 10">
            <a:extLst>
              <a:ext uri="{FF2B5EF4-FFF2-40B4-BE49-F238E27FC236}">
                <a16:creationId xmlns:a16="http://schemas.microsoft.com/office/drawing/2014/main" id="{2C6356B2-E9B9-5244-9A9E-E3FBBB67349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375847" y="136525"/>
            <a:ext cx="1522713" cy="1051560"/>
          </a:xfrm>
          <a:prstGeom prst="rect">
            <a:avLst/>
          </a:prstGeom>
        </p:spPr>
      </p:pic>
      <p:sp>
        <p:nvSpPr>
          <p:cNvPr id="14" name="Footer Placeholder 4">
            <a:extLst>
              <a:ext uri="{FF2B5EF4-FFF2-40B4-BE49-F238E27FC236}">
                <a16:creationId xmlns:a16="http://schemas.microsoft.com/office/drawing/2014/main" id="{65A0FD67-80D5-9941-9844-46664FACA834}"/>
              </a:ext>
            </a:extLst>
          </p:cNvPr>
          <p:cNvSpPr>
            <a:spLocks noGrp="1"/>
          </p:cNvSpPr>
          <p:nvPr>
            <p:ph type="ftr" sz="quarter" idx="11"/>
          </p:nvPr>
        </p:nvSpPr>
        <p:spPr>
          <a:xfrm>
            <a:off x="8280400" y="6354103"/>
            <a:ext cx="2495452" cy="365125"/>
          </a:xfrm>
        </p:spPr>
        <p:txBody>
          <a:bodyPr/>
          <a:lstStyle/>
          <a:p>
            <a:pPr algn="r"/>
            <a:r>
              <a:rPr lang="en-US" dirty="0"/>
              <a:t>ISFAA.org</a:t>
            </a:r>
          </a:p>
        </p:txBody>
      </p:sp>
      <p:cxnSp>
        <p:nvCxnSpPr>
          <p:cNvPr id="15" name="Straight Connector 14">
            <a:extLst>
              <a:ext uri="{FF2B5EF4-FFF2-40B4-BE49-F238E27FC236}">
                <a16:creationId xmlns:a16="http://schemas.microsoft.com/office/drawing/2014/main" id="{537CE66A-0BC2-2945-8CC1-32734D372A47}"/>
              </a:ext>
            </a:extLst>
          </p:cNvPr>
          <p:cNvCxnSpPr>
            <a:cxnSpLocks/>
          </p:cNvCxnSpPr>
          <p:nvPr userDrawn="1"/>
        </p:nvCxnSpPr>
        <p:spPr>
          <a:xfrm flipV="1">
            <a:off x="301752" y="653796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506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C1466-6C0A-7B45-96D8-E8B74A6D303B}"/>
              </a:ext>
            </a:extLst>
          </p:cNvPr>
          <p:cNvSpPr>
            <a:spLocks noGrp="1"/>
          </p:cNvSpPr>
          <p:nvPr>
            <p:ph type="title"/>
          </p:nvPr>
        </p:nvSpPr>
        <p:spPr>
          <a:xfrm>
            <a:off x="303624" y="266649"/>
            <a:ext cx="945935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C74F4-9539-6A42-8220-1D53A7AA0766}"/>
              </a:ext>
            </a:extLst>
          </p:cNvPr>
          <p:cNvSpPr>
            <a:spLocks noGrp="1"/>
          </p:cNvSpPr>
          <p:nvPr>
            <p:ph type="body" idx="1"/>
          </p:nvPr>
        </p:nvSpPr>
        <p:spPr>
          <a:xfrm>
            <a:off x="303623" y="1825625"/>
            <a:ext cx="1154137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EDB6D69-9A7F-B34F-A7CE-386ABBC6694B}"/>
              </a:ext>
            </a:extLst>
          </p:cNvPr>
          <p:cNvSpPr>
            <a:spLocks noGrp="1"/>
          </p:cNvSpPr>
          <p:nvPr>
            <p:ph type="ftr" sz="quarter" idx="3"/>
          </p:nvPr>
        </p:nvSpPr>
        <p:spPr>
          <a:xfrm>
            <a:off x="8280400" y="6354103"/>
            <a:ext cx="2495452"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algn="r"/>
            <a:r>
              <a:rPr lang="en-US" dirty="0"/>
              <a:t>ISFAA.org</a:t>
            </a:r>
          </a:p>
        </p:txBody>
      </p:sp>
      <p:sp>
        <p:nvSpPr>
          <p:cNvPr id="6" name="Slide Number Placeholder 5">
            <a:extLst>
              <a:ext uri="{FF2B5EF4-FFF2-40B4-BE49-F238E27FC236}">
                <a16:creationId xmlns:a16="http://schemas.microsoft.com/office/drawing/2014/main" id="{7C7CAA78-996C-8241-A7B1-BFB1237E705C}"/>
              </a:ext>
            </a:extLst>
          </p:cNvPr>
          <p:cNvSpPr>
            <a:spLocks noGrp="1"/>
          </p:cNvSpPr>
          <p:nvPr>
            <p:ph type="sldNum" sz="quarter" idx="4"/>
          </p:nvPr>
        </p:nvSpPr>
        <p:spPr>
          <a:xfrm>
            <a:off x="10920995" y="6356350"/>
            <a:ext cx="577948"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fld id="{DAF54E08-83A7-0B42-9751-742E0DC3DCF6}" type="slidenum">
              <a:rPr lang="en-US" smtClean="0"/>
              <a:pPr/>
              <a:t>‹#›</a:t>
            </a:fld>
            <a:endParaRPr lang="en-US" dirty="0"/>
          </a:p>
        </p:txBody>
      </p:sp>
    </p:spTree>
    <p:extLst>
      <p:ext uri="{BB962C8B-B14F-4D97-AF65-F5344CB8AC3E}">
        <p14:creationId xmlns:p14="http://schemas.microsoft.com/office/powerpoint/2010/main" val="4135814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4" r:id="rId5"/>
    <p:sldLayoutId id="2147483653" r:id="rId6"/>
  </p:sldLayoutIdLst>
  <p:hf hdr="0" dt="0"/>
  <p:txStyles>
    <p:titleStyle>
      <a:lvl1pPr algn="l" defTabSz="914400" rtl="0" eaLnBrk="1" latinLnBrk="0" hangingPunct="1">
        <a:lnSpc>
          <a:spcPct val="90000"/>
        </a:lnSpc>
        <a:spcBef>
          <a:spcPct val="0"/>
        </a:spcBef>
        <a:buNone/>
        <a:defRPr sz="4400" b="1" i="0" kern="1200">
          <a:solidFill>
            <a:schemeClr val="tx1"/>
          </a:solidFill>
          <a:latin typeface="Cambria" panose="02040503050406030204" pitchFamily="18" charset="0"/>
          <a:ea typeface="+mj-ea"/>
          <a:cs typeface="+mj-cs"/>
        </a:defRPr>
      </a:lvl1pPr>
    </p:titleStyle>
    <p:bodyStyle>
      <a:lvl1pPr marL="411480" indent="-411480" algn="l" defTabSz="914400" rtl="0" eaLnBrk="1" latinLnBrk="0" hangingPunct="1">
        <a:lnSpc>
          <a:spcPct val="90000"/>
        </a:lnSpc>
        <a:spcBef>
          <a:spcPts val="1000"/>
        </a:spcBef>
        <a:buClr>
          <a:srgbClr val="C00000"/>
        </a:buClr>
        <a:buSzPct val="90000"/>
        <a:buFont typeface="Zapf Dingbats"/>
        <a:buChar char="➤"/>
        <a:defRPr sz="3200" kern="1200">
          <a:solidFill>
            <a:schemeClr val="tx1"/>
          </a:solidFill>
          <a:latin typeface="+mn-lt"/>
          <a:ea typeface="+mn-ea"/>
          <a:cs typeface="+mn-cs"/>
        </a:defRPr>
      </a:lvl1pPr>
      <a:lvl2pPr marL="685800" indent="-411480" algn="l" defTabSz="914400" rtl="0" eaLnBrk="1" latinLnBrk="0" hangingPunct="1">
        <a:lnSpc>
          <a:spcPct val="90000"/>
        </a:lnSpc>
        <a:spcBef>
          <a:spcPts val="500"/>
        </a:spcBef>
        <a:buClr>
          <a:schemeClr val="accent1"/>
        </a:buClr>
        <a:buSzPct val="90000"/>
        <a:buFont typeface="Zapf Dingbats"/>
        <a:buChar char="✦"/>
        <a:defRPr sz="2800" kern="1200">
          <a:solidFill>
            <a:schemeClr val="tx1"/>
          </a:solidFill>
          <a:latin typeface="+mn-lt"/>
          <a:ea typeface="+mn-ea"/>
          <a:cs typeface="+mn-cs"/>
        </a:defRPr>
      </a:lvl2pPr>
      <a:lvl3pPr marL="1143000" indent="-411480" algn="l" defTabSz="914400" rtl="0" eaLnBrk="1" latinLnBrk="0" hangingPunct="1">
        <a:lnSpc>
          <a:spcPct val="90000"/>
        </a:lnSpc>
        <a:spcBef>
          <a:spcPts val="500"/>
        </a:spcBef>
        <a:buSzPct val="90000"/>
        <a:buFont typeface="Lucida Grande" panose="020B06000405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2952-933D-E14D-B462-E2DD0F0C0265}"/>
              </a:ext>
            </a:extLst>
          </p:cNvPr>
          <p:cNvSpPr>
            <a:spLocks noGrp="1"/>
          </p:cNvSpPr>
          <p:nvPr>
            <p:ph type="ctrTitle"/>
          </p:nvPr>
        </p:nvSpPr>
        <p:spPr/>
        <p:txBody>
          <a:bodyPr anchor="ctr"/>
          <a:lstStyle/>
          <a:p>
            <a:r>
              <a:rPr lang="en-US" dirty="0"/>
              <a:t>Federal Financial Aid</a:t>
            </a:r>
          </a:p>
        </p:txBody>
      </p:sp>
      <p:sp>
        <p:nvSpPr>
          <p:cNvPr id="3" name="Subtitle 2">
            <a:extLst>
              <a:ext uri="{FF2B5EF4-FFF2-40B4-BE49-F238E27FC236}">
                <a16:creationId xmlns:a16="http://schemas.microsoft.com/office/drawing/2014/main" id="{402DE64B-0161-B241-8A55-E7D70368345B}"/>
              </a:ext>
            </a:extLst>
          </p:cNvPr>
          <p:cNvSpPr>
            <a:spLocks noGrp="1"/>
          </p:cNvSpPr>
          <p:nvPr>
            <p:ph type="subTitle" idx="1"/>
          </p:nvPr>
        </p:nvSpPr>
        <p:spPr>
          <a:xfrm>
            <a:off x="1524000" y="3912280"/>
            <a:ext cx="9144000" cy="741362"/>
          </a:xfrm>
        </p:spPr>
        <p:txBody>
          <a:bodyPr>
            <a:normAutofit fontScale="92500" lnSpcReduction="20000"/>
          </a:bodyPr>
          <a:lstStyle/>
          <a:p>
            <a:r>
              <a:rPr lang="en-US" dirty="0"/>
              <a:t>Presented by your friendly colleagues at the </a:t>
            </a:r>
          </a:p>
          <a:p>
            <a:r>
              <a:rPr lang="en-US" dirty="0"/>
              <a:t>Indiana Student Financial Aid Association (ISFAA)</a:t>
            </a:r>
          </a:p>
        </p:txBody>
      </p:sp>
    </p:spTree>
    <p:extLst>
      <p:ext uri="{BB962C8B-B14F-4D97-AF65-F5344CB8AC3E}">
        <p14:creationId xmlns:p14="http://schemas.microsoft.com/office/powerpoint/2010/main" val="403440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F216-4768-6449-A112-901BB77102CE}"/>
              </a:ext>
            </a:extLst>
          </p:cNvPr>
          <p:cNvSpPr>
            <a:spLocks noGrp="1"/>
          </p:cNvSpPr>
          <p:nvPr>
            <p:ph type="title"/>
          </p:nvPr>
        </p:nvSpPr>
        <p:spPr>
          <a:xfrm>
            <a:off x="84548" y="259031"/>
            <a:ext cx="10250077" cy="905377"/>
          </a:xfrm>
        </p:spPr>
        <p:txBody>
          <a:bodyPr>
            <a:normAutofit/>
          </a:bodyPr>
          <a:lstStyle/>
          <a:p>
            <a:r>
              <a:rPr lang="en-US" dirty="0"/>
              <a:t>FAFSA Reminders, Upgrades &amp; Changes</a:t>
            </a:r>
          </a:p>
        </p:txBody>
      </p:sp>
      <p:sp>
        <p:nvSpPr>
          <p:cNvPr id="4" name="Content Placeholder 1">
            <a:extLst>
              <a:ext uri="{FF2B5EF4-FFF2-40B4-BE49-F238E27FC236}">
                <a16:creationId xmlns:a16="http://schemas.microsoft.com/office/drawing/2014/main" id="{F4B18635-BC32-32AD-3E93-38AA0DFAEEA9}"/>
              </a:ext>
            </a:extLst>
          </p:cNvPr>
          <p:cNvSpPr>
            <a:spLocks noGrp="1"/>
          </p:cNvSpPr>
          <p:nvPr>
            <p:ph sz="half" idx="1"/>
          </p:nvPr>
        </p:nvSpPr>
        <p:spPr>
          <a:xfrm>
            <a:off x="303624" y="1574705"/>
            <a:ext cx="11093088" cy="5283295"/>
          </a:xfrm>
        </p:spPr>
        <p:txBody>
          <a:bodyPr>
            <a:noAutofit/>
          </a:bodyPr>
          <a:lstStyle/>
          <a:p>
            <a:pPr indent="-548640">
              <a:lnSpc>
                <a:spcPct val="100000"/>
              </a:lnSpc>
              <a:spcBef>
                <a:spcPts val="0"/>
              </a:spcBef>
              <a:spcAft>
                <a:spcPts val="600"/>
              </a:spcAft>
              <a:buSzPct val="80000"/>
            </a:pPr>
            <a:r>
              <a:rPr lang="en-US" dirty="0"/>
              <a:t>SAI (Student Aid Index) &amp; Pell Grant</a:t>
            </a:r>
          </a:p>
          <a:p>
            <a:pPr marL="548640" indent="-548640">
              <a:lnSpc>
                <a:spcPct val="100000"/>
              </a:lnSpc>
              <a:spcBef>
                <a:spcPts val="0"/>
              </a:spcBef>
              <a:spcAft>
                <a:spcPts val="600"/>
              </a:spcAft>
              <a:buSzPct val="80000"/>
            </a:pPr>
            <a:r>
              <a:rPr lang="en-US" dirty="0"/>
              <a:t>Consent is required for aid eligibility</a:t>
            </a:r>
          </a:p>
          <a:p>
            <a:pPr indent="-548640">
              <a:lnSpc>
                <a:spcPct val="100000"/>
              </a:lnSpc>
              <a:spcBef>
                <a:spcPts val="0"/>
              </a:spcBef>
              <a:spcAft>
                <a:spcPts val="600"/>
              </a:spcAft>
              <a:buSzPct val="80000"/>
            </a:pPr>
            <a:r>
              <a:rPr lang="en-US" dirty="0"/>
              <a:t>Best way to start the FAFSA</a:t>
            </a:r>
          </a:p>
          <a:p>
            <a:pPr indent="-548640">
              <a:lnSpc>
                <a:spcPct val="100000"/>
              </a:lnSpc>
              <a:spcBef>
                <a:spcPts val="0"/>
              </a:spcBef>
              <a:spcAft>
                <a:spcPts val="600"/>
              </a:spcAft>
              <a:buSzPct val="80000"/>
            </a:pPr>
            <a:r>
              <a:rPr lang="en-US" dirty="0"/>
              <a:t>Who is a parent?</a:t>
            </a:r>
          </a:p>
          <a:p>
            <a:pPr indent="-548640">
              <a:lnSpc>
                <a:spcPct val="100000"/>
              </a:lnSpc>
              <a:spcBef>
                <a:spcPts val="0"/>
              </a:spcBef>
              <a:spcAft>
                <a:spcPts val="600"/>
              </a:spcAft>
              <a:buSzPct val="80000"/>
            </a:pPr>
            <a:r>
              <a:rPr lang="en-US" dirty="0"/>
              <a:t>Contributor invitation is new &amp; improved</a:t>
            </a:r>
          </a:p>
          <a:p>
            <a:pPr marL="548640" indent="-548640">
              <a:lnSpc>
                <a:spcPct val="100000"/>
              </a:lnSpc>
              <a:spcBef>
                <a:spcPts val="0"/>
              </a:spcBef>
              <a:spcAft>
                <a:spcPts val="600"/>
              </a:spcAft>
              <a:buSzPct val="80000"/>
            </a:pPr>
            <a:r>
              <a:rPr lang="en-US" dirty="0"/>
              <a:t>FADDX – what is it and is it working?</a:t>
            </a:r>
          </a:p>
          <a:p>
            <a:pPr indent="-548640">
              <a:lnSpc>
                <a:spcPct val="100000"/>
              </a:lnSpc>
              <a:spcBef>
                <a:spcPts val="0"/>
              </a:spcBef>
              <a:spcAft>
                <a:spcPts val="600"/>
              </a:spcAft>
              <a:buSzPct val="80000"/>
            </a:pPr>
            <a:r>
              <a:rPr lang="en-US" i="0" dirty="0"/>
              <a:t>Assets – what is included this year?</a:t>
            </a:r>
          </a:p>
          <a:p>
            <a:pPr indent="-548640">
              <a:lnSpc>
                <a:spcPct val="100000"/>
              </a:lnSpc>
              <a:spcBef>
                <a:spcPts val="0"/>
              </a:spcBef>
              <a:spcAft>
                <a:spcPts val="600"/>
              </a:spcAft>
              <a:buSzPct val="80000"/>
            </a:pPr>
            <a:r>
              <a:rPr lang="en-US" dirty="0"/>
              <a:t>Foreign income exclusion becomes inclusion</a:t>
            </a:r>
            <a:endParaRPr lang="en-US" i="0" dirty="0"/>
          </a:p>
        </p:txBody>
      </p:sp>
      <p:sp>
        <p:nvSpPr>
          <p:cNvPr id="7" name="Slide Number Placeholder 6">
            <a:extLst>
              <a:ext uri="{FF2B5EF4-FFF2-40B4-BE49-F238E27FC236}">
                <a16:creationId xmlns:a16="http://schemas.microsoft.com/office/drawing/2014/main" id="{13E36D99-753C-E343-9E74-6075E877B0C2}"/>
              </a:ext>
            </a:extLst>
          </p:cNvPr>
          <p:cNvSpPr>
            <a:spLocks noGrp="1"/>
          </p:cNvSpPr>
          <p:nvPr>
            <p:ph type="sldNum" sz="quarter" idx="12"/>
          </p:nvPr>
        </p:nvSpPr>
        <p:spPr/>
        <p:txBody>
          <a:bodyPr/>
          <a:lstStyle/>
          <a:p>
            <a:fld id="{DAF54E08-83A7-0B42-9751-742E0DC3DCF6}" type="slidenum">
              <a:rPr lang="en-US" smtClean="0"/>
              <a:t>10</a:t>
            </a:fld>
            <a:endParaRPr lang="en-US" dirty="0"/>
          </a:p>
        </p:txBody>
      </p:sp>
      <p:sp>
        <p:nvSpPr>
          <p:cNvPr id="8" name="Footer Placeholder 7">
            <a:extLst>
              <a:ext uri="{FF2B5EF4-FFF2-40B4-BE49-F238E27FC236}">
                <a16:creationId xmlns:a16="http://schemas.microsoft.com/office/drawing/2014/main" id="{01223C82-3879-884F-A4EB-CB69A7CB2123}"/>
              </a:ext>
            </a:extLst>
          </p:cNvPr>
          <p:cNvSpPr>
            <a:spLocks noGrp="1"/>
          </p:cNvSpPr>
          <p:nvPr>
            <p:ph type="ftr" sz="quarter" idx="11"/>
          </p:nvPr>
        </p:nvSpPr>
        <p:spPr>
          <a:xfrm>
            <a:off x="8280401" y="6354103"/>
            <a:ext cx="2518228" cy="365125"/>
          </a:xfrm>
        </p:spPr>
        <p:txBody>
          <a:bodyPr/>
          <a:lstStyle/>
          <a:p>
            <a:pPr algn="r"/>
            <a:r>
              <a:rPr lang="en-US" dirty="0"/>
              <a:t>ISFAA.org</a:t>
            </a:r>
          </a:p>
        </p:txBody>
      </p:sp>
    </p:spTree>
    <p:extLst>
      <p:ext uri="{BB962C8B-B14F-4D97-AF65-F5344CB8AC3E}">
        <p14:creationId xmlns:p14="http://schemas.microsoft.com/office/powerpoint/2010/main" val="348101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328C0F-36B4-4D7D-63EF-BC144B52C5F6}"/>
              </a:ext>
            </a:extLst>
          </p:cNvPr>
          <p:cNvSpPr>
            <a:spLocks noGrp="1"/>
          </p:cNvSpPr>
          <p:nvPr>
            <p:ph type="ftr" sz="quarter" idx="10"/>
          </p:nvPr>
        </p:nvSpPr>
        <p:spPr/>
        <p:txBody>
          <a:bodyPr/>
          <a:lstStyle/>
          <a:p>
            <a:pPr algn="r"/>
            <a:r>
              <a:rPr lang="en-US" dirty="0"/>
              <a:t>ISFAA.org</a:t>
            </a:r>
          </a:p>
        </p:txBody>
      </p:sp>
      <p:sp>
        <p:nvSpPr>
          <p:cNvPr id="3" name="Slide Number Placeholder 2">
            <a:extLst>
              <a:ext uri="{FF2B5EF4-FFF2-40B4-BE49-F238E27FC236}">
                <a16:creationId xmlns:a16="http://schemas.microsoft.com/office/drawing/2014/main" id="{850E2E4D-57E4-6672-B774-762052308838}"/>
              </a:ext>
            </a:extLst>
          </p:cNvPr>
          <p:cNvSpPr>
            <a:spLocks noGrp="1"/>
          </p:cNvSpPr>
          <p:nvPr>
            <p:ph type="sldNum" sz="quarter" idx="11"/>
          </p:nvPr>
        </p:nvSpPr>
        <p:spPr/>
        <p:txBody>
          <a:bodyPr/>
          <a:lstStyle/>
          <a:p>
            <a:fld id="{DAF54E08-83A7-0B42-9751-742E0DC3DCF6}" type="slidenum">
              <a:rPr lang="en-US" smtClean="0"/>
              <a:pPr/>
              <a:t>11</a:t>
            </a:fld>
            <a:endParaRPr lang="en-US" dirty="0"/>
          </a:p>
        </p:txBody>
      </p:sp>
      <p:sp>
        <p:nvSpPr>
          <p:cNvPr id="4" name="Title 3">
            <a:extLst>
              <a:ext uri="{FF2B5EF4-FFF2-40B4-BE49-F238E27FC236}">
                <a16:creationId xmlns:a16="http://schemas.microsoft.com/office/drawing/2014/main" id="{7EACA0F0-98C8-760E-5CCC-5E29D817BAA0}"/>
              </a:ext>
            </a:extLst>
          </p:cNvPr>
          <p:cNvSpPr>
            <a:spLocks noGrp="1"/>
          </p:cNvSpPr>
          <p:nvPr>
            <p:ph type="title"/>
          </p:nvPr>
        </p:nvSpPr>
        <p:spPr/>
        <p:txBody>
          <a:bodyPr/>
          <a:lstStyle/>
          <a:p>
            <a:r>
              <a:rPr lang="en-US" dirty="0"/>
              <a:t>SAI</a:t>
            </a:r>
          </a:p>
        </p:txBody>
      </p:sp>
      <p:pic>
        <p:nvPicPr>
          <p:cNvPr id="9" name="Content Placeholder 8" descr="A diagram of a jigsaw puzzle">
            <a:extLst>
              <a:ext uri="{FF2B5EF4-FFF2-40B4-BE49-F238E27FC236}">
                <a16:creationId xmlns:a16="http://schemas.microsoft.com/office/drawing/2014/main" id="{E88D8C49-345B-64FB-5076-E3914649CF07}"/>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294158" y="130056"/>
            <a:ext cx="6589172" cy="6589172"/>
          </a:xfrm>
        </p:spPr>
      </p:pic>
      <p:sp>
        <p:nvSpPr>
          <p:cNvPr id="10" name="Content Placeholder 3">
            <a:extLst>
              <a:ext uri="{FF2B5EF4-FFF2-40B4-BE49-F238E27FC236}">
                <a16:creationId xmlns:a16="http://schemas.microsoft.com/office/drawing/2014/main" id="{306F48BE-3AA4-F3DA-AEC9-445F27B8E61C}"/>
              </a:ext>
            </a:extLst>
          </p:cNvPr>
          <p:cNvSpPr txBox="1">
            <a:spLocks/>
          </p:cNvSpPr>
          <p:nvPr/>
        </p:nvSpPr>
        <p:spPr>
          <a:xfrm>
            <a:off x="174522" y="1606165"/>
            <a:ext cx="4413232" cy="4597132"/>
          </a:xfrm>
          <a:prstGeom prst="rect">
            <a:avLst/>
          </a:prstGeom>
        </p:spPr>
        <p:txBody>
          <a:bodyPr/>
          <a:lstStyle>
            <a:lvl1pPr marL="411480" indent="-411480" algn="l" defTabSz="914400" rtl="0" eaLnBrk="1" latinLnBrk="0" hangingPunct="1">
              <a:lnSpc>
                <a:spcPct val="90000"/>
              </a:lnSpc>
              <a:spcBef>
                <a:spcPts val="1000"/>
              </a:spcBef>
              <a:buClr>
                <a:srgbClr val="C00000"/>
              </a:buClr>
              <a:buSzPct val="90000"/>
              <a:buFont typeface="Zapf Dingbats"/>
              <a:buChar char="➤"/>
              <a:defRPr sz="3200" kern="1200">
                <a:solidFill>
                  <a:schemeClr val="tx1"/>
                </a:solidFill>
                <a:latin typeface="+mn-lt"/>
                <a:ea typeface="+mn-ea"/>
                <a:cs typeface="+mn-cs"/>
              </a:defRPr>
            </a:lvl1pPr>
            <a:lvl2pPr marL="685800" indent="-411480" algn="l" defTabSz="914400" rtl="0" eaLnBrk="1" latinLnBrk="0" hangingPunct="1">
              <a:lnSpc>
                <a:spcPct val="90000"/>
              </a:lnSpc>
              <a:spcBef>
                <a:spcPts val="500"/>
              </a:spcBef>
              <a:buClr>
                <a:schemeClr val="accent1"/>
              </a:buClr>
              <a:buSzPct val="90000"/>
              <a:buFont typeface="Zapf Dingbats"/>
              <a:buChar char="✦"/>
              <a:defRPr sz="2800" kern="1200">
                <a:solidFill>
                  <a:schemeClr val="tx1"/>
                </a:solidFill>
                <a:latin typeface="+mn-lt"/>
                <a:ea typeface="+mn-ea"/>
                <a:cs typeface="+mn-cs"/>
              </a:defRPr>
            </a:lvl2pPr>
            <a:lvl3pPr marL="1143000" indent="-411480" algn="l" defTabSz="914400" rtl="0" eaLnBrk="1" latinLnBrk="0" hangingPunct="1">
              <a:lnSpc>
                <a:spcPct val="90000"/>
              </a:lnSpc>
              <a:spcBef>
                <a:spcPts val="500"/>
              </a:spcBef>
              <a:buSzPct val="90000"/>
              <a:buFont typeface="Lucida Grande" panose="020B06000405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D10A"/>
              </a:buClr>
            </a:pPr>
            <a:r>
              <a:rPr lang="en-US" dirty="0"/>
              <a:t>Ranges from:</a:t>
            </a:r>
          </a:p>
          <a:p>
            <a:pPr lvl="1">
              <a:buClr>
                <a:srgbClr val="ECF3EC"/>
              </a:buClr>
            </a:pPr>
            <a:r>
              <a:rPr lang="en-US" dirty="0"/>
              <a:t> -1500 to 999999</a:t>
            </a:r>
          </a:p>
          <a:p>
            <a:pPr>
              <a:buClr>
                <a:srgbClr val="FFD10A"/>
              </a:buClr>
            </a:pPr>
            <a:r>
              <a:rPr lang="en-US" sz="3200" dirty="0"/>
              <a:t>Index used by the college to determine the financial aid offer</a:t>
            </a:r>
          </a:p>
          <a:p>
            <a:pPr lvl="1">
              <a:buClr>
                <a:srgbClr val="ECF3EC"/>
              </a:buClr>
            </a:pPr>
            <a:r>
              <a:rPr lang="en-US" dirty="0"/>
              <a:t>No longer directly determines Federal Pell Grant eligibility</a:t>
            </a:r>
          </a:p>
        </p:txBody>
      </p:sp>
    </p:spTree>
    <p:extLst>
      <p:ext uri="{BB962C8B-B14F-4D97-AF65-F5344CB8AC3E}">
        <p14:creationId xmlns:p14="http://schemas.microsoft.com/office/powerpoint/2010/main" val="3951286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computer&#10;&#10;Description automatically generated">
            <a:extLst>
              <a:ext uri="{FF2B5EF4-FFF2-40B4-BE49-F238E27FC236}">
                <a16:creationId xmlns:a16="http://schemas.microsoft.com/office/drawing/2014/main" id="{07167E73-4F4C-4EB8-1A66-32D6E5FDC5C9}"/>
              </a:ext>
            </a:extLst>
          </p:cNvPr>
          <p:cNvPicPr>
            <a:picLocks noChangeAspect="1"/>
          </p:cNvPicPr>
          <p:nvPr/>
        </p:nvPicPr>
        <p:blipFill rotWithShape="1">
          <a:blip r:embed="rId3"/>
          <a:srcRect b="4346"/>
          <a:stretch/>
        </p:blipFill>
        <p:spPr>
          <a:xfrm>
            <a:off x="0" y="1457592"/>
            <a:ext cx="12192000" cy="4896511"/>
          </a:xfrm>
          <a:prstGeom prst="rect">
            <a:avLst/>
          </a:prstGeom>
        </p:spPr>
      </p:pic>
      <p:sp>
        <p:nvSpPr>
          <p:cNvPr id="2" name="Title 1">
            <a:extLst>
              <a:ext uri="{FF2B5EF4-FFF2-40B4-BE49-F238E27FC236}">
                <a16:creationId xmlns:a16="http://schemas.microsoft.com/office/drawing/2014/main" id="{9F91C9E3-71EF-3CC5-F51B-A67B0B5D64FA}"/>
              </a:ext>
            </a:extLst>
          </p:cNvPr>
          <p:cNvSpPr>
            <a:spLocks noGrp="1"/>
          </p:cNvSpPr>
          <p:nvPr>
            <p:ph type="title"/>
          </p:nvPr>
        </p:nvSpPr>
        <p:spPr/>
        <p:txBody>
          <a:bodyPr/>
          <a:lstStyle/>
          <a:p>
            <a:r>
              <a:rPr lang="en-US" dirty="0"/>
              <a:t>Federal Pell Grant</a:t>
            </a:r>
          </a:p>
        </p:txBody>
      </p:sp>
      <p:sp>
        <p:nvSpPr>
          <p:cNvPr id="3" name="Content Placeholder 2">
            <a:extLst>
              <a:ext uri="{FF2B5EF4-FFF2-40B4-BE49-F238E27FC236}">
                <a16:creationId xmlns:a16="http://schemas.microsoft.com/office/drawing/2014/main" id="{1853A3C0-429B-C8E4-2EA5-62EEFA70D543}"/>
              </a:ext>
            </a:extLst>
          </p:cNvPr>
          <p:cNvSpPr>
            <a:spLocks noGrp="1"/>
          </p:cNvSpPr>
          <p:nvPr>
            <p:ph idx="1"/>
          </p:nvPr>
        </p:nvSpPr>
        <p:spPr>
          <a:xfrm>
            <a:off x="303623" y="1825625"/>
            <a:ext cx="5792377" cy="4351338"/>
          </a:xfrm>
        </p:spPr>
        <p:txBody>
          <a:bodyPr/>
          <a:lstStyle/>
          <a:p>
            <a:pPr marL="0" indent="0">
              <a:buNone/>
            </a:pPr>
            <a:r>
              <a:rPr lang="en-US" dirty="0"/>
              <a:t>Pell for dependent students is determined based on:</a:t>
            </a:r>
          </a:p>
          <a:p>
            <a:pPr lvl="1"/>
            <a:r>
              <a:rPr lang="en-US" dirty="0"/>
              <a:t>Whether the parent(s) filed a federal income tax return</a:t>
            </a:r>
          </a:p>
          <a:p>
            <a:pPr lvl="1"/>
            <a:r>
              <a:rPr lang="en-US" dirty="0"/>
              <a:t>The Adjusted Gross Income (AGI) of the parent(s) is less than or equal to a percentage of the poverty guidelines</a:t>
            </a:r>
          </a:p>
          <a:p>
            <a:pPr lvl="2"/>
            <a:r>
              <a:rPr lang="en-US" dirty="0"/>
              <a:t>Based on marital status, family size &amp; state of legal residence</a:t>
            </a:r>
          </a:p>
        </p:txBody>
      </p:sp>
      <p:sp>
        <p:nvSpPr>
          <p:cNvPr id="4" name="Footer Placeholder 3">
            <a:extLst>
              <a:ext uri="{FF2B5EF4-FFF2-40B4-BE49-F238E27FC236}">
                <a16:creationId xmlns:a16="http://schemas.microsoft.com/office/drawing/2014/main" id="{78A9FD19-5CEB-F596-EDFB-2C8C68A7D3E0}"/>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C7FD642C-78D2-824B-88E5-A6694364AE62}"/>
              </a:ext>
            </a:extLst>
          </p:cNvPr>
          <p:cNvSpPr>
            <a:spLocks noGrp="1"/>
          </p:cNvSpPr>
          <p:nvPr>
            <p:ph type="sldNum" sz="quarter" idx="12"/>
          </p:nvPr>
        </p:nvSpPr>
        <p:spPr/>
        <p:txBody>
          <a:bodyPr/>
          <a:lstStyle/>
          <a:p>
            <a:fld id="{DAF54E08-83A7-0B42-9751-742E0DC3DCF6}" type="slidenum">
              <a:rPr lang="en-US" smtClean="0"/>
              <a:t>12</a:t>
            </a:fld>
            <a:endParaRPr lang="en-US" dirty="0"/>
          </a:p>
        </p:txBody>
      </p:sp>
    </p:spTree>
    <p:extLst>
      <p:ext uri="{BB962C8B-B14F-4D97-AF65-F5344CB8AC3E}">
        <p14:creationId xmlns:p14="http://schemas.microsoft.com/office/powerpoint/2010/main" val="242972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E08F-9A35-0849-E8FB-F30D28702428}"/>
              </a:ext>
            </a:extLst>
          </p:cNvPr>
          <p:cNvSpPr>
            <a:spLocks noGrp="1"/>
          </p:cNvSpPr>
          <p:nvPr>
            <p:ph type="title"/>
          </p:nvPr>
        </p:nvSpPr>
        <p:spPr/>
        <p:txBody>
          <a:bodyPr/>
          <a:lstStyle/>
          <a:p>
            <a:r>
              <a:rPr lang="en-US" dirty="0" err="1"/>
              <a:t>Pellionaire</a:t>
            </a:r>
            <a:r>
              <a:rPr lang="en-US" dirty="0"/>
              <a:t> No Longer</a:t>
            </a:r>
          </a:p>
        </p:txBody>
      </p:sp>
      <p:pic>
        <p:nvPicPr>
          <p:cNvPr id="8" name="Content Placeholder 7" descr="A black car in front of a house&#10;&#10;Description automatically generated">
            <a:extLst>
              <a:ext uri="{FF2B5EF4-FFF2-40B4-BE49-F238E27FC236}">
                <a16:creationId xmlns:a16="http://schemas.microsoft.com/office/drawing/2014/main" id="{7FD53F69-1FBC-A565-5E8A-744DF245140C}"/>
              </a:ext>
            </a:extLst>
          </p:cNvPr>
          <p:cNvPicPr>
            <a:picLocks noGrp="1" noChangeAspect="1"/>
          </p:cNvPicPr>
          <p:nvPr>
            <p:ph sz="half" idx="1"/>
          </p:nvPr>
        </p:nvPicPr>
        <p:blipFill>
          <a:blip r:embed="rId3"/>
          <a:stretch>
            <a:fillRect/>
          </a:stretch>
        </p:blipFill>
        <p:spPr>
          <a:xfrm>
            <a:off x="0" y="1302502"/>
            <a:ext cx="7579257" cy="5053848"/>
          </a:xfrm>
        </p:spPr>
      </p:pic>
      <p:sp>
        <p:nvSpPr>
          <p:cNvPr id="4" name="Content Placeholder 3">
            <a:extLst>
              <a:ext uri="{FF2B5EF4-FFF2-40B4-BE49-F238E27FC236}">
                <a16:creationId xmlns:a16="http://schemas.microsoft.com/office/drawing/2014/main" id="{D0D8AF06-746B-70A7-6D24-758A5589B931}"/>
              </a:ext>
            </a:extLst>
          </p:cNvPr>
          <p:cNvSpPr>
            <a:spLocks noGrp="1"/>
          </p:cNvSpPr>
          <p:nvPr>
            <p:ph sz="half" idx="2"/>
          </p:nvPr>
        </p:nvSpPr>
        <p:spPr>
          <a:xfrm>
            <a:off x="7825563" y="1579831"/>
            <a:ext cx="3918762" cy="4597132"/>
          </a:xfrm>
        </p:spPr>
        <p:txBody>
          <a:bodyPr/>
          <a:lstStyle/>
          <a:p>
            <a:pPr marL="0" indent="0">
              <a:buNone/>
            </a:pPr>
            <a:r>
              <a:rPr lang="en-US" dirty="0"/>
              <a:t>One Big Beautiful Bill changed Pell eligibility</a:t>
            </a:r>
          </a:p>
          <a:p>
            <a:r>
              <a:rPr lang="en-US" dirty="0"/>
              <a:t>Student with SAI &gt; 2 times max Pell no longer eligible</a:t>
            </a:r>
          </a:p>
          <a:p>
            <a:pPr lvl="1"/>
            <a:r>
              <a:rPr lang="en-US" dirty="0"/>
              <a:t>Current max Pell Grant is $7,395</a:t>
            </a:r>
          </a:p>
          <a:p>
            <a:pPr lvl="1"/>
            <a:r>
              <a:rPr lang="en-US" dirty="0"/>
              <a:t>SAI over $14,790 not eligible</a:t>
            </a:r>
          </a:p>
        </p:txBody>
      </p:sp>
      <p:sp>
        <p:nvSpPr>
          <p:cNvPr id="5" name="Slide Number Placeholder 4">
            <a:extLst>
              <a:ext uri="{FF2B5EF4-FFF2-40B4-BE49-F238E27FC236}">
                <a16:creationId xmlns:a16="http://schemas.microsoft.com/office/drawing/2014/main" id="{1AAB758C-FA7D-E2B2-8B67-60E437EE3369}"/>
              </a:ext>
            </a:extLst>
          </p:cNvPr>
          <p:cNvSpPr>
            <a:spLocks noGrp="1"/>
          </p:cNvSpPr>
          <p:nvPr>
            <p:ph type="sldNum" sz="quarter" idx="12"/>
          </p:nvPr>
        </p:nvSpPr>
        <p:spPr/>
        <p:txBody>
          <a:bodyPr/>
          <a:lstStyle/>
          <a:p>
            <a:fld id="{DAF54E08-83A7-0B42-9751-742E0DC3DCF6}" type="slidenum">
              <a:rPr lang="en-US" smtClean="0"/>
              <a:t>13</a:t>
            </a:fld>
            <a:endParaRPr lang="en-US" dirty="0"/>
          </a:p>
        </p:txBody>
      </p:sp>
      <p:sp>
        <p:nvSpPr>
          <p:cNvPr id="6" name="Footer Placeholder 5">
            <a:extLst>
              <a:ext uri="{FF2B5EF4-FFF2-40B4-BE49-F238E27FC236}">
                <a16:creationId xmlns:a16="http://schemas.microsoft.com/office/drawing/2014/main" id="{3DF8177F-598D-68FA-40C5-421E00B3C802}"/>
              </a:ext>
            </a:extLst>
          </p:cNvPr>
          <p:cNvSpPr>
            <a:spLocks noGrp="1"/>
          </p:cNvSpPr>
          <p:nvPr>
            <p:ph type="ftr" sz="quarter" idx="11"/>
          </p:nvPr>
        </p:nvSpPr>
        <p:spPr/>
        <p:txBody>
          <a:bodyPr/>
          <a:lstStyle/>
          <a:p>
            <a:pPr algn="r"/>
            <a:r>
              <a:rPr lang="en-US" dirty="0"/>
              <a:t>ISFAA.org</a:t>
            </a:r>
          </a:p>
        </p:txBody>
      </p:sp>
      <p:sp>
        <p:nvSpPr>
          <p:cNvPr id="9" name="TextBox 8">
            <a:extLst>
              <a:ext uri="{FF2B5EF4-FFF2-40B4-BE49-F238E27FC236}">
                <a16:creationId xmlns:a16="http://schemas.microsoft.com/office/drawing/2014/main" id="{BAFE84C2-554D-E230-7801-61CC4BC89A31}"/>
              </a:ext>
            </a:extLst>
          </p:cNvPr>
          <p:cNvSpPr txBox="1"/>
          <p:nvPr/>
        </p:nvSpPr>
        <p:spPr>
          <a:xfrm>
            <a:off x="536676" y="5430773"/>
            <a:ext cx="6505903" cy="923330"/>
          </a:xfrm>
          <a:prstGeom prst="rect">
            <a:avLst/>
          </a:prstGeom>
          <a:noFill/>
        </p:spPr>
        <p:txBody>
          <a:bodyPr wrap="square" rtlCol="0">
            <a:spAutoFit/>
          </a:bodyPr>
          <a:lstStyle/>
          <a:p>
            <a:r>
              <a:rPr lang="en-US" sz="5400" dirty="0">
                <a:solidFill>
                  <a:srgbClr val="FFD10A"/>
                </a:solidFill>
                <a:latin typeface="Engravers MT" panose="02090707080505020304" pitchFamily="18" charset="0"/>
              </a:rPr>
              <a:t>Pellionaire</a:t>
            </a:r>
          </a:p>
        </p:txBody>
      </p:sp>
      <p:pic>
        <p:nvPicPr>
          <p:cNvPr id="7" name="Picture 6">
            <a:extLst>
              <a:ext uri="{FF2B5EF4-FFF2-40B4-BE49-F238E27FC236}">
                <a16:creationId xmlns:a16="http://schemas.microsoft.com/office/drawing/2014/main" id="{334F5906-D309-6C56-574F-7BAFBBC4BF0C}"/>
              </a:ext>
            </a:extLst>
          </p:cNvPr>
          <p:cNvPicPr>
            <a:picLocks noChangeAspect="1"/>
          </p:cNvPicPr>
          <p:nvPr/>
        </p:nvPicPr>
        <p:blipFill>
          <a:blip r:embed="rId4"/>
          <a:stretch>
            <a:fillRect/>
          </a:stretch>
        </p:blipFill>
        <p:spPr>
          <a:xfrm>
            <a:off x="1385758" y="1476375"/>
            <a:ext cx="6494232" cy="4329488"/>
          </a:xfrm>
          <a:prstGeom prst="rect">
            <a:avLst/>
          </a:prstGeom>
        </p:spPr>
      </p:pic>
    </p:spTree>
    <p:extLst>
      <p:ext uri="{BB962C8B-B14F-4D97-AF65-F5344CB8AC3E}">
        <p14:creationId xmlns:p14="http://schemas.microsoft.com/office/powerpoint/2010/main" val="156603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Consent is </a:t>
            </a:r>
            <a:r>
              <a:rPr lang="en-US" dirty="0">
                <a:solidFill>
                  <a:srgbClr val="FF0000"/>
                </a:solidFill>
              </a:rPr>
              <a:t>REQUIRED</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303624" y="1780814"/>
            <a:ext cx="5866065" cy="4351338"/>
          </a:xfrm>
        </p:spPr>
        <p:txBody>
          <a:bodyPr>
            <a:normAutofit/>
          </a:bodyPr>
          <a:lstStyle/>
          <a:p>
            <a:pPr marL="0" indent="0">
              <a:buNone/>
            </a:pPr>
            <a:r>
              <a:rPr lang="en-US" b="1" dirty="0"/>
              <a:t>Regardless of whether the student and/or parent(s) filed taxes, consent is </a:t>
            </a:r>
            <a:r>
              <a:rPr lang="en-US" b="1" u="sng" dirty="0">
                <a:solidFill>
                  <a:srgbClr val="FF0000"/>
                </a:solidFill>
              </a:rPr>
              <a:t>required</a:t>
            </a:r>
            <a:r>
              <a:rPr lang="en-US" b="1" dirty="0"/>
              <a:t> for everyone!</a:t>
            </a:r>
          </a:p>
          <a:p>
            <a:pPr lvl="1">
              <a:lnSpc>
                <a:spcPct val="100000"/>
              </a:lnSpc>
              <a:spcBef>
                <a:spcPts val="1000"/>
              </a:spcBef>
            </a:pPr>
            <a:r>
              <a:rPr lang="en-US" dirty="0"/>
              <a:t>NO consent = NO federal or state financial aid eligibility</a:t>
            </a:r>
          </a:p>
          <a:p>
            <a:pPr lvl="1">
              <a:lnSpc>
                <a:spcPct val="100000"/>
              </a:lnSpc>
              <a:spcBef>
                <a:spcPts val="2000"/>
              </a:spcBef>
            </a:pPr>
            <a:r>
              <a:rPr lang="en-US" dirty="0"/>
              <a:t>FAFSA will reject &amp; no SAI will be calculated</a:t>
            </a:r>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14</a:t>
            </a:fld>
            <a:endParaRPr lang="en-US" dirty="0"/>
          </a:p>
        </p:txBody>
      </p:sp>
      <p:pic>
        <p:nvPicPr>
          <p:cNvPr id="11" name="Picture 10">
            <a:extLst>
              <a:ext uri="{FF2B5EF4-FFF2-40B4-BE49-F238E27FC236}">
                <a16:creationId xmlns:a16="http://schemas.microsoft.com/office/drawing/2014/main" id="{739238AD-9597-92A5-C665-1AB6552A5D61}"/>
              </a:ext>
            </a:extLst>
          </p:cNvPr>
          <p:cNvPicPr>
            <a:picLocks noChangeAspect="1"/>
          </p:cNvPicPr>
          <p:nvPr/>
        </p:nvPicPr>
        <p:blipFill>
          <a:blip r:embed="rId3"/>
          <a:stretch>
            <a:fillRect/>
          </a:stretch>
        </p:blipFill>
        <p:spPr>
          <a:xfrm>
            <a:off x="6169689" y="2032251"/>
            <a:ext cx="5878037" cy="3848464"/>
          </a:xfrm>
          <a:prstGeom prst="rect">
            <a:avLst/>
          </a:prstGeom>
          <a:ln>
            <a:solidFill>
              <a:schemeClr val="accent6">
                <a:lumMod val="50000"/>
              </a:schemeClr>
            </a:solidFill>
          </a:ln>
        </p:spPr>
      </p:pic>
    </p:spTree>
    <p:extLst>
      <p:ext uri="{BB962C8B-B14F-4D97-AF65-F5344CB8AC3E}">
        <p14:creationId xmlns:p14="http://schemas.microsoft.com/office/powerpoint/2010/main" val="73609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Starting the FAFSA</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189323" y="1598173"/>
            <a:ext cx="11555003" cy="3831078"/>
          </a:xfrm>
        </p:spPr>
        <p:txBody>
          <a:bodyPr>
            <a:normAutofit/>
          </a:bodyPr>
          <a:lstStyle/>
          <a:p>
            <a:pPr marL="0" indent="0">
              <a:buNone/>
            </a:pPr>
            <a:r>
              <a:rPr lang="en-US" b="1" dirty="0"/>
              <a:t>Strongly encourage the student to start the FAFSA</a:t>
            </a:r>
          </a:p>
          <a:p>
            <a:pPr lvl="1">
              <a:lnSpc>
                <a:spcPct val="100000"/>
              </a:lnSpc>
              <a:spcBef>
                <a:spcPts val="1000"/>
              </a:spcBef>
            </a:pPr>
            <a:r>
              <a:rPr lang="en-US" dirty="0"/>
              <a:t>Smooth and clean process</a:t>
            </a:r>
          </a:p>
          <a:p>
            <a:pPr lvl="2">
              <a:lnSpc>
                <a:spcPct val="100000"/>
              </a:lnSpc>
              <a:spcBef>
                <a:spcPts val="1000"/>
              </a:spcBef>
            </a:pPr>
            <a:r>
              <a:rPr lang="en-US" dirty="0"/>
              <a:t>Student invites parent contributor who completes their section &amp; invites any further contributors as needed</a:t>
            </a:r>
          </a:p>
          <a:p>
            <a:pPr lvl="2">
              <a:lnSpc>
                <a:spcPct val="100000"/>
              </a:lnSpc>
              <a:spcBef>
                <a:spcPts val="600"/>
              </a:spcBef>
            </a:pPr>
            <a:r>
              <a:rPr lang="en-US" dirty="0"/>
              <a:t>Each contributor provides their own required information (including consent), signs &amp; submits their individual section </a:t>
            </a:r>
          </a:p>
          <a:p>
            <a:pPr lvl="2">
              <a:lnSpc>
                <a:spcPct val="100000"/>
              </a:lnSpc>
              <a:spcBef>
                <a:spcPts val="600"/>
              </a:spcBef>
            </a:pPr>
            <a:r>
              <a:rPr lang="en-US" dirty="0"/>
              <a:t>Last contributor submits the form</a:t>
            </a:r>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15</a:t>
            </a:fld>
            <a:endParaRPr lang="en-US" dirty="0"/>
          </a:p>
        </p:txBody>
      </p:sp>
      <p:sp>
        <p:nvSpPr>
          <p:cNvPr id="11" name="Content Placeholder 2">
            <a:extLst>
              <a:ext uri="{FF2B5EF4-FFF2-40B4-BE49-F238E27FC236}">
                <a16:creationId xmlns:a16="http://schemas.microsoft.com/office/drawing/2014/main" id="{49B94A77-7460-7B12-1D09-8C356207CD81}"/>
              </a:ext>
            </a:extLst>
          </p:cNvPr>
          <p:cNvSpPr txBox="1">
            <a:spLocks/>
          </p:cNvSpPr>
          <p:nvPr/>
        </p:nvSpPr>
        <p:spPr>
          <a:xfrm>
            <a:off x="284628" y="5114925"/>
            <a:ext cx="7133078" cy="1333500"/>
          </a:xfrm>
          <a:prstGeom prst="rect">
            <a:avLst/>
          </a:prstGeom>
        </p:spPr>
        <p:txBody>
          <a:bodyPr vert="horz" lIns="91440" tIns="45720" rIns="91440" bIns="45720" rtlCol="0">
            <a:noAutofit/>
          </a:bodyPr>
          <a:lstStyle>
            <a:lvl1pPr marL="411480" indent="-411480" algn="l" defTabSz="914400" rtl="0" eaLnBrk="1" latinLnBrk="0" hangingPunct="1">
              <a:lnSpc>
                <a:spcPct val="90000"/>
              </a:lnSpc>
              <a:spcBef>
                <a:spcPts val="1000"/>
              </a:spcBef>
              <a:buClr>
                <a:schemeClr val="accent4"/>
              </a:buClr>
              <a:buSzPct val="90000"/>
              <a:buFont typeface="System Font Regular"/>
              <a:buChar char="➤"/>
              <a:defRPr sz="3200" kern="1200">
                <a:solidFill>
                  <a:schemeClr val="tx1"/>
                </a:solidFill>
                <a:latin typeface="+mn-lt"/>
                <a:ea typeface="+mn-ea"/>
                <a:cs typeface="+mn-cs"/>
              </a:defRPr>
            </a:lvl1pPr>
            <a:lvl2pPr marL="685800" indent="-411480" algn="l" defTabSz="914400" rtl="0" eaLnBrk="1" latinLnBrk="0" hangingPunct="1">
              <a:lnSpc>
                <a:spcPct val="90000"/>
              </a:lnSpc>
              <a:spcBef>
                <a:spcPts val="500"/>
              </a:spcBef>
              <a:buClr>
                <a:schemeClr val="accent5">
                  <a:lumMod val="75000"/>
                </a:schemeClr>
              </a:buClr>
              <a:buSzPct val="90000"/>
              <a:buFont typeface="Zapf Dingbats"/>
              <a:buChar char="✦"/>
              <a:defRPr sz="2800" kern="1200">
                <a:solidFill>
                  <a:schemeClr val="tx1"/>
                </a:solidFill>
                <a:latin typeface="+mn-lt"/>
                <a:ea typeface="+mn-ea"/>
                <a:cs typeface="+mn-cs"/>
              </a:defRPr>
            </a:lvl2pPr>
            <a:lvl3pPr marL="1143000" indent="-411480" algn="l" defTabSz="914400" rtl="0" eaLnBrk="1" latinLnBrk="0" hangingPunct="1">
              <a:lnSpc>
                <a:spcPct val="90000"/>
              </a:lnSpc>
              <a:spcBef>
                <a:spcPts val="500"/>
              </a:spcBef>
              <a:buClr>
                <a:schemeClr val="accent2"/>
              </a:buClr>
              <a:buSzPct val="90000"/>
              <a:buFont typeface="Lucida Grande" panose="020B06000405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800" b="1" dirty="0">
                <a:solidFill>
                  <a:srgbClr val="FF0000"/>
                </a:solidFill>
              </a:rPr>
              <a:t>Note: </a:t>
            </a:r>
            <a:r>
              <a:rPr lang="en-US" sz="2400" dirty="0"/>
              <a:t>While a student or parent can enter information for the other person, it is </a:t>
            </a:r>
            <a:r>
              <a:rPr lang="en-US" sz="2400" b="1" dirty="0">
                <a:solidFill>
                  <a:srgbClr val="AD2954"/>
                </a:solidFill>
              </a:rPr>
              <a:t>NOT</a:t>
            </a:r>
            <a:r>
              <a:rPr lang="en-US" sz="2400" dirty="0"/>
              <a:t> encouraged due to consent requirement.</a:t>
            </a:r>
            <a:endParaRPr lang="en-US" sz="2800" dirty="0"/>
          </a:p>
        </p:txBody>
      </p:sp>
      <p:pic>
        <p:nvPicPr>
          <p:cNvPr id="7" name="Picture 6" descr="A person and a child sitting at a table&#10;&#10;AI-generated content may be incorrect.">
            <a:extLst>
              <a:ext uri="{FF2B5EF4-FFF2-40B4-BE49-F238E27FC236}">
                <a16:creationId xmlns:a16="http://schemas.microsoft.com/office/drawing/2014/main" id="{6EBBACB3-AF25-D55E-D673-53359664A5D2}"/>
              </a:ext>
            </a:extLst>
          </p:cNvPr>
          <p:cNvPicPr>
            <a:picLocks noChangeAspect="1"/>
          </p:cNvPicPr>
          <p:nvPr/>
        </p:nvPicPr>
        <p:blipFill>
          <a:blip r:embed="rId3"/>
          <a:stretch>
            <a:fillRect/>
          </a:stretch>
        </p:blipFill>
        <p:spPr>
          <a:xfrm>
            <a:off x="7562849" y="4075544"/>
            <a:ext cx="4181477" cy="2280806"/>
          </a:xfrm>
          <a:prstGeom prst="rect">
            <a:avLst/>
          </a:prstGeom>
        </p:spPr>
      </p:pic>
    </p:spTree>
    <p:extLst>
      <p:ext uri="{BB962C8B-B14F-4D97-AF65-F5344CB8AC3E}">
        <p14:creationId xmlns:p14="http://schemas.microsoft.com/office/powerpoint/2010/main" val="26371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E01EE-D6C4-3B43-90EF-2B68833F1E99}"/>
              </a:ext>
            </a:extLst>
          </p:cNvPr>
          <p:cNvSpPr>
            <a:spLocks noGrp="1"/>
          </p:cNvSpPr>
          <p:nvPr>
            <p:ph type="title"/>
          </p:nvPr>
        </p:nvSpPr>
        <p:spPr/>
        <p:txBody>
          <a:bodyPr>
            <a:normAutofit/>
          </a:bodyPr>
          <a:lstStyle/>
          <a:p>
            <a:r>
              <a:rPr lang="en-US" sz="3600" dirty="0"/>
              <a:t>Who is the Parent/Contributor?</a:t>
            </a:r>
          </a:p>
        </p:txBody>
      </p:sp>
      <p:sp>
        <p:nvSpPr>
          <p:cNvPr id="4" name="Footer Placeholder 3">
            <a:extLst>
              <a:ext uri="{FF2B5EF4-FFF2-40B4-BE49-F238E27FC236}">
                <a16:creationId xmlns:a16="http://schemas.microsoft.com/office/drawing/2014/main" id="{EFA37922-528E-504B-AFA2-1310760B9E45}"/>
              </a:ext>
            </a:extLst>
          </p:cNvPr>
          <p:cNvSpPr>
            <a:spLocks noGrp="1"/>
          </p:cNvSpPr>
          <p:nvPr>
            <p:ph type="ftr" sz="quarter" idx="11"/>
          </p:nvPr>
        </p:nvSpPr>
        <p:spPr>
          <a:prstGeom prst="rect">
            <a:avLst/>
          </a:prstGeom>
        </p:spPr>
        <p:txBody>
          <a:bodyPr/>
          <a:lstStyle/>
          <a:p>
            <a:pPr algn="r"/>
            <a:r>
              <a:rPr lang="en-US" dirty="0"/>
              <a:t>ISFAA.org</a:t>
            </a:r>
          </a:p>
        </p:txBody>
      </p:sp>
      <p:sp>
        <p:nvSpPr>
          <p:cNvPr id="5" name="Slide Number Placeholder 4">
            <a:extLst>
              <a:ext uri="{FF2B5EF4-FFF2-40B4-BE49-F238E27FC236}">
                <a16:creationId xmlns:a16="http://schemas.microsoft.com/office/drawing/2014/main" id="{66B3E024-F984-2E4C-9BB1-055698B87E1C}"/>
              </a:ext>
            </a:extLst>
          </p:cNvPr>
          <p:cNvSpPr>
            <a:spLocks noGrp="1"/>
          </p:cNvSpPr>
          <p:nvPr>
            <p:ph type="sldNum" sz="quarter" idx="12"/>
          </p:nvPr>
        </p:nvSpPr>
        <p:spPr>
          <a:prstGeom prst="rect">
            <a:avLst/>
          </a:prstGeom>
        </p:spPr>
        <p:txBody>
          <a:bodyPr/>
          <a:lstStyle/>
          <a:p>
            <a:fld id="{9C849A4E-0D52-BA43-946F-19B613E8AC66}" type="slidenum">
              <a:rPr lang="en-US" smtClean="0"/>
              <a:pPr/>
              <a:t>16</a:t>
            </a:fld>
            <a:endParaRPr lang="en-US" dirty="0"/>
          </a:p>
        </p:txBody>
      </p:sp>
      <p:sp>
        <p:nvSpPr>
          <p:cNvPr id="3" name="Rectangle: Rounded Corners 2">
            <a:extLst>
              <a:ext uri="{FF2B5EF4-FFF2-40B4-BE49-F238E27FC236}">
                <a16:creationId xmlns:a16="http://schemas.microsoft.com/office/drawing/2014/main" id="{63B85487-750E-3D44-810F-A5423B162B96}"/>
              </a:ext>
            </a:extLst>
          </p:cNvPr>
          <p:cNvSpPr/>
          <p:nvPr/>
        </p:nvSpPr>
        <p:spPr>
          <a:xfrm>
            <a:off x="1262915" y="1531088"/>
            <a:ext cx="1201479" cy="89313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7E4FCEA-E041-B6C3-C70F-CA7B9DCE678E}"/>
              </a:ext>
            </a:extLst>
          </p:cNvPr>
          <p:cNvSpPr txBox="1"/>
          <p:nvPr/>
        </p:nvSpPr>
        <p:spPr>
          <a:xfrm>
            <a:off x="303624" y="2530549"/>
            <a:ext cx="3120060" cy="646331"/>
          </a:xfrm>
          <a:prstGeom prst="rect">
            <a:avLst/>
          </a:prstGeom>
          <a:noFill/>
        </p:spPr>
        <p:txBody>
          <a:bodyPr wrap="square" rtlCol="0">
            <a:spAutoFit/>
          </a:bodyPr>
          <a:lstStyle/>
          <a:p>
            <a:r>
              <a:rPr lang="en-US" dirty="0"/>
              <a:t>Are biological or adoptive parents married to each other?</a:t>
            </a:r>
          </a:p>
        </p:txBody>
      </p:sp>
      <p:sp>
        <p:nvSpPr>
          <p:cNvPr id="8" name="Rectangle: Rounded Corners 7">
            <a:extLst>
              <a:ext uri="{FF2B5EF4-FFF2-40B4-BE49-F238E27FC236}">
                <a16:creationId xmlns:a16="http://schemas.microsoft.com/office/drawing/2014/main" id="{09042DBF-C024-9675-9BE3-ABD67CB3BD2D}"/>
              </a:ext>
            </a:extLst>
          </p:cNvPr>
          <p:cNvSpPr/>
          <p:nvPr/>
        </p:nvSpPr>
        <p:spPr>
          <a:xfrm>
            <a:off x="5495260" y="1531088"/>
            <a:ext cx="1201479" cy="893135"/>
          </a:xfrm>
          <a:prstGeom prst="roundRect">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19C22E2-C54F-2239-8126-48EDF18C1D67}"/>
              </a:ext>
            </a:extLst>
          </p:cNvPr>
          <p:cNvSpPr txBox="1"/>
          <p:nvPr/>
        </p:nvSpPr>
        <p:spPr>
          <a:xfrm>
            <a:off x="5258016" y="2530549"/>
            <a:ext cx="1694710" cy="646331"/>
          </a:xfrm>
          <a:prstGeom prst="rect">
            <a:avLst/>
          </a:prstGeom>
          <a:noFill/>
        </p:spPr>
        <p:txBody>
          <a:bodyPr wrap="square" rtlCol="0">
            <a:spAutoFit/>
          </a:bodyPr>
          <a:lstStyle/>
          <a:p>
            <a:r>
              <a:rPr lang="en-US" dirty="0"/>
              <a:t>Do your parents </a:t>
            </a:r>
          </a:p>
          <a:p>
            <a:r>
              <a:rPr lang="en-US" dirty="0"/>
              <a:t>live together?</a:t>
            </a:r>
          </a:p>
        </p:txBody>
      </p:sp>
      <p:sp>
        <p:nvSpPr>
          <p:cNvPr id="22" name="Rectangle: Rounded Corners 21">
            <a:extLst>
              <a:ext uri="{FF2B5EF4-FFF2-40B4-BE49-F238E27FC236}">
                <a16:creationId xmlns:a16="http://schemas.microsoft.com/office/drawing/2014/main" id="{8796955B-6946-0F3E-8C5A-AEA42EB5D097}"/>
              </a:ext>
            </a:extLst>
          </p:cNvPr>
          <p:cNvSpPr/>
          <p:nvPr/>
        </p:nvSpPr>
        <p:spPr>
          <a:xfrm>
            <a:off x="9941153" y="1531087"/>
            <a:ext cx="1201479" cy="893135"/>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3907443-5132-EF6D-AE10-182DD4EF4C9C}"/>
              </a:ext>
            </a:extLst>
          </p:cNvPr>
          <p:cNvSpPr txBox="1"/>
          <p:nvPr/>
        </p:nvSpPr>
        <p:spPr>
          <a:xfrm>
            <a:off x="8981862" y="2530547"/>
            <a:ext cx="3120060" cy="923330"/>
          </a:xfrm>
          <a:prstGeom prst="rect">
            <a:avLst/>
          </a:prstGeom>
          <a:noFill/>
        </p:spPr>
        <p:txBody>
          <a:bodyPr wrap="square" rtlCol="0">
            <a:spAutoFit/>
          </a:bodyPr>
          <a:lstStyle/>
          <a:p>
            <a:r>
              <a:rPr lang="en-US" dirty="0"/>
              <a:t>Which parent provided more financial support the past 12 months?</a:t>
            </a:r>
          </a:p>
        </p:txBody>
      </p:sp>
      <p:grpSp>
        <p:nvGrpSpPr>
          <p:cNvPr id="31" name="Group 30">
            <a:extLst>
              <a:ext uri="{FF2B5EF4-FFF2-40B4-BE49-F238E27FC236}">
                <a16:creationId xmlns:a16="http://schemas.microsoft.com/office/drawing/2014/main" id="{D18250CE-45BF-CEE9-65A8-0E47B2CEDFF7}"/>
              </a:ext>
            </a:extLst>
          </p:cNvPr>
          <p:cNvGrpSpPr/>
          <p:nvPr/>
        </p:nvGrpSpPr>
        <p:grpSpPr>
          <a:xfrm>
            <a:off x="3508748" y="2633790"/>
            <a:ext cx="1600200" cy="382772"/>
            <a:chOff x="3508748" y="2658140"/>
            <a:chExt cx="1600200" cy="382772"/>
          </a:xfrm>
        </p:grpSpPr>
        <p:cxnSp>
          <p:nvCxnSpPr>
            <p:cNvPr id="27" name="Straight Arrow Connector 26">
              <a:extLst>
                <a:ext uri="{FF2B5EF4-FFF2-40B4-BE49-F238E27FC236}">
                  <a16:creationId xmlns:a16="http://schemas.microsoft.com/office/drawing/2014/main" id="{7C183431-E470-3560-A007-439F942452DC}"/>
                </a:ext>
              </a:extLst>
            </p:cNvPr>
            <p:cNvCxnSpPr>
              <a:cxnSpLocks/>
            </p:cNvCxnSpPr>
            <p:nvPr/>
          </p:nvCxnSpPr>
          <p:spPr>
            <a:xfrm flipV="1">
              <a:off x="3508748" y="2849526"/>
              <a:ext cx="1600200" cy="1"/>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D586869-FD7D-FA42-4106-4AFACA42CA41}"/>
                </a:ext>
              </a:extLst>
            </p:cNvPr>
            <p:cNvSpPr/>
            <p:nvPr/>
          </p:nvSpPr>
          <p:spPr>
            <a:xfrm>
              <a:off x="3965948" y="2658140"/>
              <a:ext cx="685800" cy="38277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grpSp>
      <p:grpSp>
        <p:nvGrpSpPr>
          <p:cNvPr id="33" name="Group 32">
            <a:extLst>
              <a:ext uri="{FF2B5EF4-FFF2-40B4-BE49-F238E27FC236}">
                <a16:creationId xmlns:a16="http://schemas.microsoft.com/office/drawing/2014/main" id="{DA79990E-3392-2887-4C12-7D9D65E4473E}"/>
              </a:ext>
            </a:extLst>
          </p:cNvPr>
          <p:cNvGrpSpPr/>
          <p:nvPr/>
        </p:nvGrpSpPr>
        <p:grpSpPr>
          <a:xfrm>
            <a:off x="7147456" y="2633790"/>
            <a:ext cx="1600200" cy="382772"/>
            <a:chOff x="3508748" y="2658140"/>
            <a:chExt cx="1600200" cy="382772"/>
          </a:xfrm>
        </p:grpSpPr>
        <p:cxnSp>
          <p:nvCxnSpPr>
            <p:cNvPr id="35" name="Straight Arrow Connector 34">
              <a:extLst>
                <a:ext uri="{FF2B5EF4-FFF2-40B4-BE49-F238E27FC236}">
                  <a16:creationId xmlns:a16="http://schemas.microsoft.com/office/drawing/2014/main" id="{698E0E03-4330-CA5A-189C-DDD382CD71DE}"/>
                </a:ext>
              </a:extLst>
            </p:cNvPr>
            <p:cNvCxnSpPr>
              <a:cxnSpLocks/>
            </p:cNvCxnSpPr>
            <p:nvPr/>
          </p:nvCxnSpPr>
          <p:spPr>
            <a:xfrm flipV="1">
              <a:off x="3508748" y="2849526"/>
              <a:ext cx="1600200" cy="1"/>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A3AD2A6D-D0A8-7672-2CD9-3240387A142C}"/>
                </a:ext>
              </a:extLst>
            </p:cNvPr>
            <p:cNvSpPr/>
            <p:nvPr/>
          </p:nvSpPr>
          <p:spPr>
            <a:xfrm>
              <a:off x="3965948" y="2658140"/>
              <a:ext cx="685800" cy="38277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grpSp>
      <p:grpSp>
        <p:nvGrpSpPr>
          <p:cNvPr id="47" name="Group 46">
            <a:extLst>
              <a:ext uri="{FF2B5EF4-FFF2-40B4-BE49-F238E27FC236}">
                <a16:creationId xmlns:a16="http://schemas.microsoft.com/office/drawing/2014/main" id="{81EF50F8-CEF6-2CD7-E0AD-8D0A77B868DE}"/>
              </a:ext>
            </a:extLst>
          </p:cNvPr>
          <p:cNvGrpSpPr/>
          <p:nvPr/>
        </p:nvGrpSpPr>
        <p:grpSpPr>
          <a:xfrm>
            <a:off x="1520754" y="3176879"/>
            <a:ext cx="685800" cy="822960"/>
            <a:chOff x="1520754" y="3176879"/>
            <a:chExt cx="685800" cy="822960"/>
          </a:xfrm>
        </p:grpSpPr>
        <p:cxnSp>
          <p:nvCxnSpPr>
            <p:cNvPr id="39" name="Straight Arrow Connector 38">
              <a:extLst>
                <a:ext uri="{FF2B5EF4-FFF2-40B4-BE49-F238E27FC236}">
                  <a16:creationId xmlns:a16="http://schemas.microsoft.com/office/drawing/2014/main" id="{094FA65C-281B-2CD3-73AE-33E97C7BEAFC}"/>
                </a:ext>
              </a:extLst>
            </p:cNvPr>
            <p:cNvCxnSpPr>
              <a:cxnSpLocks/>
            </p:cNvCxnSpPr>
            <p:nvPr/>
          </p:nvCxnSpPr>
          <p:spPr>
            <a:xfrm>
              <a:off x="1863654" y="3176879"/>
              <a:ext cx="0" cy="822960"/>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1C8A8AD4-1A03-D3A7-5449-E6B4E3DB6F44}"/>
                </a:ext>
              </a:extLst>
            </p:cNvPr>
            <p:cNvSpPr/>
            <p:nvPr/>
          </p:nvSpPr>
          <p:spPr>
            <a:xfrm>
              <a:off x="1520754" y="3396973"/>
              <a:ext cx="685800" cy="382772"/>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YES</a:t>
              </a:r>
            </a:p>
          </p:txBody>
        </p:sp>
      </p:grpSp>
      <p:sp>
        <p:nvSpPr>
          <p:cNvPr id="46" name="TextBox 45">
            <a:extLst>
              <a:ext uri="{FF2B5EF4-FFF2-40B4-BE49-F238E27FC236}">
                <a16:creationId xmlns:a16="http://schemas.microsoft.com/office/drawing/2014/main" id="{91B7E2B5-9FD6-80C4-840D-20EFFA9ED475}"/>
              </a:ext>
            </a:extLst>
          </p:cNvPr>
          <p:cNvSpPr txBox="1"/>
          <p:nvPr/>
        </p:nvSpPr>
        <p:spPr>
          <a:xfrm>
            <a:off x="739706" y="3939495"/>
            <a:ext cx="2247896" cy="646331"/>
          </a:xfrm>
          <a:prstGeom prst="rect">
            <a:avLst/>
          </a:prstGeom>
          <a:noFill/>
        </p:spPr>
        <p:txBody>
          <a:bodyPr wrap="square" rtlCol="0">
            <a:spAutoFit/>
          </a:bodyPr>
          <a:lstStyle/>
          <a:p>
            <a:r>
              <a:rPr lang="en-US" dirty="0"/>
              <a:t>Do your parents file a joint tax return?</a:t>
            </a:r>
          </a:p>
        </p:txBody>
      </p:sp>
      <p:grpSp>
        <p:nvGrpSpPr>
          <p:cNvPr id="48" name="Group 47">
            <a:extLst>
              <a:ext uri="{FF2B5EF4-FFF2-40B4-BE49-F238E27FC236}">
                <a16:creationId xmlns:a16="http://schemas.microsoft.com/office/drawing/2014/main" id="{8088DD79-A3DD-7B56-4760-5FCAD512D93B}"/>
              </a:ext>
            </a:extLst>
          </p:cNvPr>
          <p:cNvGrpSpPr/>
          <p:nvPr/>
        </p:nvGrpSpPr>
        <p:grpSpPr>
          <a:xfrm>
            <a:off x="577115" y="4711973"/>
            <a:ext cx="685800" cy="822960"/>
            <a:chOff x="1520754" y="3176879"/>
            <a:chExt cx="685800" cy="822960"/>
          </a:xfrm>
        </p:grpSpPr>
        <p:cxnSp>
          <p:nvCxnSpPr>
            <p:cNvPr id="49" name="Straight Arrow Connector 48">
              <a:extLst>
                <a:ext uri="{FF2B5EF4-FFF2-40B4-BE49-F238E27FC236}">
                  <a16:creationId xmlns:a16="http://schemas.microsoft.com/office/drawing/2014/main" id="{538C6D55-8CC3-3408-2939-C88084BFF598}"/>
                </a:ext>
              </a:extLst>
            </p:cNvPr>
            <p:cNvCxnSpPr>
              <a:cxnSpLocks/>
            </p:cNvCxnSpPr>
            <p:nvPr/>
          </p:nvCxnSpPr>
          <p:spPr>
            <a:xfrm>
              <a:off x="1863654" y="3176879"/>
              <a:ext cx="0" cy="822960"/>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6DC76DA8-F1DB-AC99-7F1F-F1546EC2B52E}"/>
                </a:ext>
              </a:extLst>
            </p:cNvPr>
            <p:cNvSpPr/>
            <p:nvPr/>
          </p:nvSpPr>
          <p:spPr>
            <a:xfrm>
              <a:off x="1520754" y="3396973"/>
              <a:ext cx="685800" cy="382772"/>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YES</a:t>
              </a:r>
            </a:p>
          </p:txBody>
        </p:sp>
      </p:grpSp>
      <p:grpSp>
        <p:nvGrpSpPr>
          <p:cNvPr id="51" name="Group 50">
            <a:extLst>
              <a:ext uri="{FF2B5EF4-FFF2-40B4-BE49-F238E27FC236}">
                <a16:creationId xmlns:a16="http://schemas.microsoft.com/office/drawing/2014/main" id="{9033EBEC-8622-6DA9-6AD8-F3B4C26F64EF}"/>
              </a:ext>
            </a:extLst>
          </p:cNvPr>
          <p:cNvGrpSpPr/>
          <p:nvPr/>
        </p:nvGrpSpPr>
        <p:grpSpPr>
          <a:xfrm>
            <a:off x="2737884" y="4706338"/>
            <a:ext cx="685800" cy="822960"/>
            <a:chOff x="1520754" y="3176879"/>
            <a:chExt cx="685800" cy="822960"/>
          </a:xfrm>
        </p:grpSpPr>
        <p:cxnSp>
          <p:nvCxnSpPr>
            <p:cNvPr id="52" name="Straight Arrow Connector 51">
              <a:extLst>
                <a:ext uri="{FF2B5EF4-FFF2-40B4-BE49-F238E27FC236}">
                  <a16:creationId xmlns:a16="http://schemas.microsoft.com/office/drawing/2014/main" id="{D2EBB2B7-9F49-6085-EA8D-E412F41447E2}"/>
                </a:ext>
              </a:extLst>
            </p:cNvPr>
            <p:cNvCxnSpPr>
              <a:cxnSpLocks/>
            </p:cNvCxnSpPr>
            <p:nvPr/>
          </p:nvCxnSpPr>
          <p:spPr>
            <a:xfrm>
              <a:off x="1863654" y="3176879"/>
              <a:ext cx="0" cy="822960"/>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C77DD71A-E0FC-C06A-059D-D905901BF949}"/>
                </a:ext>
              </a:extLst>
            </p:cNvPr>
            <p:cNvSpPr/>
            <p:nvPr/>
          </p:nvSpPr>
          <p:spPr>
            <a:xfrm>
              <a:off x="1520754" y="3396973"/>
              <a:ext cx="685800" cy="38277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grpSp>
      <p:sp>
        <p:nvSpPr>
          <p:cNvPr id="54" name="TextBox 53">
            <a:extLst>
              <a:ext uri="{FF2B5EF4-FFF2-40B4-BE49-F238E27FC236}">
                <a16:creationId xmlns:a16="http://schemas.microsoft.com/office/drawing/2014/main" id="{8E2CF786-7673-BEB1-79A6-150F242AF4D8}"/>
              </a:ext>
            </a:extLst>
          </p:cNvPr>
          <p:cNvSpPr txBox="1"/>
          <p:nvPr/>
        </p:nvSpPr>
        <p:spPr>
          <a:xfrm>
            <a:off x="234066" y="5586650"/>
            <a:ext cx="1964020" cy="923330"/>
          </a:xfrm>
          <a:prstGeom prst="rect">
            <a:avLst/>
          </a:prstGeom>
          <a:solidFill>
            <a:schemeClr val="bg1"/>
          </a:solidFill>
          <a:ln>
            <a:noFill/>
          </a:ln>
        </p:spPr>
        <p:txBody>
          <a:bodyPr wrap="square" rtlCol="0">
            <a:spAutoFit/>
          </a:bodyPr>
          <a:lstStyle/>
          <a:p>
            <a:r>
              <a:rPr lang="en-US" dirty="0"/>
              <a:t>One parent required to submit both parents’ info</a:t>
            </a:r>
          </a:p>
        </p:txBody>
      </p:sp>
      <p:sp>
        <p:nvSpPr>
          <p:cNvPr id="55" name="Oval 54">
            <a:extLst>
              <a:ext uri="{FF2B5EF4-FFF2-40B4-BE49-F238E27FC236}">
                <a16:creationId xmlns:a16="http://schemas.microsoft.com/office/drawing/2014/main" id="{DA22D5C6-631D-9DD8-81E8-EF770B0996B1}"/>
              </a:ext>
            </a:extLst>
          </p:cNvPr>
          <p:cNvSpPr/>
          <p:nvPr/>
        </p:nvSpPr>
        <p:spPr>
          <a:xfrm>
            <a:off x="1550949" y="5373614"/>
            <a:ext cx="521145" cy="506192"/>
          </a:xfrm>
          <a:prstGeom prst="ellipse">
            <a:avLst/>
          </a:prstGeom>
          <a:solidFill>
            <a:schemeClr val="accent5"/>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56" name="TextBox 55">
            <a:extLst>
              <a:ext uri="{FF2B5EF4-FFF2-40B4-BE49-F238E27FC236}">
                <a16:creationId xmlns:a16="http://schemas.microsoft.com/office/drawing/2014/main" id="{305F3216-A4AC-E227-ABD5-5DE4391E8F4E}"/>
              </a:ext>
            </a:extLst>
          </p:cNvPr>
          <p:cNvSpPr txBox="1"/>
          <p:nvPr/>
        </p:nvSpPr>
        <p:spPr>
          <a:xfrm>
            <a:off x="2343228" y="5586650"/>
            <a:ext cx="2058643" cy="923330"/>
          </a:xfrm>
          <a:prstGeom prst="rect">
            <a:avLst/>
          </a:prstGeom>
          <a:solidFill>
            <a:schemeClr val="bg1"/>
          </a:solidFill>
          <a:ln>
            <a:noFill/>
          </a:ln>
        </p:spPr>
        <p:txBody>
          <a:bodyPr wrap="square" rtlCol="0">
            <a:spAutoFit/>
          </a:bodyPr>
          <a:lstStyle/>
          <a:p>
            <a:r>
              <a:rPr lang="en-US" dirty="0"/>
              <a:t>Both parents required to submit their own info</a:t>
            </a:r>
          </a:p>
        </p:txBody>
      </p:sp>
      <p:sp>
        <p:nvSpPr>
          <p:cNvPr id="57" name="Oval 56">
            <a:extLst>
              <a:ext uri="{FF2B5EF4-FFF2-40B4-BE49-F238E27FC236}">
                <a16:creationId xmlns:a16="http://schemas.microsoft.com/office/drawing/2014/main" id="{4D7B97AA-B066-FFC6-4A73-71535A0F3BAF}"/>
              </a:ext>
            </a:extLst>
          </p:cNvPr>
          <p:cNvSpPr/>
          <p:nvPr/>
        </p:nvSpPr>
        <p:spPr>
          <a:xfrm>
            <a:off x="3755382" y="5373614"/>
            <a:ext cx="521145" cy="506192"/>
          </a:xfrm>
          <a:prstGeom prst="ellipse">
            <a:avLst/>
          </a:prstGeom>
          <a:solidFill>
            <a:schemeClr val="accent3">
              <a:lumMod val="60000"/>
              <a:lumOff val="40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59" name="Straight Connector 58">
            <a:extLst>
              <a:ext uri="{FF2B5EF4-FFF2-40B4-BE49-F238E27FC236}">
                <a16:creationId xmlns:a16="http://schemas.microsoft.com/office/drawing/2014/main" id="{7AFE14C0-6D91-36E3-14FA-62FD94E195CA}"/>
              </a:ext>
            </a:extLst>
          </p:cNvPr>
          <p:cNvCxnSpPr/>
          <p:nvPr/>
        </p:nvCxnSpPr>
        <p:spPr>
          <a:xfrm flipV="1">
            <a:off x="899196" y="4706338"/>
            <a:ext cx="2194560" cy="5635"/>
          </a:xfrm>
          <a:prstGeom prst="line">
            <a:avLst/>
          </a:prstGeom>
          <a:ln w="38100">
            <a:solidFill>
              <a:srgbClr val="FFD10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53C817-B836-F0A2-4A8A-38962A27FC05}"/>
              </a:ext>
            </a:extLst>
          </p:cNvPr>
          <p:cNvCxnSpPr>
            <a:stCxn id="46" idx="2"/>
            <a:endCxn id="46" idx="2"/>
          </p:cNvCxnSpPr>
          <p:nvPr/>
        </p:nvCxnSpPr>
        <p:spPr>
          <a:xfrm>
            <a:off x="1863654" y="4585826"/>
            <a:ext cx="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839AD22-A4E7-D3F0-E5EC-DA6E9BF5941E}"/>
              </a:ext>
            </a:extLst>
          </p:cNvPr>
          <p:cNvGrpSpPr/>
          <p:nvPr/>
        </p:nvGrpSpPr>
        <p:grpSpPr>
          <a:xfrm>
            <a:off x="5753099" y="3176879"/>
            <a:ext cx="685800" cy="2128871"/>
            <a:chOff x="1520754" y="3176879"/>
            <a:chExt cx="685800" cy="2128871"/>
          </a:xfrm>
        </p:grpSpPr>
        <p:cxnSp>
          <p:nvCxnSpPr>
            <p:cNvPr id="63" name="Straight Arrow Connector 62">
              <a:extLst>
                <a:ext uri="{FF2B5EF4-FFF2-40B4-BE49-F238E27FC236}">
                  <a16:creationId xmlns:a16="http://schemas.microsoft.com/office/drawing/2014/main" id="{2F36BB98-99C7-95B0-CC80-8C03423C4585}"/>
                </a:ext>
              </a:extLst>
            </p:cNvPr>
            <p:cNvCxnSpPr>
              <a:cxnSpLocks/>
            </p:cNvCxnSpPr>
            <p:nvPr/>
          </p:nvCxnSpPr>
          <p:spPr>
            <a:xfrm>
              <a:off x="1863654" y="3176879"/>
              <a:ext cx="0" cy="2128871"/>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2D7156FA-9F5A-0DF3-96FD-3BF78AAA2CCF}"/>
                </a:ext>
              </a:extLst>
            </p:cNvPr>
            <p:cNvSpPr/>
            <p:nvPr/>
          </p:nvSpPr>
          <p:spPr>
            <a:xfrm>
              <a:off x="1520754" y="4049928"/>
              <a:ext cx="685800" cy="382772"/>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YES</a:t>
              </a:r>
            </a:p>
          </p:txBody>
        </p:sp>
      </p:grpSp>
      <p:sp>
        <p:nvSpPr>
          <p:cNvPr id="65" name="TextBox 64">
            <a:extLst>
              <a:ext uri="{FF2B5EF4-FFF2-40B4-BE49-F238E27FC236}">
                <a16:creationId xmlns:a16="http://schemas.microsoft.com/office/drawing/2014/main" id="{E775E29E-2D59-C992-3375-1460341DF3CF}"/>
              </a:ext>
            </a:extLst>
          </p:cNvPr>
          <p:cNvSpPr txBox="1"/>
          <p:nvPr/>
        </p:nvSpPr>
        <p:spPr>
          <a:xfrm>
            <a:off x="5108948" y="5534933"/>
            <a:ext cx="2058643" cy="923330"/>
          </a:xfrm>
          <a:prstGeom prst="rect">
            <a:avLst/>
          </a:prstGeom>
          <a:solidFill>
            <a:schemeClr val="bg1"/>
          </a:solidFill>
          <a:ln>
            <a:noFill/>
          </a:ln>
        </p:spPr>
        <p:txBody>
          <a:bodyPr wrap="square" rtlCol="0">
            <a:spAutoFit/>
          </a:bodyPr>
          <a:lstStyle/>
          <a:p>
            <a:r>
              <a:rPr lang="en-US" dirty="0"/>
              <a:t>Both parents required to submit their own info</a:t>
            </a:r>
          </a:p>
        </p:txBody>
      </p:sp>
      <p:sp>
        <p:nvSpPr>
          <p:cNvPr id="66" name="Oval 65">
            <a:extLst>
              <a:ext uri="{FF2B5EF4-FFF2-40B4-BE49-F238E27FC236}">
                <a16:creationId xmlns:a16="http://schemas.microsoft.com/office/drawing/2014/main" id="{28FC8001-19A2-E076-7E54-792903831D77}"/>
              </a:ext>
            </a:extLst>
          </p:cNvPr>
          <p:cNvSpPr/>
          <p:nvPr/>
        </p:nvSpPr>
        <p:spPr>
          <a:xfrm>
            <a:off x="6521102" y="5321897"/>
            <a:ext cx="521145" cy="506192"/>
          </a:xfrm>
          <a:prstGeom prst="ellipse">
            <a:avLst/>
          </a:prstGeom>
          <a:solidFill>
            <a:schemeClr val="accent3">
              <a:lumMod val="60000"/>
              <a:lumOff val="40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68" name="Straight Arrow Connector 67">
            <a:extLst>
              <a:ext uri="{FF2B5EF4-FFF2-40B4-BE49-F238E27FC236}">
                <a16:creationId xmlns:a16="http://schemas.microsoft.com/office/drawing/2014/main" id="{86EE97D2-E178-E034-A73B-05080433C150}"/>
              </a:ext>
            </a:extLst>
          </p:cNvPr>
          <p:cNvCxnSpPr>
            <a:cxnSpLocks/>
          </p:cNvCxnSpPr>
          <p:nvPr/>
        </p:nvCxnSpPr>
        <p:spPr>
          <a:xfrm>
            <a:off x="10532733" y="3176879"/>
            <a:ext cx="0" cy="914400"/>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C7F646D-7682-E904-6828-D79BBB5AC732}"/>
              </a:ext>
            </a:extLst>
          </p:cNvPr>
          <p:cNvSpPr txBox="1"/>
          <p:nvPr/>
        </p:nvSpPr>
        <p:spPr>
          <a:xfrm>
            <a:off x="9294169" y="4077994"/>
            <a:ext cx="2495445" cy="369332"/>
          </a:xfrm>
          <a:prstGeom prst="rect">
            <a:avLst/>
          </a:prstGeom>
          <a:noFill/>
        </p:spPr>
        <p:txBody>
          <a:bodyPr wrap="square" rtlCol="0">
            <a:spAutoFit/>
          </a:bodyPr>
          <a:lstStyle/>
          <a:p>
            <a:r>
              <a:rPr lang="en-US" dirty="0"/>
              <a:t>Is </a:t>
            </a:r>
            <a:r>
              <a:rPr lang="en-US" b="1" i="1" dirty="0"/>
              <a:t>this</a:t>
            </a:r>
            <a:r>
              <a:rPr lang="en-US" dirty="0"/>
              <a:t> parent remarried?</a:t>
            </a:r>
          </a:p>
        </p:txBody>
      </p:sp>
      <p:grpSp>
        <p:nvGrpSpPr>
          <p:cNvPr id="70" name="Group 69">
            <a:extLst>
              <a:ext uri="{FF2B5EF4-FFF2-40B4-BE49-F238E27FC236}">
                <a16:creationId xmlns:a16="http://schemas.microsoft.com/office/drawing/2014/main" id="{692D641E-71B9-5525-2DC3-9289C683AC59}"/>
              </a:ext>
            </a:extLst>
          </p:cNvPr>
          <p:cNvGrpSpPr/>
          <p:nvPr/>
        </p:nvGrpSpPr>
        <p:grpSpPr>
          <a:xfrm>
            <a:off x="8430339" y="4709155"/>
            <a:ext cx="685800" cy="822960"/>
            <a:chOff x="1520754" y="3176879"/>
            <a:chExt cx="685800" cy="822960"/>
          </a:xfrm>
        </p:grpSpPr>
        <p:cxnSp>
          <p:nvCxnSpPr>
            <p:cNvPr id="71" name="Straight Arrow Connector 70">
              <a:extLst>
                <a:ext uri="{FF2B5EF4-FFF2-40B4-BE49-F238E27FC236}">
                  <a16:creationId xmlns:a16="http://schemas.microsoft.com/office/drawing/2014/main" id="{7CD856B7-D936-BB5C-9FD4-2890897A57D8}"/>
                </a:ext>
              </a:extLst>
            </p:cNvPr>
            <p:cNvCxnSpPr>
              <a:cxnSpLocks/>
            </p:cNvCxnSpPr>
            <p:nvPr/>
          </p:nvCxnSpPr>
          <p:spPr>
            <a:xfrm>
              <a:off x="1863654" y="3176879"/>
              <a:ext cx="0" cy="822960"/>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Rounded Corners 71">
              <a:extLst>
                <a:ext uri="{FF2B5EF4-FFF2-40B4-BE49-F238E27FC236}">
                  <a16:creationId xmlns:a16="http://schemas.microsoft.com/office/drawing/2014/main" id="{B145661F-6279-75D9-AA71-D63B8EE7C882}"/>
                </a:ext>
              </a:extLst>
            </p:cNvPr>
            <p:cNvSpPr/>
            <p:nvPr/>
          </p:nvSpPr>
          <p:spPr>
            <a:xfrm>
              <a:off x="1520754" y="3396973"/>
              <a:ext cx="685800" cy="382772"/>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YES</a:t>
              </a:r>
            </a:p>
          </p:txBody>
        </p:sp>
      </p:grpSp>
      <p:grpSp>
        <p:nvGrpSpPr>
          <p:cNvPr id="73" name="Group 72">
            <a:extLst>
              <a:ext uri="{FF2B5EF4-FFF2-40B4-BE49-F238E27FC236}">
                <a16:creationId xmlns:a16="http://schemas.microsoft.com/office/drawing/2014/main" id="{187067F9-22F8-603D-C576-D9E2724F93C9}"/>
              </a:ext>
            </a:extLst>
          </p:cNvPr>
          <p:cNvGrpSpPr/>
          <p:nvPr/>
        </p:nvGrpSpPr>
        <p:grpSpPr>
          <a:xfrm>
            <a:off x="10591108" y="4703520"/>
            <a:ext cx="685800" cy="822960"/>
            <a:chOff x="1520754" y="3176879"/>
            <a:chExt cx="685800" cy="822960"/>
          </a:xfrm>
        </p:grpSpPr>
        <p:cxnSp>
          <p:nvCxnSpPr>
            <p:cNvPr id="74" name="Straight Arrow Connector 73">
              <a:extLst>
                <a:ext uri="{FF2B5EF4-FFF2-40B4-BE49-F238E27FC236}">
                  <a16:creationId xmlns:a16="http://schemas.microsoft.com/office/drawing/2014/main" id="{235090B3-0E80-EFB9-6152-23C226571615}"/>
                </a:ext>
              </a:extLst>
            </p:cNvPr>
            <p:cNvCxnSpPr>
              <a:cxnSpLocks/>
            </p:cNvCxnSpPr>
            <p:nvPr/>
          </p:nvCxnSpPr>
          <p:spPr>
            <a:xfrm>
              <a:off x="1863654" y="3176879"/>
              <a:ext cx="0" cy="822960"/>
            </a:xfrm>
            <a:prstGeom prst="straightConnector1">
              <a:avLst/>
            </a:prstGeom>
            <a:ln w="38100">
              <a:solidFill>
                <a:srgbClr val="FFD10A"/>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9DF2365B-FC67-D291-FE4C-3918E14F98AE}"/>
                </a:ext>
              </a:extLst>
            </p:cNvPr>
            <p:cNvSpPr/>
            <p:nvPr/>
          </p:nvSpPr>
          <p:spPr>
            <a:xfrm>
              <a:off x="1520754" y="3396973"/>
              <a:ext cx="685800" cy="38277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grpSp>
      <p:sp>
        <p:nvSpPr>
          <p:cNvPr id="76" name="TextBox 75">
            <a:extLst>
              <a:ext uri="{FF2B5EF4-FFF2-40B4-BE49-F238E27FC236}">
                <a16:creationId xmlns:a16="http://schemas.microsoft.com/office/drawing/2014/main" id="{3230B2EA-D7AC-1B8A-D99D-7013CD6C6495}"/>
              </a:ext>
            </a:extLst>
          </p:cNvPr>
          <p:cNvSpPr txBox="1"/>
          <p:nvPr/>
        </p:nvSpPr>
        <p:spPr>
          <a:xfrm>
            <a:off x="10054164" y="5548210"/>
            <a:ext cx="2137836" cy="923330"/>
          </a:xfrm>
          <a:prstGeom prst="rect">
            <a:avLst/>
          </a:prstGeom>
          <a:solidFill>
            <a:schemeClr val="bg1"/>
          </a:solidFill>
          <a:ln>
            <a:noFill/>
          </a:ln>
        </p:spPr>
        <p:txBody>
          <a:bodyPr wrap="square" rtlCol="0">
            <a:spAutoFit/>
          </a:bodyPr>
          <a:lstStyle/>
          <a:p>
            <a:r>
              <a:rPr lang="en-US" dirty="0"/>
              <a:t>This parent </a:t>
            </a:r>
          </a:p>
          <a:p>
            <a:r>
              <a:rPr lang="en-US" dirty="0"/>
              <a:t>is required to submit only their info</a:t>
            </a:r>
          </a:p>
        </p:txBody>
      </p:sp>
      <p:sp>
        <p:nvSpPr>
          <p:cNvPr id="77" name="Oval 76">
            <a:extLst>
              <a:ext uri="{FF2B5EF4-FFF2-40B4-BE49-F238E27FC236}">
                <a16:creationId xmlns:a16="http://schemas.microsoft.com/office/drawing/2014/main" id="{405BC1D3-6B05-021D-FBB9-C4574FA69992}"/>
              </a:ext>
            </a:extLst>
          </p:cNvPr>
          <p:cNvSpPr/>
          <p:nvPr/>
        </p:nvSpPr>
        <p:spPr>
          <a:xfrm>
            <a:off x="11371047" y="5335174"/>
            <a:ext cx="521145" cy="506192"/>
          </a:xfrm>
          <a:prstGeom prst="ellipse">
            <a:avLst/>
          </a:prstGeom>
          <a:solidFill>
            <a:schemeClr val="accent5"/>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8" name="TextBox 77">
            <a:extLst>
              <a:ext uri="{FF2B5EF4-FFF2-40B4-BE49-F238E27FC236}">
                <a16:creationId xmlns:a16="http://schemas.microsoft.com/office/drawing/2014/main" id="{3FC4BBBE-295F-A0CC-88C4-EB36408A8B85}"/>
              </a:ext>
            </a:extLst>
          </p:cNvPr>
          <p:cNvSpPr txBox="1"/>
          <p:nvPr/>
        </p:nvSpPr>
        <p:spPr>
          <a:xfrm>
            <a:off x="7882510" y="5548210"/>
            <a:ext cx="1834365" cy="923330"/>
          </a:xfrm>
          <a:prstGeom prst="rect">
            <a:avLst/>
          </a:prstGeom>
          <a:solidFill>
            <a:schemeClr val="bg1"/>
          </a:solidFill>
          <a:ln>
            <a:noFill/>
          </a:ln>
        </p:spPr>
        <p:txBody>
          <a:bodyPr wrap="square" rtlCol="0">
            <a:spAutoFit/>
          </a:bodyPr>
          <a:lstStyle/>
          <a:p>
            <a:r>
              <a:rPr lang="en-US" dirty="0"/>
              <a:t>These parents are required to submit their info</a:t>
            </a:r>
          </a:p>
        </p:txBody>
      </p:sp>
      <p:sp>
        <p:nvSpPr>
          <p:cNvPr id="79" name="Oval 78">
            <a:extLst>
              <a:ext uri="{FF2B5EF4-FFF2-40B4-BE49-F238E27FC236}">
                <a16:creationId xmlns:a16="http://schemas.microsoft.com/office/drawing/2014/main" id="{5357436C-E9F2-5BC4-4562-48614FA13A44}"/>
              </a:ext>
            </a:extLst>
          </p:cNvPr>
          <p:cNvSpPr/>
          <p:nvPr/>
        </p:nvSpPr>
        <p:spPr>
          <a:xfrm>
            <a:off x="9332764" y="5335174"/>
            <a:ext cx="521145" cy="506192"/>
          </a:xfrm>
          <a:prstGeom prst="ellipse">
            <a:avLst/>
          </a:prstGeom>
          <a:solidFill>
            <a:schemeClr val="accent3">
              <a:lumMod val="60000"/>
              <a:lumOff val="40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80" name="Straight Connector 79">
            <a:extLst>
              <a:ext uri="{FF2B5EF4-FFF2-40B4-BE49-F238E27FC236}">
                <a16:creationId xmlns:a16="http://schemas.microsoft.com/office/drawing/2014/main" id="{82012855-B5FB-9B5C-D4EA-9DF4818246D6}"/>
              </a:ext>
            </a:extLst>
          </p:cNvPr>
          <p:cNvCxnSpPr>
            <a:cxnSpLocks/>
          </p:cNvCxnSpPr>
          <p:nvPr/>
        </p:nvCxnSpPr>
        <p:spPr>
          <a:xfrm flipV="1">
            <a:off x="8752420" y="4703520"/>
            <a:ext cx="2194560" cy="5635"/>
          </a:xfrm>
          <a:prstGeom prst="line">
            <a:avLst/>
          </a:prstGeom>
          <a:ln w="38100">
            <a:solidFill>
              <a:srgbClr val="FFD10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5E58BF9-9076-FC89-7338-09C6B3B4026E}"/>
              </a:ext>
            </a:extLst>
          </p:cNvPr>
          <p:cNvCxnSpPr>
            <a:cxnSpLocks/>
          </p:cNvCxnSpPr>
          <p:nvPr/>
        </p:nvCxnSpPr>
        <p:spPr>
          <a:xfrm>
            <a:off x="9716878" y="4646806"/>
            <a:ext cx="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378F7B-CFBC-FFD2-3751-9B3D60071A5C}"/>
              </a:ext>
            </a:extLst>
          </p:cNvPr>
          <p:cNvCxnSpPr/>
          <p:nvPr/>
        </p:nvCxnSpPr>
        <p:spPr>
          <a:xfrm>
            <a:off x="1863654" y="4566360"/>
            <a:ext cx="0" cy="137160"/>
          </a:xfrm>
          <a:prstGeom prst="line">
            <a:avLst/>
          </a:prstGeom>
          <a:ln w="38100">
            <a:solidFill>
              <a:srgbClr val="FFD10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F3AA88E-A99B-4BB0-4726-22077497CF6B}"/>
              </a:ext>
            </a:extLst>
          </p:cNvPr>
          <p:cNvCxnSpPr>
            <a:cxnSpLocks/>
          </p:cNvCxnSpPr>
          <p:nvPr/>
        </p:nvCxnSpPr>
        <p:spPr>
          <a:xfrm>
            <a:off x="10532733" y="4429200"/>
            <a:ext cx="0" cy="274320"/>
          </a:xfrm>
          <a:prstGeom prst="line">
            <a:avLst/>
          </a:prstGeom>
          <a:ln w="38100">
            <a:solidFill>
              <a:srgbClr val="FFD1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Invite Parent Contributor</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303624" y="1693422"/>
            <a:ext cx="5465805" cy="4662927"/>
          </a:xfrm>
        </p:spPr>
        <p:txBody>
          <a:bodyPr>
            <a:normAutofit/>
          </a:bodyPr>
          <a:lstStyle/>
          <a:p>
            <a:pPr marL="0" indent="0">
              <a:buNone/>
            </a:pPr>
            <a:r>
              <a:rPr lang="en-US" b="1" dirty="0"/>
              <a:t>Invitation process simplified!</a:t>
            </a:r>
          </a:p>
          <a:p>
            <a:pPr lvl="1">
              <a:lnSpc>
                <a:spcPct val="100000"/>
              </a:lnSpc>
              <a:spcBef>
                <a:spcPts val="1000"/>
              </a:spcBef>
            </a:pPr>
            <a:r>
              <a:rPr lang="en-US" dirty="0"/>
              <a:t>Student simply enters an email account for parent contributor  </a:t>
            </a:r>
          </a:p>
          <a:p>
            <a:pPr lvl="2">
              <a:lnSpc>
                <a:spcPct val="100000"/>
              </a:lnSpc>
              <a:spcBef>
                <a:spcPts val="1000"/>
              </a:spcBef>
            </a:pPr>
            <a:r>
              <a:rPr lang="en-US" dirty="0"/>
              <a:t>Only needs to invite one contributor.  </a:t>
            </a:r>
          </a:p>
          <a:p>
            <a:pPr lvl="2">
              <a:lnSpc>
                <a:spcPct val="100000"/>
              </a:lnSpc>
              <a:spcBef>
                <a:spcPts val="1000"/>
              </a:spcBef>
            </a:pPr>
            <a:r>
              <a:rPr lang="en-US" dirty="0"/>
              <a:t>Email does NOT have to match the contributor’s FSA ID information.</a:t>
            </a:r>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17</a:t>
            </a:fld>
            <a:endParaRPr lang="en-US" dirty="0"/>
          </a:p>
        </p:txBody>
      </p:sp>
      <p:pic>
        <p:nvPicPr>
          <p:cNvPr id="7" name="Picture 6">
            <a:extLst>
              <a:ext uri="{FF2B5EF4-FFF2-40B4-BE49-F238E27FC236}">
                <a16:creationId xmlns:a16="http://schemas.microsoft.com/office/drawing/2014/main" id="{891F946A-30F1-3C86-9688-9591A256F75D}"/>
              </a:ext>
            </a:extLst>
          </p:cNvPr>
          <p:cNvPicPr>
            <a:picLocks noChangeAspect="1"/>
          </p:cNvPicPr>
          <p:nvPr/>
        </p:nvPicPr>
        <p:blipFill>
          <a:blip r:embed="rId3"/>
          <a:stretch>
            <a:fillRect/>
          </a:stretch>
        </p:blipFill>
        <p:spPr>
          <a:xfrm>
            <a:off x="6096000" y="2219899"/>
            <a:ext cx="5957628" cy="4067175"/>
          </a:xfrm>
          <a:prstGeom prst="rect">
            <a:avLst/>
          </a:prstGeom>
        </p:spPr>
      </p:pic>
      <p:pic>
        <p:nvPicPr>
          <p:cNvPr id="16" name="Picture 15">
            <a:extLst>
              <a:ext uri="{FF2B5EF4-FFF2-40B4-BE49-F238E27FC236}">
                <a16:creationId xmlns:a16="http://schemas.microsoft.com/office/drawing/2014/main" id="{9D0D3DF0-DDE2-FFEB-3CAC-442A7A4510C1}"/>
              </a:ext>
            </a:extLst>
          </p:cNvPr>
          <p:cNvPicPr>
            <a:picLocks noChangeAspect="1"/>
          </p:cNvPicPr>
          <p:nvPr/>
        </p:nvPicPr>
        <p:blipFill>
          <a:blip r:embed="rId4" cstate="hqprint">
            <a:extLst>
              <a:ext uri="{28A0092B-C50C-407E-A947-70E740481C1C}">
                <a14:useLocalDpi xmlns:a14="http://schemas.microsoft.com/office/drawing/2010/main"/>
              </a:ext>
            </a:extLst>
          </a:blip>
          <a:srcRect l="13333" t="15794" r="10810" b="19232"/>
          <a:stretch>
            <a:fillRect/>
          </a:stretch>
        </p:blipFill>
        <p:spPr>
          <a:xfrm rot="1405796">
            <a:off x="7055799" y="319285"/>
            <a:ext cx="2760255" cy="1576145"/>
          </a:xfrm>
          <a:prstGeom prst="rect">
            <a:avLst/>
          </a:prstGeom>
        </p:spPr>
      </p:pic>
    </p:spTree>
    <p:extLst>
      <p:ext uri="{BB962C8B-B14F-4D97-AF65-F5344CB8AC3E}">
        <p14:creationId xmlns:p14="http://schemas.microsoft.com/office/powerpoint/2010/main" val="2637415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Parent Access</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303624" y="1536001"/>
            <a:ext cx="4587505" cy="4531424"/>
          </a:xfrm>
        </p:spPr>
        <p:txBody>
          <a:bodyPr>
            <a:normAutofit/>
          </a:bodyPr>
          <a:lstStyle/>
          <a:p>
            <a:pPr marL="0" indent="0">
              <a:spcAft>
                <a:spcPts val="600"/>
              </a:spcAft>
              <a:buNone/>
            </a:pPr>
            <a:r>
              <a:rPr lang="en-US" b="1" dirty="0"/>
              <a:t>Contributor receives invite email</a:t>
            </a:r>
          </a:p>
          <a:p>
            <a:pPr lvl="1">
              <a:lnSpc>
                <a:spcPct val="100000"/>
              </a:lnSpc>
              <a:spcBef>
                <a:spcPts val="600"/>
              </a:spcBef>
              <a:spcAft>
                <a:spcPts val="600"/>
              </a:spcAft>
            </a:pPr>
            <a:r>
              <a:rPr lang="en-US" dirty="0"/>
              <a:t>Accept invitation</a:t>
            </a:r>
          </a:p>
          <a:p>
            <a:pPr lvl="1">
              <a:lnSpc>
                <a:spcPct val="100000"/>
              </a:lnSpc>
              <a:spcBef>
                <a:spcPts val="600"/>
              </a:spcBef>
              <a:spcAft>
                <a:spcPts val="600"/>
              </a:spcAft>
            </a:pPr>
            <a:r>
              <a:rPr lang="en-US" dirty="0"/>
              <a:t>Log in using FSA ID</a:t>
            </a:r>
          </a:p>
          <a:p>
            <a:pPr lvl="1">
              <a:lnSpc>
                <a:spcPct val="100000"/>
              </a:lnSpc>
              <a:spcBef>
                <a:spcPts val="600"/>
              </a:spcBef>
              <a:spcAft>
                <a:spcPts val="600"/>
              </a:spcAft>
            </a:pPr>
            <a:r>
              <a:rPr lang="en-US" dirty="0"/>
              <a:t>Enter invitation code</a:t>
            </a:r>
          </a:p>
          <a:p>
            <a:pPr lvl="1">
              <a:lnSpc>
                <a:spcPct val="100000"/>
              </a:lnSpc>
              <a:spcBef>
                <a:spcPts val="600"/>
              </a:spcBef>
              <a:spcAft>
                <a:spcPts val="600"/>
              </a:spcAft>
            </a:pPr>
            <a:r>
              <a:rPr lang="en-US" dirty="0"/>
              <a:t>Confirm agreement to share information on student’s FAFSA</a:t>
            </a:r>
          </a:p>
          <a:p>
            <a:pPr lvl="1">
              <a:lnSpc>
                <a:spcPct val="100000"/>
              </a:lnSpc>
              <a:spcBef>
                <a:spcPts val="600"/>
              </a:spcBef>
              <a:spcAft>
                <a:spcPts val="600"/>
              </a:spcAft>
            </a:pPr>
            <a:endParaRPr lang="en-US" dirty="0"/>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18</a:t>
            </a:fld>
            <a:endParaRPr lang="en-US" dirty="0"/>
          </a:p>
        </p:txBody>
      </p:sp>
      <p:pic>
        <p:nvPicPr>
          <p:cNvPr id="9" name="Picture 8">
            <a:extLst>
              <a:ext uri="{FF2B5EF4-FFF2-40B4-BE49-F238E27FC236}">
                <a16:creationId xmlns:a16="http://schemas.microsoft.com/office/drawing/2014/main" id="{ACAB8CC5-1607-2E2E-932A-7CBA62AD3418}"/>
              </a:ext>
            </a:extLst>
          </p:cNvPr>
          <p:cNvPicPr>
            <a:picLocks noChangeAspect="1"/>
          </p:cNvPicPr>
          <p:nvPr/>
        </p:nvPicPr>
        <p:blipFill>
          <a:blip r:embed="rId3"/>
          <a:stretch>
            <a:fillRect/>
          </a:stretch>
        </p:blipFill>
        <p:spPr>
          <a:xfrm>
            <a:off x="5186571" y="1532685"/>
            <a:ext cx="2216939" cy="2600478"/>
          </a:xfrm>
          <a:prstGeom prst="rect">
            <a:avLst/>
          </a:prstGeom>
        </p:spPr>
      </p:pic>
      <p:pic>
        <p:nvPicPr>
          <p:cNvPr id="10" name="Picture 9" descr="Screenshot continuation of the email request sent to the parent contributor listed on the FAFSA form. The parent is provided with the invitation code for the student’s FAFSA form. Below that, there is a hyperlink for the parent to “decline the invitation.” The parent is reminded that their information will determine what aid the student is eligible for and that being a contributor doesn’t make the parent financially responsible. The parent is reminded that they should complete their section of the FAFSA form as soon as possible in case of state or school deadlines. ">
            <a:extLst>
              <a:ext uri="{FF2B5EF4-FFF2-40B4-BE49-F238E27FC236}">
                <a16:creationId xmlns:a16="http://schemas.microsoft.com/office/drawing/2014/main" id="{DA5A6FCD-2847-AED1-C86F-61617EAFEB04}"/>
              </a:ext>
            </a:extLst>
          </p:cNvPr>
          <p:cNvPicPr>
            <a:picLocks noChangeAspect="1"/>
          </p:cNvPicPr>
          <p:nvPr/>
        </p:nvPicPr>
        <p:blipFill>
          <a:blip r:embed="rId4"/>
          <a:srcRect b="19237"/>
          <a:stretch>
            <a:fillRect/>
          </a:stretch>
        </p:blipFill>
        <p:spPr>
          <a:xfrm>
            <a:off x="5202918" y="4163584"/>
            <a:ext cx="2200592" cy="2323462"/>
          </a:xfrm>
          <a:prstGeom prst="rect">
            <a:avLst/>
          </a:prstGeom>
          <a:ln>
            <a:solidFill>
              <a:srgbClr val="4472C4"/>
            </a:solidFill>
          </a:ln>
        </p:spPr>
      </p:pic>
      <p:pic>
        <p:nvPicPr>
          <p:cNvPr id="12" name="Picture 11">
            <a:extLst>
              <a:ext uri="{FF2B5EF4-FFF2-40B4-BE49-F238E27FC236}">
                <a16:creationId xmlns:a16="http://schemas.microsoft.com/office/drawing/2014/main" id="{8038AF11-F0F5-7D80-10E9-70BE3FB166DA}"/>
              </a:ext>
            </a:extLst>
          </p:cNvPr>
          <p:cNvPicPr>
            <a:picLocks noChangeAspect="1"/>
          </p:cNvPicPr>
          <p:nvPr/>
        </p:nvPicPr>
        <p:blipFill>
          <a:blip r:embed="rId5"/>
          <a:stretch>
            <a:fillRect/>
          </a:stretch>
        </p:blipFill>
        <p:spPr>
          <a:xfrm>
            <a:off x="7698952" y="1981110"/>
            <a:ext cx="4332299" cy="1703627"/>
          </a:xfrm>
          <a:prstGeom prst="rect">
            <a:avLst/>
          </a:prstGeom>
          <a:solidFill>
            <a:srgbClr val="0070C0"/>
          </a:solidFill>
          <a:ln>
            <a:solidFill>
              <a:srgbClr val="0070C0"/>
            </a:solidFill>
          </a:ln>
        </p:spPr>
      </p:pic>
      <p:pic>
        <p:nvPicPr>
          <p:cNvPr id="14" name="Picture 13">
            <a:extLst>
              <a:ext uri="{FF2B5EF4-FFF2-40B4-BE49-F238E27FC236}">
                <a16:creationId xmlns:a16="http://schemas.microsoft.com/office/drawing/2014/main" id="{491639A2-62D3-2883-52FA-C0EAB6B1F8BB}"/>
              </a:ext>
            </a:extLst>
          </p:cNvPr>
          <p:cNvPicPr>
            <a:picLocks noChangeAspect="1"/>
          </p:cNvPicPr>
          <p:nvPr/>
        </p:nvPicPr>
        <p:blipFill>
          <a:blip r:embed="rId6"/>
          <a:stretch>
            <a:fillRect/>
          </a:stretch>
        </p:blipFill>
        <p:spPr>
          <a:xfrm>
            <a:off x="8365760" y="3893558"/>
            <a:ext cx="3018883" cy="2107000"/>
          </a:xfrm>
          <a:prstGeom prst="rect">
            <a:avLst/>
          </a:prstGeom>
          <a:ln>
            <a:solidFill>
              <a:srgbClr val="0070C0"/>
            </a:solidFill>
          </a:ln>
        </p:spPr>
      </p:pic>
    </p:spTree>
    <p:extLst>
      <p:ext uri="{BB962C8B-B14F-4D97-AF65-F5344CB8AC3E}">
        <p14:creationId xmlns:p14="http://schemas.microsoft.com/office/powerpoint/2010/main" val="295690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F198-4DF3-CEF0-0A5C-124832FF8DFF}"/>
              </a:ext>
            </a:extLst>
          </p:cNvPr>
          <p:cNvSpPr>
            <a:spLocks noGrp="1"/>
          </p:cNvSpPr>
          <p:nvPr>
            <p:ph type="title"/>
          </p:nvPr>
        </p:nvSpPr>
        <p:spPr/>
        <p:txBody>
          <a:bodyPr/>
          <a:lstStyle/>
          <a:p>
            <a:r>
              <a:rPr lang="en-US" dirty="0"/>
              <a:t>FADDX</a:t>
            </a:r>
          </a:p>
        </p:txBody>
      </p:sp>
      <p:sp>
        <p:nvSpPr>
          <p:cNvPr id="3" name="Content Placeholder 2">
            <a:extLst>
              <a:ext uri="{FF2B5EF4-FFF2-40B4-BE49-F238E27FC236}">
                <a16:creationId xmlns:a16="http://schemas.microsoft.com/office/drawing/2014/main" id="{9D9B40DC-5B73-FB6F-9CDF-28B6B88F3E4C}"/>
              </a:ext>
            </a:extLst>
          </p:cNvPr>
          <p:cNvSpPr>
            <a:spLocks noGrp="1"/>
          </p:cNvSpPr>
          <p:nvPr>
            <p:ph idx="1"/>
          </p:nvPr>
        </p:nvSpPr>
        <p:spPr>
          <a:xfrm>
            <a:off x="303624" y="1642200"/>
            <a:ext cx="11888376" cy="1510575"/>
          </a:xfrm>
        </p:spPr>
        <p:txBody>
          <a:bodyPr>
            <a:normAutofit/>
          </a:bodyPr>
          <a:lstStyle/>
          <a:p>
            <a:pPr marL="0" indent="0">
              <a:buFont typeface="Zapf Dingbats"/>
              <a:buNone/>
            </a:pPr>
            <a:r>
              <a:rPr lang="en-US" b="1" dirty="0"/>
              <a:t>Future Act Direct Data Exchange (FADDX)</a:t>
            </a:r>
          </a:p>
          <a:p>
            <a:pPr lvl="1">
              <a:lnSpc>
                <a:spcPct val="100000"/>
              </a:lnSpc>
              <a:spcBef>
                <a:spcPts val="600"/>
              </a:spcBef>
              <a:spcAft>
                <a:spcPts val="600"/>
              </a:spcAft>
            </a:pPr>
            <a:r>
              <a:rPr lang="en-US" dirty="0"/>
              <a:t>2024 tax information pulled directly from IRS by U.S. Department of Education behind the scenes</a:t>
            </a:r>
          </a:p>
        </p:txBody>
      </p:sp>
      <p:sp>
        <p:nvSpPr>
          <p:cNvPr id="4" name="Footer Placeholder 3">
            <a:extLst>
              <a:ext uri="{FF2B5EF4-FFF2-40B4-BE49-F238E27FC236}">
                <a16:creationId xmlns:a16="http://schemas.microsoft.com/office/drawing/2014/main" id="{B90776A0-BF7C-839C-EB05-D8F2073BCB82}"/>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D2A90058-38F0-D705-AC1C-3FE12124338F}"/>
              </a:ext>
            </a:extLst>
          </p:cNvPr>
          <p:cNvSpPr>
            <a:spLocks noGrp="1"/>
          </p:cNvSpPr>
          <p:nvPr>
            <p:ph type="sldNum" sz="quarter" idx="12"/>
          </p:nvPr>
        </p:nvSpPr>
        <p:spPr/>
        <p:txBody>
          <a:bodyPr/>
          <a:lstStyle/>
          <a:p>
            <a:fld id="{DAF54E08-83A7-0B42-9751-742E0DC3DCF6}" type="slidenum">
              <a:rPr lang="en-US" smtClean="0"/>
              <a:t>19</a:t>
            </a:fld>
            <a:endParaRPr lang="en-US" dirty="0"/>
          </a:p>
        </p:txBody>
      </p:sp>
      <p:pic>
        <p:nvPicPr>
          <p:cNvPr id="6" name="Picture 5">
            <a:extLst>
              <a:ext uri="{FF2B5EF4-FFF2-40B4-BE49-F238E27FC236}">
                <a16:creationId xmlns:a16="http://schemas.microsoft.com/office/drawing/2014/main" id="{14550C67-240B-C5EA-C9B7-0E44DABE0D89}"/>
              </a:ext>
            </a:extLst>
          </p:cNvPr>
          <p:cNvPicPr>
            <a:picLocks noChangeAspect="1"/>
          </p:cNvPicPr>
          <p:nvPr/>
        </p:nvPicPr>
        <p:blipFill>
          <a:blip r:embed="rId3"/>
          <a:stretch>
            <a:fillRect/>
          </a:stretch>
        </p:blipFill>
        <p:spPr>
          <a:xfrm>
            <a:off x="211463" y="3429000"/>
            <a:ext cx="6518500" cy="2648877"/>
          </a:xfrm>
          <a:prstGeom prst="rect">
            <a:avLst/>
          </a:prstGeom>
        </p:spPr>
      </p:pic>
      <p:pic>
        <p:nvPicPr>
          <p:cNvPr id="13" name="Picture 12">
            <a:extLst>
              <a:ext uri="{FF2B5EF4-FFF2-40B4-BE49-F238E27FC236}">
                <a16:creationId xmlns:a16="http://schemas.microsoft.com/office/drawing/2014/main" id="{ABF5F256-B5A4-6DAE-3427-1139684BBF9A}"/>
              </a:ext>
            </a:extLst>
          </p:cNvPr>
          <p:cNvPicPr>
            <a:picLocks noChangeAspect="1"/>
          </p:cNvPicPr>
          <p:nvPr/>
        </p:nvPicPr>
        <p:blipFill>
          <a:blip r:embed="rId4"/>
          <a:stretch>
            <a:fillRect/>
          </a:stretch>
        </p:blipFill>
        <p:spPr>
          <a:xfrm>
            <a:off x="7172325" y="5561329"/>
            <a:ext cx="4896664" cy="760103"/>
          </a:xfrm>
          <a:prstGeom prst="rect">
            <a:avLst/>
          </a:prstGeom>
        </p:spPr>
      </p:pic>
      <p:pic>
        <p:nvPicPr>
          <p:cNvPr id="15" name="Picture 14">
            <a:extLst>
              <a:ext uri="{FF2B5EF4-FFF2-40B4-BE49-F238E27FC236}">
                <a16:creationId xmlns:a16="http://schemas.microsoft.com/office/drawing/2014/main" id="{3DC9AF04-8475-3DB5-46AD-005B6F1CC4BB}"/>
              </a:ext>
            </a:extLst>
          </p:cNvPr>
          <p:cNvPicPr>
            <a:picLocks noChangeAspect="1"/>
          </p:cNvPicPr>
          <p:nvPr/>
        </p:nvPicPr>
        <p:blipFill>
          <a:blip r:embed="rId5" cstate="hqprint">
            <a:extLst>
              <a:ext uri="{28A0092B-C50C-407E-A947-70E740481C1C}">
                <a14:useLocalDpi xmlns:a14="http://schemas.microsoft.com/office/drawing/2010/main"/>
              </a:ext>
            </a:extLst>
          </a:blip>
          <a:srcRect l="12280" t="22055" r="11863" b="20527"/>
          <a:stretch>
            <a:fillRect/>
          </a:stretch>
        </p:blipFill>
        <p:spPr>
          <a:xfrm rot="1591730">
            <a:off x="4418812" y="3241217"/>
            <a:ext cx="2935276" cy="1481198"/>
          </a:xfrm>
          <a:prstGeom prst="rect">
            <a:avLst/>
          </a:prstGeom>
        </p:spPr>
      </p:pic>
      <p:sp>
        <p:nvSpPr>
          <p:cNvPr id="18" name="Content Placeholder 2">
            <a:extLst>
              <a:ext uri="{FF2B5EF4-FFF2-40B4-BE49-F238E27FC236}">
                <a16:creationId xmlns:a16="http://schemas.microsoft.com/office/drawing/2014/main" id="{86BC6A7F-9550-A9EB-190B-1585672E11E6}"/>
              </a:ext>
            </a:extLst>
          </p:cNvPr>
          <p:cNvSpPr txBox="1">
            <a:spLocks/>
          </p:cNvSpPr>
          <p:nvPr/>
        </p:nvSpPr>
        <p:spPr>
          <a:xfrm>
            <a:off x="7181850" y="3029277"/>
            <a:ext cx="4953000" cy="2876223"/>
          </a:xfrm>
          <a:prstGeom prst="rect">
            <a:avLst/>
          </a:prstGeom>
        </p:spPr>
        <p:txBody>
          <a:bodyPr vert="horz" lIns="91440" tIns="45720" rIns="91440" bIns="45720" rtlCol="0">
            <a:normAutofit/>
          </a:bodyPr>
          <a:lstStyle>
            <a:lvl1pPr marL="411480" indent="-411480" algn="l" defTabSz="914400" rtl="0" eaLnBrk="1" latinLnBrk="0" hangingPunct="1">
              <a:lnSpc>
                <a:spcPct val="90000"/>
              </a:lnSpc>
              <a:spcBef>
                <a:spcPts val="1000"/>
              </a:spcBef>
              <a:buClr>
                <a:srgbClr val="FFD10A"/>
              </a:buClr>
              <a:buSzPct val="90000"/>
              <a:buFont typeface="System Font Regular"/>
              <a:buChar char="➤"/>
              <a:defRPr sz="3200" kern="1200">
                <a:solidFill>
                  <a:schemeClr val="tx1"/>
                </a:solidFill>
                <a:latin typeface="+mn-lt"/>
                <a:ea typeface="+mn-ea"/>
                <a:cs typeface="+mn-cs"/>
              </a:defRPr>
            </a:lvl1pPr>
            <a:lvl2pPr marL="685800" indent="-411480" algn="l" defTabSz="914400" rtl="0" eaLnBrk="1" latinLnBrk="0" hangingPunct="1">
              <a:lnSpc>
                <a:spcPct val="90000"/>
              </a:lnSpc>
              <a:spcBef>
                <a:spcPts val="500"/>
              </a:spcBef>
              <a:buClr>
                <a:schemeClr val="accent5">
                  <a:lumMod val="75000"/>
                </a:schemeClr>
              </a:buClr>
              <a:buSzPct val="90000"/>
              <a:buFont typeface="Zapf Dingbats"/>
              <a:buChar char="✦"/>
              <a:defRPr sz="2800" kern="1200">
                <a:solidFill>
                  <a:schemeClr val="tx1"/>
                </a:solidFill>
                <a:latin typeface="+mn-lt"/>
                <a:ea typeface="+mn-ea"/>
                <a:cs typeface="+mn-cs"/>
              </a:defRPr>
            </a:lvl2pPr>
            <a:lvl3pPr marL="1143000" indent="-411480" algn="l" defTabSz="914400" rtl="0" eaLnBrk="1" latinLnBrk="0" hangingPunct="1">
              <a:lnSpc>
                <a:spcPct val="90000"/>
              </a:lnSpc>
              <a:spcBef>
                <a:spcPts val="500"/>
              </a:spcBef>
              <a:buClr>
                <a:schemeClr val="accent2">
                  <a:lumMod val="60000"/>
                  <a:lumOff val="40000"/>
                </a:schemeClr>
              </a:buClr>
              <a:buSzPct val="90000"/>
              <a:buFont typeface="Lucida Grande" panose="020B06000405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Zapf Dingbats"/>
              <a:buNone/>
            </a:pPr>
            <a:r>
              <a:rPr lang="en-US" sz="2800" b="1" dirty="0">
                <a:solidFill>
                  <a:srgbClr val="FF0000"/>
                </a:solidFill>
              </a:rPr>
              <a:t>Reminders</a:t>
            </a:r>
          </a:p>
          <a:p>
            <a:pPr lvl="1">
              <a:lnSpc>
                <a:spcPct val="100000"/>
              </a:lnSpc>
              <a:spcBef>
                <a:spcPts val="0"/>
              </a:spcBef>
              <a:spcAft>
                <a:spcPts val="600"/>
              </a:spcAft>
            </a:pPr>
            <a:r>
              <a:rPr lang="en-US" sz="2400" dirty="0"/>
              <a:t>Process run even if no taxes filed</a:t>
            </a:r>
          </a:p>
          <a:p>
            <a:pPr lvl="1">
              <a:lnSpc>
                <a:spcPct val="100000"/>
              </a:lnSpc>
              <a:spcBef>
                <a:spcPts val="0"/>
              </a:spcBef>
              <a:spcAft>
                <a:spcPts val="600"/>
              </a:spcAft>
            </a:pPr>
            <a:r>
              <a:rPr lang="en-US" sz="2400" dirty="0"/>
              <a:t>May see message below if no tax info found</a:t>
            </a:r>
          </a:p>
          <a:p>
            <a:pPr lvl="2">
              <a:lnSpc>
                <a:spcPct val="100000"/>
              </a:lnSpc>
              <a:spcBef>
                <a:spcPts val="0"/>
              </a:spcBef>
              <a:spcAft>
                <a:spcPts val="600"/>
              </a:spcAft>
            </a:pPr>
            <a:r>
              <a:rPr lang="en-US" sz="2000" dirty="0"/>
              <a:t>Requires manual entry of any tax or income information</a:t>
            </a:r>
          </a:p>
        </p:txBody>
      </p:sp>
    </p:spTree>
    <p:extLst>
      <p:ext uri="{BB962C8B-B14F-4D97-AF65-F5344CB8AC3E}">
        <p14:creationId xmlns:p14="http://schemas.microsoft.com/office/powerpoint/2010/main" val="405916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7FF2-5CBB-2A46-9162-158CD5053A66}"/>
              </a:ext>
            </a:extLst>
          </p:cNvPr>
          <p:cNvSpPr>
            <a:spLocks noGrp="1"/>
          </p:cNvSpPr>
          <p:nvPr>
            <p:ph type="title"/>
          </p:nvPr>
        </p:nvSpPr>
        <p:spPr>
          <a:xfrm>
            <a:off x="9525" y="33962"/>
            <a:ext cx="5909310" cy="1375415"/>
          </a:xfrm>
          <a:solidFill>
            <a:schemeClr val="accent6">
              <a:lumMod val="40000"/>
              <a:lumOff val="60000"/>
            </a:schemeClr>
          </a:solidFill>
        </p:spPr>
        <p:txBody>
          <a:bodyPr anchor="ctr">
            <a:normAutofit/>
          </a:bodyPr>
          <a:lstStyle/>
          <a:p>
            <a:r>
              <a:rPr lang="en-US" dirty="0"/>
              <a:t>Topics of Discussion</a:t>
            </a:r>
          </a:p>
        </p:txBody>
      </p:sp>
      <p:sp>
        <p:nvSpPr>
          <p:cNvPr id="3" name="Content Placeholder 2">
            <a:extLst>
              <a:ext uri="{FF2B5EF4-FFF2-40B4-BE49-F238E27FC236}">
                <a16:creationId xmlns:a16="http://schemas.microsoft.com/office/drawing/2014/main" id="{1214D268-9A6D-9943-B9A6-C707143D1996}"/>
              </a:ext>
            </a:extLst>
          </p:cNvPr>
          <p:cNvSpPr>
            <a:spLocks noGrp="1"/>
          </p:cNvSpPr>
          <p:nvPr>
            <p:ph idx="1"/>
          </p:nvPr>
        </p:nvSpPr>
        <p:spPr>
          <a:xfrm>
            <a:off x="247135" y="1666876"/>
            <a:ext cx="5064567" cy="5210942"/>
          </a:xfrm>
        </p:spPr>
        <p:txBody>
          <a:bodyPr>
            <a:normAutofit/>
          </a:bodyPr>
          <a:lstStyle/>
          <a:p>
            <a:pPr>
              <a:spcBef>
                <a:spcPts val="1600"/>
              </a:spcBef>
              <a:buFont typeface="Zapf Dingbats"/>
              <a:buChar char="✦"/>
            </a:pPr>
            <a:r>
              <a:rPr lang="en-US" dirty="0"/>
              <a:t>Federal Student Aid Account (FSA ID)</a:t>
            </a:r>
          </a:p>
          <a:p>
            <a:pPr>
              <a:spcBef>
                <a:spcPts val="1600"/>
              </a:spcBef>
              <a:buFont typeface="Zapf Dingbats"/>
              <a:buChar char="✦"/>
            </a:pPr>
            <a:r>
              <a:rPr lang="en-US" dirty="0"/>
              <a:t>FAFSA 2026-27</a:t>
            </a:r>
          </a:p>
          <a:p>
            <a:pPr>
              <a:spcBef>
                <a:spcPts val="1600"/>
              </a:spcBef>
              <a:buFont typeface="Zapf Dingbats"/>
              <a:buChar char="✦"/>
            </a:pPr>
            <a:r>
              <a:rPr lang="en-US" dirty="0"/>
              <a:t>OB3 – One Big Beautiful Bill Act</a:t>
            </a:r>
          </a:p>
          <a:p>
            <a:pPr>
              <a:spcBef>
                <a:spcPts val="1600"/>
              </a:spcBef>
              <a:buFont typeface="Zapf Dingbats"/>
              <a:buChar char="✦"/>
            </a:pPr>
            <a:r>
              <a:rPr lang="en-US" dirty="0"/>
              <a:t>Avoiding Bumps in the Road</a:t>
            </a:r>
            <a:endParaRPr lang="en-US" sz="2400" dirty="0"/>
          </a:p>
          <a:p>
            <a:endParaRPr lang="en-US" sz="2400" dirty="0"/>
          </a:p>
          <a:p>
            <a:endParaRPr lang="en-US" sz="2400" dirty="0"/>
          </a:p>
        </p:txBody>
      </p:sp>
      <p:sp>
        <p:nvSpPr>
          <p:cNvPr id="4" name="Footer Placeholder 3">
            <a:extLst>
              <a:ext uri="{FF2B5EF4-FFF2-40B4-BE49-F238E27FC236}">
                <a16:creationId xmlns:a16="http://schemas.microsoft.com/office/drawing/2014/main" id="{AD56613F-64D6-9148-A999-1408501A7280}"/>
              </a:ext>
            </a:extLst>
          </p:cNvPr>
          <p:cNvSpPr>
            <a:spLocks noGrp="1"/>
          </p:cNvSpPr>
          <p:nvPr>
            <p:ph type="ftr" sz="quarter" idx="11"/>
          </p:nvPr>
        </p:nvSpPr>
        <p:spPr>
          <a:xfrm>
            <a:off x="6248400" y="6356350"/>
            <a:ext cx="4114800" cy="365125"/>
          </a:xfrm>
        </p:spPr>
        <p:txBody>
          <a:bodyPr>
            <a:normAutofit/>
          </a:bodyPr>
          <a:lstStyle/>
          <a:p>
            <a:pPr algn="r">
              <a:lnSpc>
                <a:spcPct val="90000"/>
              </a:lnSpc>
              <a:spcAft>
                <a:spcPts val="600"/>
              </a:spcAft>
            </a:pPr>
            <a:r>
              <a:rPr lang="en-US" dirty="0">
                <a:solidFill>
                  <a:srgbClr val="FFFFFF"/>
                </a:solidFill>
              </a:rPr>
              <a:t>ISFAA.org</a:t>
            </a:r>
          </a:p>
        </p:txBody>
      </p:sp>
      <p:sp>
        <p:nvSpPr>
          <p:cNvPr id="5" name="Slide Number Placeholder 4">
            <a:extLst>
              <a:ext uri="{FF2B5EF4-FFF2-40B4-BE49-F238E27FC236}">
                <a16:creationId xmlns:a16="http://schemas.microsoft.com/office/drawing/2014/main" id="{98EA4773-B495-9848-B5CF-E34FE37E8691}"/>
              </a:ext>
            </a:extLst>
          </p:cNvPr>
          <p:cNvSpPr>
            <a:spLocks noGrp="1"/>
          </p:cNvSpPr>
          <p:nvPr>
            <p:ph type="sldNum" sz="quarter" idx="12"/>
          </p:nvPr>
        </p:nvSpPr>
        <p:spPr>
          <a:xfrm>
            <a:off x="10439400" y="6356350"/>
            <a:ext cx="914400" cy="365125"/>
          </a:xfrm>
        </p:spPr>
        <p:txBody>
          <a:bodyPr>
            <a:normAutofit/>
          </a:bodyPr>
          <a:lstStyle/>
          <a:p>
            <a:pPr>
              <a:lnSpc>
                <a:spcPct val="90000"/>
              </a:lnSpc>
              <a:spcAft>
                <a:spcPts val="600"/>
              </a:spcAft>
            </a:pPr>
            <a:fld id="{DAF54E08-83A7-0B42-9751-742E0DC3DCF6}" type="slidenum">
              <a:rPr lang="en-US">
                <a:solidFill>
                  <a:srgbClr val="FFFFFF"/>
                </a:solidFill>
              </a:rPr>
              <a:pPr>
                <a:lnSpc>
                  <a:spcPct val="90000"/>
                </a:lnSpc>
                <a:spcAft>
                  <a:spcPts val="600"/>
                </a:spcAft>
              </a:pPr>
              <a:t>2</a:t>
            </a:fld>
            <a:endParaRPr lang="en-US" dirty="0">
              <a:solidFill>
                <a:srgbClr val="FFFFFF"/>
              </a:solidFill>
            </a:endParaRPr>
          </a:p>
        </p:txBody>
      </p:sp>
      <p:pic>
        <p:nvPicPr>
          <p:cNvPr id="7" name="Picture 6">
            <a:extLst>
              <a:ext uri="{FF2B5EF4-FFF2-40B4-BE49-F238E27FC236}">
                <a16:creationId xmlns:a16="http://schemas.microsoft.com/office/drawing/2014/main" id="{BC60AD3C-35BF-EC4D-9290-84A635137001}"/>
              </a:ext>
            </a:extLst>
          </p:cNvPr>
          <p:cNvPicPr>
            <a:picLocks noChangeAspect="1"/>
          </p:cNvPicPr>
          <p:nvPr/>
        </p:nvPicPr>
        <p:blipFill>
          <a:blip r:embed="rId3"/>
          <a:srcRect l="16566" r="165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4691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normAutofit/>
          </a:bodyPr>
          <a:lstStyle/>
          <a:p>
            <a:r>
              <a:rPr lang="en-US" dirty="0"/>
              <a:t>Assets</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303624" y="1693421"/>
            <a:ext cx="11412126" cy="4660681"/>
          </a:xfrm>
        </p:spPr>
        <p:txBody>
          <a:bodyPr>
            <a:normAutofit/>
          </a:bodyPr>
          <a:lstStyle/>
          <a:p>
            <a:pPr marL="0" indent="0">
              <a:buNone/>
            </a:pPr>
            <a:r>
              <a:rPr lang="en-US" b="1" dirty="0"/>
              <a:t>Clarification of what counts and what can be excluded</a:t>
            </a:r>
          </a:p>
          <a:p>
            <a:pPr lvl="1">
              <a:lnSpc>
                <a:spcPct val="100000"/>
              </a:lnSpc>
              <a:spcBef>
                <a:spcPts val="600"/>
              </a:spcBef>
            </a:pPr>
            <a:r>
              <a:rPr lang="en-US" dirty="0"/>
              <a:t>Child support received in the last complete calendar year</a:t>
            </a:r>
          </a:p>
          <a:p>
            <a:pPr lvl="1">
              <a:lnSpc>
                <a:spcPct val="100000"/>
              </a:lnSpc>
              <a:spcBef>
                <a:spcPts val="600"/>
              </a:spcBef>
            </a:pPr>
            <a:r>
              <a:rPr lang="en-US" dirty="0"/>
              <a:t>Cash, savings &amp; checking</a:t>
            </a:r>
          </a:p>
          <a:p>
            <a:pPr lvl="1">
              <a:lnSpc>
                <a:spcPct val="100000"/>
              </a:lnSpc>
              <a:spcBef>
                <a:spcPts val="600"/>
              </a:spcBef>
            </a:pPr>
            <a:r>
              <a:rPr lang="en-US" dirty="0"/>
              <a:t>Net worth of investments</a:t>
            </a:r>
          </a:p>
          <a:p>
            <a:pPr lvl="2">
              <a:lnSpc>
                <a:spcPct val="100000"/>
              </a:lnSpc>
              <a:spcBef>
                <a:spcPts val="600"/>
              </a:spcBef>
            </a:pPr>
            <a:r>
              <a:rPr lang="en-US" dirty="0"/>
              <a:t>Real estate </a:t>
            </a:r>
            <a:r>
              <a:rPr lang="en-US" b="1" dirty="0">
                <a:solidFill>
                  <a:srgbClr val="C00000"/>
                </a:solidFill>
              </a:rPr>
              <a:t>other than </a:t>
            </a:r>
            <a:r>
              <a:rPr lang="en-US" dirty="0"/>
              <a:t>the primary residence of the family</a:t>
            </a:r>
          </a:p>
          <a:p>
            <a:pPr lvl="2">
              <a:lnSpc>
                <a:spcPct val="100000"/>
              </a:lnSpc>
              <a:spcBef>
                <a:spcPts val="600"/>
              </a:spcBef>
            </a:pPr>
            <a:r>
              <a:rPr lang="en-US" dirty="0"/>
              <a:t>Education savings/529 plans still counted as parental asset but </a:t>
            </a:r>
            <a:r>
              <a:rPr lang="en-US" b="1" dirty="0">
                <a:solidFill>
                  <a:srgbClr val="C00000"/>
                </a:solidFill>
              </a:rPr>
              <a:t>ONLY</a:t>
            </a:r>
            <a:r>
              <a:rPr lang="en-US" dirty="0"/>
              <a:t> if the account is designated for the student</a:t>
            </a:r>
          </a:p>
          <a:p>
            <a:pPr lvl="2">
              <a:lnSpc>
                <a:spcPct val="100000"/>
              </a:lnSpc>
              <a:spcBef>
                <a:spcPts val="600"/>
              </a:spcBef>
            </a:pPr>
            <a:r>
              <a:rPr lang="en-US" b="1" dirty="0">
                <a:solidFill>
                  <a:srgbClr val="C00000"/>
                </a:solidFill>
              </a:rPr>
              <a:t>EXCLUDE: </a:t>
            </a:r>
            <a:r>
              <a:rPr lang="en-US" dirty="0"/>
              <a:t>retirement accounts: 401(k), 403(b), pensions, IRA’s, etc.</a:t>
            </a:r>
            <a:endParaRPr lang="en-US" b="1" dirty="0">
              <a:solidFill>
                <a:srgbClr val="C00000"/>
              </a:solidFill>
            </a:endParaRPr>
          </a:p>
          <a:p>
            <a:pPr lvl="2">
              <a:lnSpc>
                <a:spcPct val="100000"/>
              </a:lnSpc>
              <a:spcBef>
                <a:spcPts val="600"/>
              </a:spcBef>
            </a:pPr>
            <a:r>
              <a:rPr lang="en-US" b="1" dirty="0">
                <a:solidFill>
                  <a:srgbClr val="C00000"/>
                </a:solidFill>
              </a:rPr>
              <a:t>EXCLUDE: </a:t>
            </a:r>
            <a:r>
              <a:rPr lang="en-US" dirty="0"/>
              <a:t>value of life insurance</a:t>
            </a:r>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20</a:t>
            </a:fld>
            <a:endParaRPr lang="en-US" dirty="0"/>
          </a:p>
        </p:txBody>
      </p:sp>
    </p:spTree>
    <p:extLst>
      <p:ext uri="{BB962C8B-B14F-4D97-AF65-F5344CB8AC3E}">
        <p14:creationId xmlns:p14="http://schemas.microsoft.com/office/powerpoint/2010/main" val="699178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19A06-1C25-C4E5-2583-CAC6CC534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4350A-66C0-1241-F0FD-7458E025F32E}"/>
              </a:ext>
            </a:extLst>
          </p:cNvPr>
          <p:cNvSpPr>
            <a:spLocks noGrp="1"/>
          </p:cNvSpPr>
          <p:nvPr>
            <p:ph type="title"/>
          </p:nvPr>
        </p:nvSpPr>
        <p:spPr/>
        <p:txBody>
          <a:bodyPr>
            <a:normAutofit/>
          </a:bodyPr>
          <a:lstStyle/>
          <a:p>
            <a:r>
              <a:rPr lang="en-US" dirty="0"/>
              <a:t>Assets</a:t>
            </a:r>
          </a:p>
        </p:txBody>
      </p:sp>
      <p:sp>
        <p:nvSpPr>
          <p:cNvPr id="3" name="Content Placeholder 2">
            <a:extLst>
              <a:ext uri="{FF2B5EF4-FFF2-40B4-BE49-F238E27FC236}">
                <a16:creationId xmlns:a16="http://schemas.microsoft.com/office/drawing/2014/main" id="{878091E5-331C-24D0-9375-EA14EBD9082B}"/>
              </a:ext>
            </a:extLst>
          </p:cNvPr>
          <p:cNvSpPr>
            <a:spLocks noGrp="1"/>
          </p:cNvSpPr>
          <p:nvPr>
            <p:ph idx="1"/>
          </p:nvPr>
        </p:nvSpPr>
        <p:spPr>
          <a:xfrm>
            <a:off x="303624" y="1693421"/>
            <a:ext cx="7490547" cy="4660681"/>
          </a:xfrm>
        </p:spPr>
        <p:txBody>
          <a:bodyPr>
            <a:normAutofit/>
          </a:bodyPr>
          <a:lstStyle/>
          <a:p>
            <a:pPr marL="0" indent="0">
              <a:buNone/>
            </a:pPr>
            <a:r>
              <a:rPr lang="en-US" b="1" dirty="0"/>
              <a:t>Clarification of what counts and what can be excluded</a:t>
            </a:r>
          </a:p>
          <a:p>
            <a:pPr lvl="1">
              <a:lnSpc>
                <a:spcPct val="100000"/>
              </a:lnSpc>
              <a:spcBef>
                <a:spcPts val="600"/>
              </a:spcBef>
            </a:pPr>
            <a:r>
              <a:rPr lang="en-US" dirty="0"/>
              <a:t>Net worth of a business or investment farms</a:t>
            </a:r>
          </a:p>
          <a:p>
            <a:pPr lvl="2">
              <a:lnSpc>
                <a:spcPct val="100000"/>
              </a:lnSpc>
              <a:spcBef>
                <a:spcPts val="600"/>
              </a:spcBef>
            </a:pPr>
            <a:r>
              <a:rPr lang="en-US" b="1" dirty="0">
                <a:solidFill>
                  <a:srgbClr val="C00000"/>
                </a:solidFill>
              </a:rPr>
              <a:t>EXCLUDE: </a:t>
            </a:r>
            <a:r>
              <a:rPr lang="en-US" dirty="0"/>
              <a:t>net worth of a family-owned business with 100 or fewer full-time equivalent employees</a:t>
            </a:r>
            <a:endParaRPr lang="en-US" b="1" dirty="0">
              <a:solidFill>
                <a:srgbClr val="C00000"/>
              </a:solidFill>
            </a:endParaRPr>
          </a:p>
          <a:p>
            <a:pPr lvl="2">
              <a:lnSpc>
                <a:spcPct val="100000"/>
              </a:lnSpc>
              <a:spcBef>
                <a:spcPts val="600"/>
              </a:spcBef>
            </a:pPr>
            <a:r>
              <a:rPr lang="en-US" b="1" dirty="0">
                <a:solidFill>
                  <a:srgbClr val="C00000"/>
                </a:solidFill>
              </a:rPr>
              <a:t>EXCLUDE: </a:t>
            </a:r>
            <a:r>
              <a:rPr lang="en-US" dirty="0"/>
              <a:t>net worth of farm on which the family resides</a:t>
            </a:r>
          </a:p>
          <a:p>
            <a:pPr lvl="2">
              <a:lnSpc>
                <a:spcPct val="100000"/>
              </a:lnSpc>
              <a:spcBef>
                <a:spcPts val="600"/>
              </a:spcBef>
            </a:pPr>
            <a:endParaRPr lang="en-US" dirty="0"/>
          </a:p>
        </p:txBody>
      </p:sp>
      <p:sp>
        <p:nvSpPr>
          <p:cNvPr id="4" name="Footer Placeholder 3">
            <a:extLst>
              <a:ext uri="{FF2B5EF4-FFF2-40B4-BE49-F238E27FC236}">
                <a16:creationId xmlns:a16="http://schemas.microsoft.com/office/drawing/2014/main" id="{9FF3BC4D-F82B-E940-D2E8-EC739D3DFC11}"/>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2AB12100-65A2-CCD0-BB11-79C889FDBDAA}"/>
              </a:ext>
            </a:extLst>
          </p:cNvPr>
          <p:cNvSpPr>
            <a:spLocks noGrp="1"/>
          </p:cNvSpPr>
          <p:nvPr>
            <p:ph type="sldNum" sz="quarter" idx="12"/>
          </p:nvPr>
        </p:nvSpPr>
        <p:spPr/>
        <p:txBody>
          <a:bodyPr/>
          <a:lstStyle/>
          <a:p>
            <a:fld id="{DAF54E08-83A7-0B42-9751-742E0DC3DCF6}" type="slidenum">
              <a:rPr lang="en-US" smtClean="0"/>
              <a:t>21</a:t>
            </a:fld>
            <a:endParaRPr lang="en-US" dirty="0"/>
          </a:p>
        </p:txBody>
      </p:sp>
      <p:pic>
        <p:nvPicPr>
          <p:cNvPr id="7" name="Picture 6">
            <a:extLst>
              <a:ext uri="{FF2B5EF4-FFF2-40B4-BE49-F238E27FC236}">
                <a16:creationId xmlns:a16="http://schemas.microsoft.com/office/drawing/2014/main" id="{2254E37E-D96C-96C0-1EAE-4D046C7E5103}"/>
              </a:ext>
            </a:extLst>
          </p:cNvPr>
          <p:cNvPicPr>
            <a:picLocks noChangeAspect="1"/>
          </p:cNvPicPr>
          <p:nvPr/>
        </p:nvPicPr>
        <p:blipFill>
          <a:blip r:embed="rId3"/>
          <a:srcRect l="17096" t="16523" r="14806" b="13519"/>
          <a:stretch>
            <a:fillRect/>
          </a:stretch>
        </p:blipFill>
        <p:spPr>
          <a:xfrm>
            <a:off x="8248541" y="2220684"/>
            <a:ext cx="3639835" cy="2492829"/>
          </a:xfrm>
          <a:prstGeom prst="rect">
            <a:avLst/>
          </a:prstGeom>
        </p:spPr>
      </p:pic>
      <p:sp>
        <p:nvSpPr>
          <p:cNvPr id="8" name="Content Placeholder 2">
            <a:extLst>
              <a:ext uri="{FF2B5EF4-FFF2-40B4-BE49-F238E27FC236}">
                <a16:creationId xmlns:a16="http://schemas.microsoft.com/office/drawing/2014/main" id="{6682E3B0-9794-B25B-3DA5-40142D3AD17C}"/>
              </a:ext>
            </a:extLst>
          </p:cNvPr>
          <p:cNvSpPr txBox="1">
            <a:spLocks/>
          </p:cNvSpPr>
          <p:nvPr/>
        </p:nvSpPr>
        <p:spPr>
          <a:xfrm>
            <a:off x="284627" y="5290457"/>
            <a:ext cx="11036516" cy="1157968"/>
          </a:xfrm>
          <a:prstGeom prst="rect">
            <a:avLst/>
          </a:prstGeom>
        </p:spPr>
        <p:txBody>
          <a:bodyPr vert="horz" lIns="91440" tIns="45720" rIns="91440" bIns="45720" rtlCol="0">
            <a:noAutofit/>
          </a:bodyPr>
          <a:lstStyle>
            <a:lvl1pPr marL="411480" indent="-411480" algn="l" defTabSz="914400" rtl="0" eaLnBrk="1" latinLnBrk="0" hangingPunct="1">
              <a:lnSpc>
                <a:spcPct val="90000"/>
              </a:lnSpc>
              <a:spcBef>
                <a:spcPts val="1000"/>
              </a:spcBef>
              <a:buClr>
                <a:schemeClr val="accent4"/>
              </a:buClr>
              <a:buSzPct val="90000"/>
              <a:buFont typeface="System Font Regular"/>
              <a:buChar char="➤"/>
              <a:defRPr sz="3200" kern="1200">
                <a:solidFill>
                  <a:schemeClr val="tx1"/>
                </a:solidFill>
                <a:latin typeface="+mn-lt"/>
                <a:ea typeface="+mn-ea"/>
                <a:cs typeface="+mn-cs"/>
              </a:defRPr>
            </a:lvl1pPr>
            <a:lvl2pPr marL="685800" indent="-411480" algn="l" defTabSz="914400" rtl="0" eaLnBrk="1" latinLnBrk="0" hangingPunct="1">
              <a:lnSpc>
                <a:spcPct val="90000"/>
              </a:lnSpc>
              <a:spcBef>
                <a:spcPts val="500"/>
              </a:spcBef>
              <a:buClr>
                <a:schemeClr val="accent5">
                  <a:lumMod val="75000"/>
                </a:schemeClr>
              </a:buClr>
              <a:buSzPct val="90000"/>
              <a:buFont typeface="Zapf Dingbats"/>
              <a:buChar char="✦"/>
              <a:defRPr sz="2800" kern="1200">
                <a:solidFill>
                  <a:schemeClr val="tx1"/>
                </a:solidFill>
                <a:latin typeface="+mn-lt"/>
                <a:ea typeface="+mn-ea"/>
                <a:cs typeface="+mn-cs"/>
              </a:defRPr>
            </a:lvl2pPr>
            <a:lvl3pPr marL="1143000" indent="-411480" algn="l" defTabSz="914400" rtl="0" eaLnBrk="1" latinLnBrk="0" hangingPunct="1">
              <a:lnSpc>
                <a:spcPct val="90000"/>
              </a:lnSpc>
              <a:spcBef>
                <a:spcPts val="500"/>
              </a:spcBef>
              <a:buClr>
                <a:schemeClr val="accent2"/>
              </a:buClr>
              <a:buSzPct val="90000"/>
              <a:buFont typeface="Lucida Grande" panose="020B06000405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800" b="1" dirty="0">
                <a:solidFill>
                  <a:srgbClr val="FF0000"/>
                </a:solidFill>
              </a:rPr>
              <a:t>Note: </a:t>
            </a:r>
          </a:p>
          <a:p>
            <a:pPr marL="0" indent="0">
              <a:buFont typeface="System Font Regular"/>
              <a:buNone/>
            </a:pPr>
            <a:r>
              <a:rPr lang="en-US" sz="2400" dirty="0"/>
              <a:t>Net worth is the current value or market value minus the debt related to that asset</a:t>
            </a:r>
            <a:endParaRPr lang="en-US" sz="2800" dirty="0"/>
          </a:p>
        </p:txBody>
      </p:sp>
    </p:spTree>
    <p:extLst>
      <p:ext uri="{BB962C8B-B14F-4D97-AF65-F5344CB8AC3E}">
        <p14:creationId xmlns:p14="http://schemas.microsoft.com/office/powerpoint/2010/main" val="29770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48E6-C034-87C5-9297-3EB9F9515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8E2C8-FD64-1EF9-04F8-68DDE17DF17C}"/>
              </a:ext>
            </a:extLst>
          </p:cNvPr>
          <p:cNvSpPr>
            <a:spLocks noGrp="1"/>
          </p:cNvSpPr>
          <p:nvPr>
            <p:ph type="title"/>
          </p:nvPr>
        </p:nvSpPr>
        <p:spPr/>
        <p:txBody>
          <a:bodyPr>
            <a:normAutofit/>
          </a:bodyPr>
          <a:lstStyle/>
          <a:p>
            <a:r>
              <a:rPr lang="en-US" dirty="0"/>
              <a:t>Foreign Income Exclusion</a:t>
            </a:r>
          </a:p>
        </p:txBody>
      </p:sp>
      <p:sp>
        <p:nvSpPr>
          <p:cNvPr id="3" name="Content Placeholder 2">
            <a:extLst>
              <a:ext uri="{FF2B5EF4-FFF2-40B4-BE49-F238E27FC236}">
                <a16:creationId xmlns:a16="http://schemas.microsoft.com/office/drawing/2014/main" id="{4ED0533A-4302-0CC3-C67A-ED15F21E73E9}"/>
              </a:ext>
            </a:extLst>
          </p:cNvPr>
          <p:cNvSpPr>
            <a:spLocks noGrp="1"/>
          </p:cNvSpPr>
          <p:nvPr>
            <p:ph idx="1"/>
          </p:nvPr>
        </p:nvSpPr>
        <p:spPr>
          <a:xfrm>
            <a:off x="303624" y="1595448"/>
            <a:ext cx="11398519" cy="2856808"/>
          </a:xfrm>
        </p:spPr>
        <p:txBody>
          <a:bodyPr>
            <a:normAutofit/>
          </a:bodyPr>
          <a:lstStyle/>
          <a:p>
            <a:pPr marL="0" indent="0">
              <a:buNone/>
            </a:pPr>
            <a:r>
              <a:rPr lang="en-US" b="1" dirty="0"/>
              <a:t>Change for 2026-27</a:t>
            </a:r>
          </a:p>
          <a:p>
            <a:pPr lvl="1">
              <a:lnSpc>
                <a:spcPct val="100000"/>
              </a:lnSpc>
              <a:spcBef>
                <a:spcPts val="600"/>
              </a:spcBef>
            </a:pPr>
            <a:r>
              <a:rPr lang="en-US" dirty="0"/>
              <a:t>Foreign income exclusion on FAFSA now added to adjusted gross income (AGI) in determining Pell grant eligibility.</a:t>
            </a:r>
          </a:p>
          <a:p>
            <a:pPr lvl="2">
              <a:lnSpc>
                <a:spcPct val="100000"/>
              </a:lnSpc>
              <a:spcBef>
                <a:spcPts val="600"/>
              </a:spcBef>
            </a:pPr>
            <a:r>
              <a:rPr lang="en-US" dirty="0"/>
              <a:t>Part of the One Big Beautiful Bill Act</a:t>
            </a:r>
          </a:p>
          <a:p>
            <a:pPr lvl="2">
              <a:lnSpc>
                <a:spcPct val="100000"/>
              </a:lnSpc>
              <a:spcBef>
                <a:spcPts val="600"/>
              </a:spcBef>
            </a:pPr>
            <a:r>
              <a:rPr lang="en-US" dirty="0"/>
              <a:t>Previously college financial aid offices had to determine whether to include.</a:t>
            </a:r>
          </a:p>
        </p:txBody>
      </p:sp>
      <p:sp>
        <p:nvSpPr>
          <p:cNvPr id="4" name="Footer Placeholder 3">
            <a:extLst>
              <a:ext uri="{FF2B5EF4-FFF2-40B4-BE49-F238E27FC236}">
                <a16:creationId xmlns:a16="http://schemas.microsoft.com/office/drawing/2014/main" id="{AD556AD6-72C4-56C2-6A20-3C59D69CEED0}"/>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65625F2B-AFDE-4EE8-9E49-BCDC5D6F2EFC}"/>
              </a:ext>
            </a:extLst>
          </p:cNvPr>
          <p:cNvSpPr>
            <a:spLocks noGrp="1"/>
          </p:cNvSpPr>
          <p:nvPr>
            <p:ph type="sldNum" sz="quarter" idx="12"/>
          </p:nvPr>
        </p:nvSpPr>
        <p:spPr/>
        <p:txBody>
          <a:bodyPr/>
          <a:lstStyle/>
          <a:p>
            <a:fld id="{DAF54E08-83A7-0B42-9751-742E0DC3DCF6}" type="slidenum">
              <a:rPr lang="en-US" smtClean="0"/>
              <a:t>22</a:t>
            </a:fld>
            <a:endParaRPr lang="en-US" dirty="0"/>
          </a:p>
        </p:txBody>
      </p:sp>
      <p:pic>
        <p:nvPicPr>
          <p:cNvPr id="9" name="Picture 8" descr="A person holding a pen and pointing at a computer&#10;&#10;AI-generated content may be incorrect.">
            <a:extLst>
              <a:ext uri="{FF2B5EF4-FFF2-40B4-BE49-F238E27FC236}">
                <a16:creationId xmlns:a16="http://schemas.microsoft.com/office/drawing/2014/main" id="{1A3D8CE6-5E74-DE07-D222-51DD88C72600}"/>
              </a:ext>
            </a:extLst>
          </p:cNvPr>
          <p:cNvPicPr>
            <a:picLocks noChangeAspect="1"/>
          </p:cNvPicPr>
          <p:nvPr/>
        </p:nvPicPr>
        <p:blipFill>
          <a:blip r:embed="rId3"/>
          <a:srcRect t="21696" b="16428"/>
          <a:stretch>
            <a:fillRect/>
          </a:stretch>
        </p:blipFill>
        <p:spPr>
          <a:xfrm>
            <a:off x="0" y="4354288"/>
            <a:ext cx="12192000" cy="2514601"/>
          </a:xfrm>
          <a:prstGeom prst="rect">
            <a:avLst/>
          </a:prstGeom>
        </p:spPr>
      </p:pic>
    </p:spTree>
    <p:extLst>
      <p:ext uri="{BB962C8B-B14F-4D97-AF65-F5344CB8AC3E}">
        <p14:creationId xmlns:p14="http://schemas.microsoft.com/office/powerpoint/2010/main" val="2393102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AD5F-C8FB-38B9-3075-78250723BFE3}"/>
              </a:ext>
            </a:extLst>
          </p:cNvPr>
          <p:cNvSpPr>
            <a:spLocks noGrp="1"/>
          </p:cNvSpPr>
          <p:nvPr>
            <p:ph type="ctrTitle"/>
          </p:nvPr>
        </p:nvSpPr>
        <p:spPr/>
        <p:txBody>
          <a:bodyPr/>
          <a:lstStyle/>
          <a:p>
            <a:r>
              <a:rPr lang="en-US" dirty="0"/>
              <a:t>One Big Beautiful Bill Act</a:t>
            </a:r>
          </a:p>
        </p:txBody>
      </p:sp>
      <p:sp>
        <p:nvSpPr>
          <p:cNvPr id="3" name="Subtitle 2">
            <a:extLst>
              <a:ext uri="{FF2B5EF4-FFF2-40B4-BE49-F238E27FC236}">
                <a16:creationId xmlns:a16="http://schemas.microsoft.com/office/drawing/2014/main" id="{E31865B6-3DED-902E-A48B-021F27EE74D2}"/>
              </a:ext>
            </a:extLst>
          </p:cNvPr>
          <p:cNvSpPr>
            <a:spLocks noGrp="1"/>
          </p:cNvSpPr>
          <p:nvPr>
            <p:ph type="subTitle" idx="1"/>
          </p:nvPr>
        </p:nvSpPr>
        <p:spPr>
          <a:xfrm>
            <a:off x="1524000" y="3412078"/>
            <a:ext cx="9144000" cy="741362"/>
          </a:xfrm>
        </p:spPr>
        <p:txBody>
          <a:bodyPr/>
          <a:lstStyle/>
          <a:p>
            <a:r>
              <a:rPr lang="en-US" dirty="0"/>
              <a:t>OB3 Impact on Financial Aid Programs</a:t>
            </a:r>
          </a:p>
        </p:txBody>
      </p:sp>
    </p:spTree>
    <p:extLst>
      <p:ext uri="{BB962C8B-B14F-4D97-AF65-F5344CB8AC3E}">
        <p14:creationId xmlns:p14="http://schemas.microsoft.com/office/powerpoint/2010/main" val="1330336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D127C-B6EB-1003-B09C-F758B16AE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F7482-3BAE-2E67-C3A7-9E079C54F26D}"/>
              </a:ext>
            </a:extLst>
          </p:cNvPr>
          <p:cNvSpPr>
            <a:spLocks noGrp="1"/>
          </p:cNvSpPr>
          <p:nvPr>
            <p:ph type="title"/>
          </p:nvPr>
        </p:nvSpPr>
        <p:spPr/>
        <p:txBody>
          <a:bodyPr>
            <a:normAutofit/>
          </a:bodyPr>
          <a:lstStyle/>
          <a:p>
            <a:r>
              <a:rPr lang="en-US" dirty="0"/>
              <a:t>OB3 – Just for Fun</a:t>
            </a:r>
          </a:p>
        </p:txBody>
      </p:sp>
      <p:sp>
        <p:nvSpPr>
          <p:cNvPr id="3" name="Content Placeholder 2">
            <a:extLst>
              <a:ext uri="{FF2B5EF4-FFF2-40B4-BE49-F238E27FC236}">
                <a16:creationId xmlns:a16="http://schemas.microsoft.com/office/drawing/2014/main" id="{3977E4B6-CB8A-C289-35AC-51FE77D3FEEF}"/>
              </a:ext>
            </a:extLst>
          </p:cNvPr>
          <p:cNvSpPr>
            <a:spLocks noGrp="1"/>
          </p:cNvSpPr>
          <p:nvPr>
            <p:ph idx="1"/>
          </p:nvPr>
        </p:nvSpPr>
        <p:spPr>
          <a:xfrm>
            <a:off x="303624" y="1549045"/>
            <a:ext cx="7831634" cy="4936302"/>
          </a:xfrm>
        </p:spPr>
        <p:txBody>
          <a:bodyPr>
            <a:normAutofit/>
          </a:bodyPr>
          <a:lstStyle/>
          <a:p>
            <a:pPr marL="0" indent="0">
              <a:buNone/>
            </a:pPr>
            <a:r>
              <a:rPr lang="en-US" b="1" dirty="0"/>
              <a:t>OB3 – Known as Obi-Three</a:t>
            </a:r>
          </a:p>
          <a:p>
            <a:pPr lvl="1">
              <a:lnSpc>
                <a:spcPct val="100000"/>
              </a:lnSpc>
              <a:spcBef>
                <a:spcPts val="600"/>
              </a:spcBef>
            </a:pPr>
            <a:r>
              <a:rPr lang="en-US" dirty="0"/>
              <a:t>Backstory</a:t>
            </a:r>
          </a:p>
          <a:p>
            <a:pPr lvl="2">
              <a:lnSpc>
                <a:spcPct val="100000"/>
              </a:lnSpc>
              <a:spcBef>
                <a:spcPts val="600"/>
              </a:spcBef>
            </a:pPr>
            <a:r>
              <a:rPr lang="en-US" dirty="0"/>
              <a:t>OB3 was constructed in the waning years of the Clone Wars by a group of Jedi engineers as an </a:t>
            </a:r>
            <a:r>
              <a:rPr lang="en-US" i="1" dirty="0"/>
              <a:t>“Observer-class”</a:t>
            </a:r>
            <a:r>
              <a:rPr lang="en-US" dirty="0"/>
              <a:t> droid, meant to safeguard Jedi history and assist with galactic exploration. After Order 66, OB3 went into hiding, wandering the galaxy and quietly gathering lost Jedi knowledge.</a:t>
            </a:r>
          </a:p>
          <a:p>
            <a:pPr lvl="2">
              <a:lnSpc>
                <a:spcPct val="100000"/>
              </a:lnSpc>
              <a:spcBef>
                <a:spcPts val="600"/>
              </a:spcBef>
            </a:pPr>
            <a:r>
              <a:rPr lang="en-US" dirty="0"/>
              <a:t>By the era of the New Republic, OB3 had become a mysterious figure: a droid carrying secrets of the Jedi Order, sought by both remnants of the Empire and Force-sensitive wanderers.</a:t>
            </a:r>
          </a:p>
        </p:txBody>
      </p:sp>
      <p:sp>
        <p:nvSpPr>
          <p:cNvPr id="4" name="Footer Placeholder 3">
            <a:extLst>
              <a:ext uri="{FF2B5EF4-FFF2-40B4-BE49-F238E27FC236}">
                <a16:creationId xmlns:a16="http://schemas.microsoft.com/office/drawing/2014/main" id="{50E9FF6F-0E42-78C5-14DA-69CF8C4D953F}"/>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5F6C9E20-BF60-3AFE-69DD-9AA49CA0B933}"/>
              </a:ext>
            </a:extLst>
          </p:cNvPr>
          <p:cNvSpPr>
            <a:spLocks noGrp="1"/>
          </p:cNvSpPr>
          <p:nvPr>
            <p:ph type="sldNum" sz="quarter" idx="12"/>
          </p:nvPr>
        </p:nvSpPr>
        <p:spPr/>
        <p:txBody>
          <a:bodyPr/>
          <a:lstStyle/>
          <a:p>
            <a:fld id="{DAF54E08-83A7-0B42-9751-742E0DC3DCF6}" type="slidenum">
              <a:rPr lang="en-US" smtClean="0"/>
              <a:t>24</a:t>
            </a:fld>
            <a:endParaRPr lang="en-US" dirty="0"/>
          </a:p>
        </p:txBody>
      </p:sp>
      <p:pic>
        <p:nvPicPr>
          <p:cNvPr id="7" name="Picture 6">
            <a:extLst>
              <a:ext uri="{FF2B5EF4-FFF2-40B4-BE49-F238E27FC236}">
                <a16:creationId xmlns:a16="http://schemas.microsoft.com/office/drawing/2014/main" id="{3063FF2D-2956-55B6-A825-875DC9B5D94D}"/>
              </a:ext>
            </a:extLst>
          </p:cNvPr>
          <p:cNvPicPr>
            <a:picLocks noChangeAspect="1"/>
          </p:cNvPicPr>
          <p:nvPr/>
        </p:nvPicPr>
        <p:blipFill>
          <a:blip r:embed="rId3"/>
          <a:stretch>
            <a:fillRect/>
          </a:stretch>
        </p:blipFill>
        <p:spPr>
          <a:xfrm>
            <a:off x="8280400" y="1420379"/>
            <a:ext cx="3410857" cy="5116286"/>
          </a:xfrm>
          <a:prstGeom prst="rect">
            <a:avLst/>
          </a:prstGeom>
        </p:spPr>
      </p:pic>
    </p:spTree>
    <p:extLst>
      <p:ext uri="{BB962C8B-B14F-4D97-AF65-F5344CB8AC3E}">
        <p14:creationId xmlns:p14="http://schemas.microsoft.com/office/powerpoint/2010/main" val="3537376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3E20-36AD-FDAD-4FD1-D91E695C5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A75F0-8CC9-ED35-7F53-597565F3B8B6}"/>
              </a:ext>
            </a:extLst>
          </p:cNvPr>
          <p:cNvSpPr>
            <a:spLocks noGrp="1"/>
          </p:cNvSpPr>
          <p:nvPr>
            <p:ph type="title"/>
          </p:nvPr>
        </p:nvSpPr>
        <p:spPr/>
        <p:txBody>
          <a:bodyPr>
            <a:normAutofit/>
          </a:bodyPr>
          <a:lstStyle/>
          <a:p>
            <a:r>
              <a:rPr lang="en-US" dirty="0"/>
              <a:t>OB3 – Just for Fun</a:t>
            </a:r>
          </a:p>
        </p:txBody>
      </p:sp>
      <p:sp>
        <p:nvSpPr>
          <p:cNvPr id="3" name="Content Placeholder 2">
            <a:extLst>
              <a:ext uri="{FF2B5EF4-FFF2-40B4-BE49-F238E27FC236}">
                <a16:creationId xmlns:a16="http://schemas.microsoft.com/office/drawing/2014/main" id="{0612DD14-EFC1-7531-3BE3-6F6057B6041F}"/>
              </a:ext>
            </a:extLst>
          </p:cNvPr>
          <p:cNvSpPr>
            <a:spLocks noGrp="1"/>
          </p:cNvSpPr>
          <p:nvPr>
            <p:ph idx="1"/>
          </p:nvPr>
        </p:nvSpPr>
        <p:spPr>
          <a:xfrm>
            <a:off x="303623" y="1549045"/>
            <a:ext cx="9330234" cy="5172430"/>
          </a:xfrm>
        </p:spPr>
        <p:txBody>
          <a:bodyPr>
            <a:noAutofit/>
          </a:bodyPr>
          <a:lstStyle/>
          <a:p>
            <a:pPr marL="0" indent="0">
              <a:buNone/>
            </a:pPr>
            <a:r>
              <a:rPr lang="en-US" b="1" dirty="0"/>
              <a:t>OB3 – Interesting traits</a:t>
            </a:r>
          </a:p>
          <a:p>
            <a:pPr lvl="1">
              <a:lnSpc>
                <a:spcPct val="100000"/>
              </a:lnSpc>
              <a:spcBef>
                <a:spcPts val="600"/>
              </a:spcBef>
            </a:pPr>
            <a:r>
              <a:rPr lang="en-US" dirty="0"/>
              <a:t>Appearance</a:t>
            </a:r>
          </a:p>
          <a:p>
            <a:pPr lvl="2">
              <a:lnSpc>
                <a:spcPct val="100000"/>
              </a:lnSpc>
              <a:spcBef>
                <a:spcPts val="600"/>
              </a:spcBef>
            </a:pPr>
            <a:r>
              <a:rPr lang="en-US" dirty="0"/>
              <a:t>Optical lenses that switch between the analytic (blue) and combat mode (red).</a:t>
            </a:r>
          </a:p>
          <a:p>
            <a:pPr lvl="2">
              <a:lnSpc>
                <a:spcPct val="100000"/>
              </a:lnSpc>
              <a:spcBef>
                <a:spcPts val="600"/>
              </a:spcBef>
            </a:pPr>
            <a:r>
              <a:rPr lang="en-US" dirty="0"/>
              <a:t>Etched characters along the chest plating, translating to “Knowledge is the path.”</a:t>
            </a:r>
          </a:p>
          <a:p>
            <a:pPr lvl="1">
              <a:lnSpc>
                <a:spcPct val="100000"/>
              </a:lnSpc>
              <a:spcBef>
                <a:spcPts val="600"/>
              </a:spcBef>
            </a:pPr>
            <a:r>
              <a:rPr lang="en-US" dirty="0"/>
              <a:t>Personality</a:t>
            </a:r>
          </a:p>
          <a:p>
            <a:pPr lvl="2">
              <a:lnSpc>
                <a:spcPct val="100000"/>
              </a:lnSpc>
              <a:spcBef>
                <a:spcPts val="600"/>
              </a:spcBef>
            </a:pPr>
            <a:r>
              <a:rPr lang="en-US" dirty="0"/>
              <a:t>Has a dry, sarcastic wit</a:t>
            </a:r>
          </a:p>
          <a:p>
            <a:pPr lvl="2">
              <a:lnSpc>
                <a:spcPct val="100000"/>
              </a:lnSpc>
              <a:spcBef>
                <a:spcPts val="600"/>
              </a:spcBef>
            </a:pPr>
            <a:r>
              <a:rPr lang="en-US" dirty="0"/>
              <a:t>Occasionally misquotes Jedi wisdom, creating unintentional humor.</a:t>
            </a:r>
          </a:p>
          <a:p>
            <a:pPr lvl="2">
              <a:lnSpc>
                <a:spcPct val="100000"/>
              </a:lnSpc>
              <a:spcBef>
                <a:spcPts val="600"/>
              </a:spcBef>
            </a:pPr>
            <a:r>
              <a:rPr lang="en-US" dirty="0"/>
              <a:t>Catchphrase: “Probability suggests you’ll regret this decision.”</a:t>
            </a:r>
          </a:p>
        </p:txBody>
      </p:sp>
      <p:sp>
        <p:nvSpPr>
          <p:cNvPr id="4" name="Footer Placeholder 3">
            <a:extLst>
              <a:ext uri="{FF2B5EF4-FFF2-40B4-BE49-F238E27FC236}">
                <a16:creationId xmlns:a16="http://schemas.microsoft.com/office/drawing/2014/main" id="{E2E8C26D-E1F8-8CF2-0C34-9DE83111001F}"/>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708F3344-2C26-C98C-9AD8-187B3B8F9C0F}"/>
              </a:ext>
            </a:extLst>
          </p:cNvPr>
          <p:cNvSpPr>
            <a:spLocks noGrp="1"/>
          </p:cNvSpPr>
          <p:nvPr>
            <p:ph type="sldNum" sz="quarter" idx="12"/>
          </p:nvPr>
        </p:nvSpPr>
        <p:spPr/>
        <p:txBody>
          <a:bodyPr/>
          <a:lstStyle/>
          <a:p>
            <a:fld id="{DAF54E08-83A7-0B42-9751-742E0DC3DCF6}" type="slidenum">
              <a:rPr lang="en-US" smtClean="0"/>
              <a:t>25</a:t>
            </a:fld>
            <a:endParaRPr lang="en-US" dirty="0"/>
          </a:p>
        </p:txBody>
      </p:sp>
      <p:pic>
        <p:nvPicPr>
          <p:cNvPr id="7" name="Picture 6">
            <a:extLst>
              <a:ext uri="{FF2B5EF4-FFF2-40B4-BE49-F238E27FC236}">
                <a16:creationId xmlns:a16="http://schemas.microsoft.com/office/drawing/2014/main" id="{1885B695-12B6-EF14-17DC-16A31E600B6C}"/>
              </a:ext>
            </a:extLst>
          </p:cNvPr>
          <p:cNvPicPr>
            <a:picLocks noChangeAspect="1"/>
          </p:cNvPicPr>
          <p:nvPr/>
        </p:nvPicPr>
        <p:blipFill>
          <a:blip r:embed="rId3"/>
          <a:srcRect b="52868"/>
          <a:stretch>
            <a:fillRect/>
          </a:stretch>
        </p:blipFill>
        <p:spPr>
          <a:xfrm>
            <a:off x="8020267" y="1587678"/>
            <a:ext cx="4901076" cy="3464940"/>
          </a:xfrm>
          <a:prstGeom prst="rect">
            <a:avLst/>
          </a:prstGeom>
        </p:spPr>
      </p:pic>
    </p:spTree>
    <p:extLst>
      <p:ext uri="{BB962C8B-B14F-4D97-AF65-F5344CB8AC3E}">
        <p14:creationId xmlns:p14="http://schemas.microsoft.com/office/powerpoint/2010/main" val="3929125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A285E-519C-FA04-75A0-CEC5593FF8C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0F65653-CEFD-1678-7AA8-A5B582CBA495}"/>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t="14169" b="14169"/>
          <a:stretch/>
        </p:blipFill>
        <p:spPr>
          <a:xfrm>
            <a:off x="0" y="1457592"/>
            <a:ext cx="12192000" cy="4896511"/>
          </a:xfrm>
          <a:prstGeom prst="rect">
            <a:avLst/>
          </a:prstGeom>
          <a:noFill/>
        </p:spPr>
      </p:pic>
      <p:sp>
        <p:nvSpPr>
          <p:cNvPr id="2" name="Title 1">
            <a:extLst>
              <a:ext uri="{FF2B5EF4-FFF2-40B4-BE49-F238E27FC236}">
                <a16:creationId xmlns:a16="http://schemas.microsoft.com/office/drawing/2014/main" id="{A5E78FC6-9BF6-3A56-589D-1CC75F68A91C}"/>
              </a:ext>
            </a:extLst>
          </p:cNvPr>
          <p:cNvSpPr>
            <a:spLocks noGrp="1"/>
          </p:cNvSpPr>
          <p:nvPr>
            <p:ph type="title"/>
          </p:nvPr>
        </p:nvSpPr>
        <p:spPr/>
        <p:txBody>
          <a:bodyPr/>
          <a:lstStyle/>
          <a:p>
            <a:r>
              <a:rPr lang="en-US" dirty="0"/>
              <a:t>Negotiated Rulemaking (Neg Reg)</a:t>
            </a:r>
          </a:p>
        </p:txBody>
      </p:sp>
      <p:sp>
        <p:nvSpPr>
          <p:cNvPr id="3" name="Content Placeholder 2">
            <a:extLst>
              <a:ext uri="{FF2B5EF4-FFF2-40B4-BE49-F238E27FC236}">
                <a16:creationId xmlns:a16="http://schemas.microsoft.com/office/drawing/2014/main" id="{66B44D45-D03A-28FF-DE0B-4A6A67F63712}"/>
              </a:ext>
            </a:extLst>
          </p:cNvPr>
          <p:cNvSpPr>
            <a:spLocks noGrp="1"/>
          </p:cNvSpPr>
          <p:nvPr>
            <p:ph idx="1"/>
          </p:nvPr>
        </p:nvSpPr>
        <p:spPr>
          <a:xfrm>
            <a:off x="6242410" y="1742171"/>
            <a:ext cx="5792377" cy="4321742"/>
          </a:xfrm>
          <a:gradFill>
            <a:gsLst>
              <a:gs pos="0">
                <a:schemeClr val="accent1">
                  <a:lumMod val="5000"/>
                  <a:lumOff val="95000"/>
                </a:schemeClr>
              </a:gs>
              <a:gs pos="15000">
                <a:schemeClr val="accent1">
                  <a:lumMod val="45000"/>
                  <a:lumOff val="55000"/>
                </a:schemeClr>
              </a:gs>
              <a:gs pos="85000">
                <a:schemeClr val="accent1">
                  <a:lumMod val="50000"/>
                  <a:lumOff val="50000"/>
                </a:schemeClr>
              </a:gs>
              <a:gs pos="97000">
                <a:schemeClr val="accent6">
                  <a:lumMod val="20000"/>
                  <a:lumOff val="80000"/>
                </a:schemeClr>
              </a:gs>
              <a:gs pos="53000">
                <a:schemeClr val="accent1">
                  <a:lumMod val="30000"/>
                  <a:lumOff val="70000"/>
                </a:schemeClr>
              </a:gs>
            </a:gsLst>
            <a:lin ang="5400000" scaled="1"/>
          </a:gradFill>
          <a:effectLst>
            <a:softEdge rad="63500"/>
          </a:effectLst>
        </p:spPr>
        <p:txBody>
          <a:bodyPr>
            <a:normAutofit/>
          </a:bodyPr>
          <a:lstStyle/>
          <a:p>
            <a:pPr marL="0" indent="0">
              <a:spcBef>
                <a:spcPts val="0"/>
              </a:spcBef>
              <a:buNone/>
            </a:pPr>
            <a:endParaRPr lang="en-US" sz="1100" dirty="0"/>
          </a:p>
          <a:p>
            <a:pPr marL="182880" indent="0">
              <a:spcBef>
                <a:spcPts val="400"/>
              </a:spcBef>
              <a:buNone/>
            </a:pPr>
            <a:r>
              <a:rPr lang="en-US" dirty="0"/>
              <a:t>Negotiated Rulemaking Process</a:t>
            </a:r>
          </a:p>
          <a:p>
            <a:pPr lvl="1">
              <a:spcBef>
                <a:spcPts val="1200"/>
              </a:spcBef>
            </a:pPr>
            <a:r>
              <a:rPr lang="en-US" dirty="0"/>
              <a:t>U.S. Department of Education negotiates with affected interest groups on proposed regulations</a:t>
            </a:r>
          </a:p>
          <a:p>
            <a:pPr lvl="1">
              <a:spcBef>
                <a:spcPts val="1200"/>
              </a:spcBef>
            </a:pPr>
            <a:r>
              <a:rPr lang="en-US" dirty="0"/>
              <a:t>Two possible outcomes</a:t>
            </a:r>
          </a:p>
          <a:p>
            <a:pPr lvl="2"/>
            <a:r>
              <a:rPr lang="en-US" u="sng" dirty="0"/>
              <a:t>Consensus</a:t>
            </a:r>
            <a:r>
              <a:rPr lang="en-US" dirty="0"/>
              <a:t>: the rule is implemented as it was negotiated.</a:t>
            </a:r>
          </a:p>
          <a:p>
            <a:pPr lvl="2"/>
            <a:r>
              <a:rPr lang="en-US" u="sng" dirty="0"/>
              <a:t>No consensus</a:t>
            </a:r>
            <a:r>
              <a:rPr lang="en-US" dirty="0"/>
              <a:t>: the government agency determines the final rule</a:t>
            </a:r>
          </a:p>
        </p:txBody>
      </p:sp>
      <p:sp>
        <p:nvSpPr>
          <p:cNvPr id="4" name="Footer Placeholder 3">
            <a:extLst>
              <a:ext uri="{FF2B5EF4-FFF2-40B4-BE49-F238E27FC236}">
                <a16:creationId xmlns:a16="http://schemas.microsoft.com/office/drawing/2014/main" id="{A04CD719-C8A6-FB11-4ADB-1C82A8C7FB3A}"/>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5C42565C-E464-B979-F516-EC8E6CAA47F9}"/>
              </a:ext>
            </a:extLst>
          </p:cNvPr>
          <p:cNvSpPr>
            <a:spLocks noGrp="1"/>
          </p:cNvSpPr>
          <p:nvPr>
            <p:ph type="sldNum" sz="quarter" idx="12"/>
          </p:nvPr>
        </p:nvSpPr>
        <p:spPr/>
        <p:txBody>
          <a:bodyPr/>
          <a:lstStyle/>
          <a:p>
            <a:fld id="{DAF54E08-83A7-0B42-9751-742E0DC3DCF6}" type="slidenum">
              <a:rPr lang="en-US" smtClean="0"/>
              <a:t>26</a:t>
            </a:fld>
            <a:endParaRPr lang="en-US" dirty="0"/>
          </a:p>
        </p:txBody>
      </p:sp>
    </p:spTree>
    <p:extLst>
      <p:ext uri="{BB962C8B-B14F-4D97-AF65-F5344CB8AC3E}">
        <p14:creationId xmlns:p14="http://schemas.microsoft.com/office/powerpoint/2010/main" val="4205918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304F0-9B29-50FE-3C36-141377DDF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6CB01-D53F-13CC-A948-24ABF3967533}"/>
              </a:ext>
            </a:extLst>
          </p:cNvPr>
          <p:cNvSpPr>
            <a:spLocks noGrp="1"/>
          </p:cNvSpPr>
          <p:nvPr>
            <p:ph type="title"/>
          </p:nvPr>
        </p:nvSpPr>
        <p:spPr/>
        <p:txBody>
          <a:bodyPr>
            <a:normAutofit/>
          </a:bodyPr>
          <a:lstStyle/>
          <a:p>
            <a:r>
              <a:rPr lang="en-US" dirty="0"/>
              <a:t>Two Neg Reg Committees </a:t>
            </a:r>
          </a:p>
        </p:txBody>
      </p:sp>
      <p:sp>
        <p:nvSpPr>
          <p:cNvPr id="3" name="Content Placeholder 2">
            <a:extLst>
              <a:ext uri="{FF2B5EF4-FFF2-40B4-BE49-F238E27FC236}">
                <a16:creationId xmlns:a16="http://schemas.microsoft.com/office/drawing/2014/main" id="{C89FF963-67BE-E133-0209-904E1FA3C187}"/>
              </a:ext>
            </a:extLst>
          </p:cNvPr>
          <p:cNvSpPr>
            <a:spLocks noGrp="1"/>
          </p:cNvSpPr>
          <p:nvPr>
            <p:ph idx="1"/>
          </p:nvPr>
        </p:nvSpPr>
        <p:spPr>
          <a:xfrm>
            <a:off x="303623" y="1549045"/>
            <a:ext cx="11679829" cy="4936302"/>
          </a:xfrm>
        </p:spPr>
        <p:txBody>
          <a:bodyPr>
            <a:normAutofit/>
          </a:bodyPr>
          <a:lstStyle/>
          <a:p>
            <a:pPr marL="0" indent="0">
              <a:buNone/>
            </a:pPr>
            <a:r>
              <a:rPr lang="en-US" b="1" dirty="0"/>
              <a:t>Reimagining and Improving Student Education (RISE) committee</a:t>
            </a:r>
          </a:p>
          <a:p>
            <a:pPr lvl="1">
              <a:lnSpc>
                <a:spcPct val="100000"/>
              </a:lnSpc>
              <a:spcBef>
                <a:spcPts val="600"/>
              </a:spcBef>
            </a:pPr>
            <a:r>
              <a:rPr lang="en-US" dirty="0"/>
              <a:t>Considering the changes to the federal student loan programs</a:t>
            </a:r>
          </a:p>
          <a:p>
            <a:pPr lvl="2">
              <a:lnSpc>
                <a:spcPct val="100000"/>
              </a:lnSpc>
              <a:spcBef>
                <a:spcPts val="600"/>
              </a:spcBef>
            </a:pPr>
            <a:r>
              <a:rPr lang="en-US" dirty="0"/>
              <a:t>Phase out of Graduate PLUS Loan program</a:t>
            </a:r>
          </a:p>
          <a:p>
            <a:pPr lvl="2">
              <a:lnSpc>
                <a:spcPct val="100000"/>
              </a:lnSpc>
              <a:spcBef>
                <a:spcPts val="600"/>
              </a:spcBef>
            </a:pPr>
            <a:r>
              <a:rPr lang="en-US" dirty="0"/>
              <a:t>Parent PLUS Loan annual ($20K) &amp; aggregate ($65K) limit changes</a:t>
            </a:r>
          </a:p>
          <a:p>
            <a:pPr lvl="2">
              <a:lnSpc>
                <a:spcPct val="100000"/>
              </a:lnSpc>
              <a:spcBef>
                <a:spcPts val="600"/>
              </a:spcBef>
            </a:pPr>
            <a:r>
              <a:rPr lang="en-US" dirty="0"/>
              <a:t>Graduate &amp; professional student annual ($20.5K/$50K) &amp; aggregate ($100K/$200K) limit changes</a:t>
            </a:r>
          </a:p>
          <a:p>
            <a:pPr lvl="2">
              <a:lnSpc>
                <a:spcPct val="100000"/>
              </a:lnSpc>
              <a:spcBef>
                <a:spcPts val="600"/>
              </a:spcBef>
            </a:pPr>
            <a:r>
              <a:rPr lang="en-US" dirty="0"/>
              <a:t>Federal loan lifetime limits</a:t>
            </a:r>
          </a:p>
          <a:p>
            <a:pPr lvl="2">
              <a:lnSpc>
                <a:spcPct val="100000"/>
              </a:lnSpc>
              <a:spcBef>
                <a:spcPts val="600"/>
              </a:spcBef>
            </a:pPr>
            <a:r>
              <a:rPr lang="en-US" dirty="0"/>
              <a:t>Allowance for institutions to lower loan limits at the program level</a:t>
            </a:r>
          </a:p>
          <a:p>
            <a:pPr lvl="2">
              <a:lnSpc>
                <a:spcPct val="100000"/>
              </a:lnSpc>
              <a:spcBef>
                <a:spcPts val="600"/>
              </a:spcBef>
            </a:pPr>
            <a:r>
              <a:rPr lang="en-US" dirty="0"/>
              <a:t>Loan proration based on student enrollment status if less than full-time</a:t>
            </a:r>
          </a:p>
          <a:p>
            <a:pPr lvl="2">
              <a:lnSpc>
                <a:spcPct val="100000"/>
              </a:lnSpc>
              <a:spcBef>
                <a:spcPts val="600"/>
              </a:spcBef>
            </a:pPr>
            <a:r>
              <a:rPr lang="en-US" dirty="0"/>
              <a:t>New standard &amp; new income-based repayment plans</a:t>
            </a:r>
          </a:p>
          <a:p>
            <a:pPr lvl="2">
              <a:lnSpc>
                <a:spcPct val="100000"/>
              </a:lnSpc>
              <a:spcBef>
                <a:spcPts val="600"/>
              </a:spcBef>
            </a:pPr>
            <a:r>
              <a:rPr lang="en-US" dirty="0"/>
              <a:t>Adjustments to loan rehabilitation, deferment and forbearance options</a:t>
            </a:r>
          </a:p>
        </p:txBody>
      </p:sp>
      <p:sp>
        <p:nvSpPr>
          <p:cNvPr id="4" name="Footer Placeholder 3">
            <a:extLst>
              <a:ext uri="{FF2B5EF4-FFF2-40B4-BE49-F238E27FC236}">
                <a16:creationId xmlns:a16="http://schemas.microsoft.com/office/drawing/2014/main" id="{CD1D3197-6C1F-BEF4-0FA7-57CDCC112E07}"/>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3A5F5364-2547-D056-235A-2837548031E4}"/>
              </a:ext>
            </a:extLst>
          </p:cNvPr>
          <p:cNvSpPr>
            <a:spLocks noGrp="1"/>
          </p:cNvSpPr>
          <p:nvPr>
            <p:ph type="sldNum" sz="quarter" idx="12"/>
          </p:nvPr>
        </p:nvSpPr>
        <p:spPr/>
        <p:txBody>
          <a:bodyPr/>
          <a:lstStyle/>
          <a:p>
            <a:fld id="{DAF54E08-83A7-0B42-9751-742E0DC3DCF6}" type="slidenum">
              <a:rPr lang="en-US" smtClean="0"/>
              <a:t>27</a:t>
            </a:fld>
            <a:endParaRPr lang="en-US" dirty="0"/>
          </a:p>
        </p:txBody>
      </p:sp>
    </p:spTree>
    <p:extLst>
      <p:ext uri="{BB962C8B-B14F-4D97-AF65-F5344CB8AC3E}">
        <p14:creationId xmlns:p14="http://schemas.microsoft.com/office/powerpoint/2010/main" val="3309661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402DF-9791-BBE8-A499-9EFD6330A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0C9A4-0254-D7D3-4C84-ED7E980A3D04}"/>
              </a:ext>
            </a:extLst>
          </p:cNvPr>
          <p:cNvSpPr>
            <a:spLocks noGrp="1"/>
          </p:cNvSpPr>
          <p:nvPr>
            <p:ph type="title"/>
          </p:nvPr>
        </p:nvSpPr>
        <p:spPr/>
        <p:txBody>
          <a:bodyPr>
            <a:normAutofit/>
          </a:bodyPr>
          <a:lstStyle/>
          <a:p>
            <a:r>
              <a:rPr lang="en-US" dirty="0"/>
              <a:t>Two Neg Reg Committees </a:t>
            </a:r>
          </a:p>
        </p:txBody>
      </p:sp>
      <p:sp>
        <p:nvSpPr>
          <p:cNvPr id="3" name="Content Placeholder 2">
            <a:extLst>
              <a:ext uri="{FF2B5EF4-FFF2-40B4-BE49-F238E27FC236}">
                <a16:creationId xmlns:a16="http://schemas.microsoft.com/office/drawing/2014/main" id="{5039D1E1-7E70-34CD-ED41-341F0AF69A82}"/>
              </a:ext>
            </a:extLst>
          </p:cNvPr>
          <p:cNvSpPr>
            <a:spLocks noGrp="1"/>
          </p:cNvSpPr>
          <p:nvPr>
            <p:ph idx="1"/>
          </p:nvPr>
        </p:nvSpPr>
        <p:spPr>
          <a:xfrm>
            <a:off x="303623" y="1549045"/>
            <a:ext cx="11679829" cy="4936302"/>
          </a:xfrm>
        </p:spPr>
        <p:txBody>
          <a:bodyPr>
            <a:normAutofit/>
          </a:bodyPr>
          <a:lstStyle/>
          <a:p>
            <a:pPr marL="0" indent="0">
              <a:buNone/>
            </a:pPr>
            <a:r>
              <a:rPr lang="en-US" b="1" dirty="0"/>
              <a:t>Accountability in Higher Education &amp; Access through Demand-Driven Workforce Pell (AHEAD) committee</a:t>
            </a:r>
          </a:p>
          <a:p>
            <a:pPr lvl="1">
              <a:lnSpc>
                <a:spcPct val="100000"/>
              </a:lnSpc>
              <a:spcBef>
                <a:spcPts val="600"/>
              </a:spcBef>
            </a:pPr>
            <a:r>
              <a:rPr lang="en-US" dirty="0"/>
              <a:t>Considering institutional &amp; program accountability, Pell Grant program, &amp; other changes to Title IV programs</a:t>
            </a:r>
          </a:p>
          <a:p>
            <a:pPr lvl="2">
              <a:lnSpc>
                <a:spcPct val="100000"/>
              </a:lnSpc>
              <a:spcBef>
                <a:spcPts val="600"/>
              </a:spcBef>
            </a:pPr>
            <a:r>
              <a:rPr lang="en-US" dirty="0"/>
              <a:t>Institutional accountability regarding academic program earning outcomes</a:t>
            </a:r>
          </a:p>
          <a:p>
            <a:pPr lvl="2">
              <a:lnSpc>
                <a:spcPct val="100000"/>
              </a:lnSpc>
              <a:spcBef>
                <a:spcPts val="600"/>
              </a:spcBef>
            </a:pPr>
            <a:r>
              <a:rPr lang="en-US" dirty="0"/>
              <a:t>Program eligibility requirements for new Workforce Pell Grant</a:t>
            </a:r>
          </a:p>
          <a:p>
            <a:pPr lvl="2">
              <a:lnSpc>
                <a:spcPct val="100000"/>
              </a:lnSpc>
              <a:spcBef>
                <a:spcPts val="600"/>
              </a:spcBef>
            </a:pPr>
            <a:r>
              <a:rPr lang="en-US" dirty="0"/>
              <a:t>Review Pell Grant eligibility</a:t>
            </a:r>
          </a:p>
          <a:p>
            <a:pPr lvl="3">
              <a:lnSpc>
                <a:spcPct val="100000"/>
              </a:lnSpc>
              <a:spcBef>
                <a:spcPts val="600"/>
              </a:spcBef>
              <a:buClr>
                <a:schemeClr val="accent6">
                  <a:lumMod val="50000"/>
                </a:schemeClr>
              </a:buClr>
              <a:buSzPct val="90000"/>
              <a:buFont typeface="Calibri" panose="020F0502020204030204" pitchFamily="34" charset="0"/>
              <a:buChar char="○"/>
            </a:pPr>
            <a:r>
              <a:rPr lang="en-US" sz="2000" dirty="0"/>
              <a:t>Student with other scholarships/grants that cover their cost of attendance</a:t>
            </a:r>
          </a:p>
          <a:p>
            <a:pPr lvl="3">
              <a:lnSpc>
                <a:spcPct val="100000"/>
              </a:lnSpc>
              <a:spcBef>
                <a:spcPts val="600"/>
              </a:spcBef>
              <a:buClr>
                <a:schemeClr val="accent6">
                  <a:lumMod val="50000"/>
                </a:schemeClr>
              </a:buClr>
              <a:buSzPct val="90000"/>
              <a:buFont typeface="Calibri" panose="020F0502020204030204" pitchFamily="34" charset="0"/>
              <a:buChar char="○"/>
            </a:pPr>
            <a:r>
              <a:rPr lang="en-US" sz="2000" dirty="0"/>
              <a:t>Students with high SAI that exceeds twice the maximum Pell Grant award</a:t>
            </a:r>
          </a:p>
          <a:p>
            <a:pPr lvl="3">
              <a:lnSpc>
                <a:spcPct val="100000"/>
              </a:lnSpc>
              <a:spcBef>
                <a:spcPts val="600"/>
              </a:spcBef>
              <a:buClr>
                <a:schemeClr val="accent6">
                  <a:lumMod val="50000"/>
                </a:schemeClr>
              </a:buClr>
              <a:buSzPct val="90000"/>
              <a:buFont typeface="Calibri" panose="020F0502020204030204" pitchFamily="34" charset="0"/>
              <a:buChar char="○"/>
            </a:pPr>
            <a:r>
              <a:rPr lang="en-US" sz="2000" dirty="0"/>
              <a:t>Inclusion of foreign tax exclusion in AGI</a:t>
            </a:r>
            <a:endParaRPr lang="en-US" dirty="0"/>
          </a:p>
          <a:p>
            <a:pPr lvl="2">
              <a:lnSpc>
                <a:spcPct val="100000"/>
              </a:lnSpc>
              <a:spcBef>
                <a:spcPts val="600"/>
              </a:spcBef>
            </a:pPr>
            <a:endParaRPr lang="en-US" dirty="0"/>
          </a:p>
        </p:txBody>
      </p:sp>
      <p:sp>
        <p:nvSpPr>
          <p:cNvPr id="4" name="Footer Placeholder 3">
            <a:extLst>
              <a:ext uri="{FF2B5EF4-FFF2-40B4-BE49-F238E27FC236}">
                <a16:creationId xmlns:a16="http://schemas.microsoft.com/office/drawing/2014/main" id="{48EF9FC7-97EE-7D3F-B878-0B7B62481246}"/>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CA53ED48-BB33-7CA3-EA0D-A95B22515CD2}"/>
              </a:ext>
            </a:extLst>
          </p:cNvPr>
          <p:cNvSpPr>
            <a:spLocks noGrp="1"/>
          </p:cNvSpPr>
          <p:nvPr>
            <p:ph type="sldNum" sz="quarter" idx="12"/>
          </p:nvPr>
        </p:nvSpPr>
        <p:spPr/>
        <p:txBody>
          <a:bodyPr/>
          <a:lstStyle/>
          <a:p>
            <a:fld id="{DAF54E08-83A7-0B42-9751-742E0DC3DCF6}" type="slidenum">
              <a:rPr lang="en-US" smtClean="0"/>
              <a:t>28</a:t>
            </a:fld>
            <a:endParaRPr lang="en-US" dirty="0"/>
          </a:p>
        </p:txBody>
      </p:sp>
    </p:spTree>
    <p:extLst>
      <p:ext uri="{BB962C8B-B14F-4D97-AF65-F5344CB8AC3E}">
        <p14:creationId xmlns:p14="http://schemas.microsoft.com/office/powerpoint/2010/main" val="158484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0858-04FE-B58D-3D36-E0FF14314ED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46019B0-7F84-1764-2539-7A9D69C9804C}"/>
              </a:ext>
            </a:extLst>
          </p:cNvPr>
          <p:cNvPicPr>
            <a:picLocks noChangeAspect="1"/>
          </p:cNvPicPr>
          <p:nvPr/>
        </p:nvPicPr>
        <p:blipFill>
          <a:blip r:embed="rId3"/>
          <a:srcRect t="14517"/>
          <a:stretch>
            <a:fillRect/>
          </a:stretch>
        </p:blipFill>
        <p:spPr>
          <a:xfrm>
            <a:off x="1785842" y="4326673"/>
            <a:ext cx="8620316" cy="2158674"/>
          </a:xfrm>
          <a:prstGeom prst="rect">
            <a:avLst/>
          </a:prstGeom>
        </p:spPr>
      </p:pic>
      <p:sp>
        <p:nvSpPr>
          <p:cNvPr id="2" name="Title 1">
            <a:extLst>
              <a:ext uri="{FF2B5EF4-FFF2-40B4-BE49-F238E27FC236}">
                <a16:creationId xmlns:a16="http://schemas.microsoft.com/office/drawing/2014/main" id="{3A2718B7-E90C-6E26-44A3-07866779E71F}"/>
              </a:ext>
            </a:extLst>
          </p:cNvPr>
          <p:cNvSpPr>
            <a:spLocks noGrp="1"/>
          </p:cNvSpPr>
          <p:nvPr>
            <p:ph type="title"/>
          </p:nvPr>
        </p:nvSpPr>
        <p:spPr/>
        <p:txBody>
          <a:bodyPr>
            <a:normAutofit/>
          </a:bodyPr>
          <a:lstStyle/>
          <a:p>
            <a:r>
              <a:rPr lang="en-US" dirty="0"/>
              <a:t>End Results?</a:t>
            </a:r>
          </a:p>
        </p:txBody>
      </p:sp>
      <p:sp>
        <p:nvSpPr>
          <p:cNvPr id="3" name="Content Placeholder 2">
            <a:extLst>
              <a:ext uri="{FF2B5EF4-FFF2-40B4-BE49-F238E27FC236}">
                <a16:creationId xmlns:a16="http://schemas.microsoft.com/office/drawing/2014/main" id="{80095DDA-BC96-96D5-AA6C-419A641D8BDD}"/>
              </a:ext>
            </a:extLst>
          </p:cNvPr>
          <p:cNvSpPr>
            <a:spLocks noGrp="1"/>
          </p:cNvSpPr>
          <p:nvPr>
            <p:ph idx="1"/>
          </p:nvPr>
        </p:nvSpPr>
        <p:spPr>
          <a:xfrm>
            <a:off x="303623" y="1549045"/>
            <a:ext cx="11679829" cy="4936302"/>
          </a:xfrm>
        </p:spPr>
        <p:txBody>
          <a:bodyPr>
            <a:normAutofit/>
          </a:bodyPr>
          <a:lstStyle/>
          <a:p>
            <a:pPr marL="0" indent="0">
              <a:buNone/>
            </a:pPr>
            <a:r>
              <a:rPr lang="en-US" b="1" dirty="0"/>
              <a:t>The outcomes &amp; impact won’t be known for a while</a:t>
            </a:r>
          </a:p>
          <a:p>
            <a:pPr lvl="1">
              <a:lnSpc>
                <a:spcPct val="100000"/>
              </a:lnSpc>
              <a:spcBef>
                <a:spcPts val="600"/>
              </a:spcBef>
            </a:pPr>
            <a:r>
              <a:rPr lang="en-US" dirty="0"/>
              <a:t>Steps after the committees complete negotiations</a:t>
            </a:r>
          </a:p>
          <a:p>
            <a:pPr lvl="2">
              <a:lnSpc>
                <a:spcPct val="100000"/>
              </a:lnSpc>
              <a:spcBef>
                <a:spcPts val="600"/>
              </a:spcBef>
            </a:pPr>
            <a:r>
              <a:rPr lang="en-US" dirty="0"/>
              <a:t>U.S. Department of Education publishes a proposed rule</a:t>
            </a:r>
          </a:p>
          <a:p>
            <a:pPr lvl="2">
              <a:lnSpc>
                <a:spcPct val="100000"/>
              </a:lnSpc>
              <a:spcBef>
                <a:spcPts val="600"/>
              </a:spcBef>
            </a:pPr>
            <a:r>
              <a:rPr lang="en-US" dirty="0"/>
              <a:t>Public allowed to provide comments</a:t>
            </a:r>
          </a:p>
          <a:p>
            <a:pPr lvl="2">
              <a:lnSpc>
                <a:spcPct val="100000"/>
              </a:lnSpc>
              <a:spcBef>
                <a:spcPts val="600"/>
              </a:spcBef>
            </a:pPr>
            <a:r>
              <a:rPr lang="en-US" dirty="0"/>
              <a:t>Department reviews comments &amp; publishes final rule</a:t>
            </a:r>
          </a:p>
          <a:p>
            <a:pPr lvl="3">
              <a:lnSpc>
                <a:spcPct val="100000"/>
              </a:lnSpc>
              <a:spcBef>
                <a:spcPts val="600"/>
              </a:spcBef>
              <a:buClr>
                <a:schemeClr val="accent6">
                  <a:lumMod val="50000"/>
                </a:schemeClr>
              </a:buClr>
              <a:buSzPct val="90000"/>
              <a:buFont typeface="Calibri" panose="020F0502020204030204" pitchFamily="34" charset="0"/>
              <a:buChar char="○"/>
            </a:pPr>
            <a:r>
              <a:rPr lang="en-US" sz="2000" dirty="0"/>
              <a:t>Timing of final rule determines when the regulations go into effect</a:t>
            </a:r>
          </a:p>
        </p:txBody>
      </p:sp>
      <p:sp>
        <p:nvSpPr>
          <p:cNvPr id="4" name="Footer Placeholder 3">
            <a:extLst>
              <a:ext uri="{FF2B5EF4-FFF2-40B4-BE49-F238E27FC236}">
                <a16:creationId xmlns:a16="http://schemas.microsoft.com/office/drawing/2014/main" id="{41830587-1C98-8C49-938E-1BE00FF50929}"/>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F260BBD8-A80C-FE80-9095-C27B942D2069}"/>
              </a:ext>
            </a:extLst>
          </p:cNvPr>
          <p:cNvSpPr>
            <a:spLocks noGrp="1"/>
          </p:cNvSpPr>
          <p:nvPr>
            <p:ph type="sldNum" sz="quarter" idx="12"/>
          </p:nvPr>
        </p:nvSpPr>
        <p:spPr/>
        <p:txBody>
          <a:bodyPr/>
          <a:lstStyle/>
          <a:p>
            <a:fld id="{DAF54E08-83A7-0B42-9751-742E0DC3DCF6}" type="slidenum">
              <a:rPr lang="en-US" smtClean="0"/>
              <a:t>29</a:t>
            </a:fld>
            <a:endParaRPr lang="en-US" dirty="0"/>
          </a:p>
        </p:txBody>
      </p:sp>
      <p:pic>
        <p:nvPicPr>
          <p:cNvPr id="7" name="Picture 6" descr="A red stamp with text&#10;&#10;AI-generated content may be incorrect.">
            <a:extLst>
              <a:ext uri="{FF2B5EF4-FFF2-40B4-BE49-F238E27FC236}">
                <a16:creationId xmlns:a16="http://schemas.microsoft.com/office/drawing/2014/main" id="{FE6833BC-881D-20ED-71D6-971401F853F2}"/>
              </a:ext>
            </a:extLst>
          </p:cNvPr>
          <p:cNvPicPr>
            <a:picLocks noChangeAspect="1"/>
          </p:cNvPicPr>
          <p:nvPr/>
        </p:nvPicPr>
        <p:blipFill>
          <a:blip r:embed="rId4"/>
          <a:stretch>
            <a:fillRect/>
          </a:stretch>
        </p:blipFill>
        <p:spPr>
          <a:xfrm rot="947163">
            <a:off x="3582505" y="-90965"/>
            <a:ext cx="3199584" cy="1828334"/>
          </a:xfrm>
          <a:prstGeom prst="rect">
            <a:avLst/>
          </a:prstGeom>
        </p:spPr>
      </p:pic>
    </p:spTree>
    <p:extLst>
      <p:ext uri="{BB962C8B-B14F-4D97-AF65-F5344CB8AC3E}">
        <p14:creationId xmlns:p14="http://schemas.microsoft.com/office/powerpoint/2010/main" val="169473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1470-866E-3549-BD54-505B7DF19BFA}"/>
              </a:ext>
            </a:extLst>
          </p:cNvPr>
          <p:cNvSpPr>
            <a:spLocks noGrp="1"/>
          </p:cNvSpPr>
          <p:nvPr>
            <p:ph type="ctrTitle"/>
          </p:nvPr>
        </p:nvSpPr>
        <p:spPr/>
        <p:txBody>
          <a:bodyPr/>
          <a:lstStyle/>
          <a:p>
            <a:r>
              <a:rPr lang="en-US" dirty="0"/>
              <a:t>Federal Student Aid Account</a:t>
            </a:r>
          </a:p>
        </p:txBody>
      </p:sp>
      <p:sp>
        <p:nvSpPr>
          <p:cNvPr id="3" name="Subtitle 2">
            <a:extLst>
              <a:ext uri="{FF2B5EF4-FFF2-40B4-BE49-F238E27FC236}">
                <a16:creationId xmlns:a16="http://schemas.microsoft.com/office/drawing/2014/main" id="{68B84CED-EA6B-A24B-AA15-A135FA8ACDB1}"/>
              </a:ext>
            </a:extLst>
          </p:cNvPr>
          <p:cNvSpPr>
            <a:spLocks noGrp="1"/>
          </p:cNvSpPr>
          <p:nvPr>
            <p:ph type="subTitle" idx="1"/>
          </p:nvPr>
        </p:nvSpPr>
        <p:spPr>
          <a:xfrm>
            <a:off x="609600" y="3733801"/>
            <a:ext cx="10972800" cy="741362"/>
          </a:xfrm>
        </p:spPr>
        <p:txBody>
          <a:bodyPr>
            <a:normAutofit/>
          </a:bodyPr>
          <a:lstStyle/>
          <a:p>
            <a:r>
              <a:rPr lang="en-US" sz="4400" b="1" dirty="0"/>
              <a:t>FSA ID</a:t>
            </a:r>
          </a:p>
        </p:txBody>
      </p:sp>
    </p:spTree>
    <p:extLst>
      <p:ext uri="{BB962C8B-B14F-4D97-AF65-F5344CB8AC3E}">
        <p14:creationId xmlns:p14="http://schemas.microsoft.com/office/powerpoint/2010/main" val="68528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AD5F-C8FB-38B9-3075-78250723BFE3}"/>
              </a:ext>
            </a:extLst>
          </p:cNvPr>
          <p:cNvSpPr>
            <a:spLocks noGrp="1"/>
          </p:cNvSpPr>
          <p:nvPr>
            <p:ph type="ctrTitle"/>
          </p:nvPr>
        </p:nvSpPr>
        <p:spPr/>
        <p:txBody>
          <a:bodyPr/>
          <a:lstStyle/>
          <a:p>
            <a:r>
              <a:rPr lang="en-US" dirty="0"/>
              <a:t>Avoiding Bumps in the Road</a:t>
            </a:r>
          </a:p>
        </p:txBody>
      </p:sp>
    </p:spTree>
    <p:extLst>
      <p:ext uri="{BB962C8B-B14F-4D97-AF65-F5344CB8AC3E}">
        <p14:creationId xmlns:p14="http://schemas.microsoft.com/office/powerpoint/2010/main" val="452433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Avoid Bumps in the Road</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192505" y="1693422"/>
            <a:ext cx="11665819" cy="4936301"/>
          </a:xfrm>
        </p:spPr>
        <p:txBody>
          <a:bodyPr>
            <a:normAutofit/>
          </a:bodyPr>
          <a:lstStyle/>
          <a:p>
            <a:pPr>
              <a:lnSpc>
                <a:spcPct val="100000"/>
              </a:lnSpc>
              <a:spcBef>
                <a:spcPts val="600"/>
              </a:spcBef>
            </a:pPr>
            <a:r>
              <a:rPr lang="en-US" b="1" dirty="0"/>
              <a:t>Unsubsidized loan question</a:t>
            </a:r>
          </a:p>
          <a:p>
            <a:pPr lvl="1">
              <a:lnSpc>
                <a:spcPct val="100000"/>
              </a:lnSpc>
              <a:spcBef>
                <a:spcPts val="1200"/>
              </a:spcBef>
            </a:pPr>
            <a:r>
              <a:rPr lang="en-US" dirty="0"/>
              <a:t>Only answer yes if parent(s) unwilling to provide info &amp; no unusual circumstances exist</a:t>
            </a:r>
          </a:p>
          <a:p>
            <a:pPr lvl="1">
              <a:lnSpc>
                <a:spcPct val="100000"/>
              </a:lnSpc>
              <a:spcBef>
                <a:spcPts val="600"/>
              </a:spcBef>
            </a:pPr>
            <a:r>
              <a:rPr lang="en-US" dirty="0"/>
              <a:t>“Yes” answer means student eligible for an unsubsidized student loan </a:t>
            </a:r>
            <a:r>
              <a:rPr lang="en-US" b="1" u="sng" dirty="0"/>
              <a:t>only</a:t>
            </a:r>
          </a:p>
          <a:p>
            <a:pPr>
              <a:lnSpc>
                <a:spcPct val="100000"/>
              </a:lnSpc>
              <a:spcBef>
                <a:spcPts val="1200"/>
              </a:spcBef>
            </a:pPr>
            <a:r>
              <a:rPr lang="en-US" b="1" dirty="0"/>
              <a:t>Encourage families to have their tax info available when filing</a:t>
            </a:r>
          </a:p>
          <a:p>
            <a:pPr lvl="1">
              <a:lnSpc>
                <a:spcPct val="100000"/>
              </a:lnSpc>
              <a:spcBef>
                <a:spcPts val="1200"/>
              </a:spcBef>
            </a:pPr>
            <a:r>
              <a:rPr lang="en-US" dirty="0"/>
              <a:t>If FADDX doesn’t find information, then taxes will need entered manually</a:t>
            </a:r>
          </a:p>
          <a:p>
            <a:pPr lvl="1">
              <a:lnSpc>
                <a:spcPct val="100000"/>
              </a:lnSpc>
              <a:spcBef>
                <a:spcPts val="600"/>
              </a:spcBef>
            </a:pPr>
            <a:r>
              <a:rPr lang="en-US" dirty="0"/>
              <a:t>Incorrect or missing tax information can delay processing by colleges</a:t>
            </a:r>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31</a:t>
            </a:fld>
            <a:endParaRPr lang="en-US" dirty="0"/>
          </a:p>
        </p:txBody>
      </p:sp>
    </p:spTree>
    <p:extLst>
      <p:ext uri="{BB962C8B-B14F-4D97-AF65-F5344CB8AC3E}">
        <p14:creationId xmlns:p14="http://schemas.microsoft.com/office/powerpoint/2010/main" val="1027828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1B487-26D9-08DF-2A2B-0AEA2DE84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8E723-24E0-7884-49BD-01B4D8AE1C85}"/>
              </a:ext>
            </a:extLst>
          </p:cNvPr>
          <p:cNvSpPr>
            <a:spLocks noGrp="1"/>
          </p:cNvSpPr>
          <p:nvPr>
            <p:ph type="title"/>
          </p:nvPr>
        </p:nvSpPr>
        <p:spPr/>
        <p:txBody>
          <a:bodyPr/>
          <a:lstStyle/>
          <a:p>
            <a:r>
              <a:rPr lang="en-US" dirty="0"/>
              <a:t>Avoid Bumps in the Road</a:t>
            </a:r>
          </a:p>
        </p:txBody>
      </p:sp>
      <p:sp>
        <p:nvSpPr>
          <p:cNvPr id="3" name="Content Placeholder 2">
            <a:extLst>
              <a:ext uri="{FF2B5EF4-FFF2-40B4-BE49-F238E27FC236}">
                <a16:creationId xmlns:a16="http://schemas.microsoft.com/office/drawing/2014/main" id="{7B8FF944-8F1D-97C5-63CA-A576607A40F5}"/>
              </a:ext>
            </a:extLst>
          </p:cNvPr>
          <p:cNvSpPr>
            <a:spLocks noGrp="1"/>
          </p:cNvSpPr>
          <p:nvPr>
            <p:ph idx="1"/>
          </p:nvPr>
        </p:nvSpPr>
        <p:spPr>
          <a:xfrm>
            <a:off x="120743" y="1693422"/>
            <a:ext cx="11891585" cy="4936301"/>
          </a:xfrm>
        </p:spPr>
        <p:txBody>
          <a:bodyPr>
            <a:normAutofit/>
          </a:bodyPr>
          <a:lstStyle/>
          <a:p>
            <a:pPr>
              <a:lnSpc>
                <a:spcPct val="100000"/>
              </a:lnSpc>
              <a:spcBef>
                <a:spcPts val="600"/>
              </a:spcBef>
            </a:pPr>
            <a:r>
              <a:rPr lang="en-US" b="1" dirty="0"/>
              <a:t>Only enter tax information manually if required</a:t>
            </a:r>
          </a:p>
          <a:p>
            <a:pPr lvl="1">
              <a:lnSpc>
                <a:spcPct val="100000"/>
              </a:lnSpc>
              <a:spcBef>
                <a:spcPts val="600"/>
              </a:spcBef>
            </a:pPr>
            <a:r>
              <a:rPr lang="en-US" dirty="0"/>
              <a:t>Manually entered data supersedes the IRS transferred data, which can cause conflicting information &amp; processing delays.</a:t>
            </a:r>
          </a:p>
          <a:p>
            <a:pPr>
              <a:lnSpc>
                <a:spcPct val="100000"/>
              </a:lnSpc>
              <a:spcBef>
                <a:spcPts val="600"/>
              </a:spcBef>
            </a:pPr>
            <a:r>
              <a:rPr lang="en-US" b="1" dirty="0"/>
              <a:t>Have homeless or unusual circumstances documentation ready</a:t>
            </a:r>
          </a:p>
          <a:p>
            <a:pPr lvl="1">
              <a:lnSpc>
                <a:spcPct val="100000"/>
              </a:lnSpc>
              <a:spcBef>
                <a:spcPts val="600"/>
              </a:spcBef>
            </a:pPr>
            <a:r>
              <a:rPr lang="en-US" dirty="0"/>
              <a:t>Student will be given a provisional independent status but will need to work with college financial aid office for appropriate documentation</a:t>
            </a:r>
          </a:p>
          <a:p>
            <a:pPr>
              <a:lnSpc>
                <a:spcPct val="100000"/>
              </a:lnSpc>
              <a:spcBef>
                <a:spcPts val="600"/>
              </a:spcBef>
            </a:pPr>
            <a:r>
              <a:rPr lang="en-US" b="1" dirty="0"/>
              <a:t>Accurate family size is important</a:t>
            </a:r>
          </a:p>
          <a:p>
            <a:pPr lvl="1">
              <a:lnSpc>
                <a:spcPct val="100000"/>
              </a:lnSpc>
              <a:spcBef>
                <a:spcPts val="600"/>
              </a:spcBef>
            </a:pPr>
            <a:r>
              <a:rPr lang="en-US" dirty="0"/>
              <a:t>Assumed based on 2024 tax exemptions; if different enter it on the FAFSA</a:t>
            </a:r>
          </a:p>
          <a:p>
            <a:pPr lvl="1">
              <a:lnSpc>
                <a:spcPct val="100000"/>
              </a:lnSpc>
              <a:spcBef>
                <a:spcPts val="600"/>
              </a:spcBef>
            </a:pPr>
            <a:r>
              <a:rPr lang="en-US" dirty="0"/>
              <a:t>May get selected for verification, but better to have it accurate</a:t>
            </a:r>
          </a:p>
        </p:txBody>
      </p:sp>
      <p:sp>
        <p:nvSpPr>
          <p:cNvPr id="4" name="Footer Placeholder 3">
            <a:extLst>
              <a:ext uri="{FF2B5EF4-FFF2-40B4-BE49-F238E27FC236}">
                <a16:creationId xmlns:a16="http://schemas.microsoft.com/office/drawing/2014/main" id="{4892FD35-1403-8094-A34B-3895CC83F046}"/>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B1B1A4C3-8128-FD69-5C2B-E53AE1B98CA1}"/>
              </a:ext>
            </a:extLst>
          </p:cNvPr>
          <p:cNvSpPr>
            <a:spLocks noGrp="1"/>
          </p:cNvSpPr>
          <p:nvPr>
            <p:ph type="sldNum" sz="quarter" idx="12"/>
          </p:nvPr>
        </p:nvSpPr>
        <p:spPr/>
        <p:txBody>
          <a:bodyPr/>
          <a:lstStyle/>
          <a:p>
            <a:fld id="{DAF54E08-83A7-0B42-9751-742E0DC3DCF6}" type="slidenum">
              <a:rPr lang="en-US" smtClean="0"/>
              <a:t>32</a:t>
            </a:fld>
            <a:endParaRPr lang="en-US" dirty="0"/>
          </a:p>
        </p:txBody>
      </p:sp>
    </p:spTree>
    <p:extLst>
      <p:ext uri="{BB962C8B-B14F-4D97-AF65-F5344CB8AC3E}">
        <p14:creationId xmlns:p14="http://schemas.microsoft.com/office/powerpoint/2010/main" val="2856422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44DD-F42B-D1D2-4E89-07E62383D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C601B5-E004-3DBC-26EB-22F1EA304190}"/>
              </a:ext>
            </a:extLst>
          </p:cNvPr>
          <p:cNvSpPr>
            <a:spLocks noGrp="1"/>
          </p:cNvSpPr>
          <p:nvPr>
            <p:ph type="title"/>
          </p:nvPr>
        </p:nvSpPr>
        <p:spPr/>
        <p:txBody>
          <a:bodyPr/>
          <a:lstStyle/>
          <a:p>
            <a:r>
              <a:rPr lang="en-US" dirty="0"/>
              <a:t>Avoid Bumps in the Road</a:t>
            </a:r>
          </a:p>
        </p:txBody>
      </p:sp>
      <p:sp>
        <p:nvSpPr>
          <p:cNvPr id="3" name="Content Placeholder 2">
            <a:extLst>
              <a:ext uri="{FF2B5EF4-FFF2-40B4-BE49-F238E27FC236}">
                <a16:creationId xmlns:a16="http://schemas.microsoft.com/office/drawing/2014/main" id="{1F5A4C0A-4480-9EB7-85B3-7E191E9D84AC}"/>
              </a:ext>
            </a:extLst>
          </p:cNvPr>
          <p:cNvSpPr>
            <a:spLocks noGrp="1"/>
          </p:cNvSpPr>
          <p:nvPr>
            <p:ph idx="1"/>
          </p:nvPr>
        </p:nvSpPr>
        <p:spPr>
          <a:xfrm>
            <a:off x="120743" y="1600364"/>
            <a:ext cx="11891585" cy="4636807"/>
          </a:xfrm>
        </p:spPr>
        <p:txBody>
          <a:bodyPr>
            <a:normAutofit/>
          </a:bodyPr>
          <a:lstStyle/>
          <a:p>
            <a:pPr>
              <a:lnSpc>
                <a:spcPct val="100000"/>
              </a:lnSpc>
              <a:spcBef>
                <a:spcPts val="600"/>
              </a:spcBef>
            </a:pPr>
            <a:r>
              <a:rPr lang="en-US" b="1" dirty="0"/>
              <a:t>Encourage student to track FAFSA status under “My Activity” tab</a:t>
            </a:r>
          </a:p>
          <a:p>
            <a:pPr lvl="1">
              <a:lnSpc>
                <a:spcPct val="100000"/>
              </a:lnSpc>
              <a:spcBef>
                <a:spcPts val="600"/>
              </a:spcBef>
            </a:pPr>
            <a:r>
              <a:rPr lang="en-US" dirty="0"/>
              <a:t>Student can log into studentaid.gov site to confirm required contributors have completed and submitted their section</a:t>
            </a:r>
          </a:p>
          <a:p>
            <a:pPr lvl="1">
              <a:lnSpc>
                <a:spcPct val="100000"/>
              </a:lnSpc>
              <a:spcBef>
                <a:spcPts val="600"/>
              </a:spcBef>
            </a:pPr>
            <a:r>
              <a:rPr lang="en-US" dirty="0"/>
              <a:t>Confirming submission ensures deadlines are met &amp; maximizes eligibility for scholarships &amp; grants</a:t>
            </a:r>
          </a:p>
          <a:p>
            <a:pPr lvl="1">
              <a:lnSpc>
                <a:spcPct val="100000"/>
              </a:lnSpc>
              <a:spcBef>
                <a:spcPts val="600"/>
              </a:spcBef>
            </a:pPr>
            <a:r>
              <a:rPr lang="en-US" dirty="0"/>
              <a:t>Review the FAFSA Submission Summary to see if there are any errors or issues once the application is processed</a:t>
            </a:r>
          </a:p>
          <a:p>
            <a:pPr>
              <a:lnSpc>
                <a:spcPct val="100000"/>
              </a:lnSpc>
              <a:spcBef>
                <a:spcPts val="600"/>
              </a:spcBef>
            </a:pPr>
            <a:r>
              <a:rPr lang="en-US" dirty="0"/>
              <a:t>Ask questions!</a:t>
            </a:r>
          </a:p>
          <a:p>
            <a:pPr lvl="1">
              <a:lnSpc>
                <a:spcPct val="100000"/>
              </a:lnSpc>
              <a:spcBef>
                <a:spcPts val="600"/>
              </a:spcBef>
            </a:pPr>
            <a:r>
              <a:rPr lang="en-US" dirty="0"/>
              <a:t>If unsure about any part of the FAFSA or financial aid process, simply ask!</a:t>
            </a:r>
          </a:p>
        </p:txBody>
      </p:sp>
      <p:sp>
        <p:nvSpPr>
          <p:cNvPr id="4" name="Footer Placeholder 3">
            <a:extLst>
              <a:ext uri="{FF2B5EF4-FFF2-40B4-BE49-F238E27FC236}">
                <a16:creationId xmlns:a16="http://schemas.microsoft.com/office/drawing/2014/main" id="{54E1AB77-9B2A-C402-B365-229DDAB8B49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B21D0F9F-9E34-C68D-2EFA-E0FEFF6D160B}"/>
              </a:ext>
            </a:extLst>
          </p:cNvPr>
          <p:cNvSpPr>
            <a:spLocks noGrp="1"/>
          </p:cNvSpPr>
          <p:nvPr>
            <p:ph type="sldNum" sz="quarter" idx="12"/>
          </p:nvPr>
        </p:nvSpPr>
        <p:spPr/>
        <p:txBody>
          <a:bodyPr/>
          <a:lstStyle/>
          <a:p>
            <a:fld id="{DAF54E08-83A7-0B42-9751-742E0DC3DCF6}" type="slidenum">
              <a:rPr lang="en-US" smtClean="0"/>
              <a:t>33</a:t>
            </a:fld>
            <a:endParaRPr lang="en-US" dirty="0"/>
          </a:p>
        </p:txBody>
      </p:sp>
    </p:spTree>
    <p:extLst>
      <p:ext uri="{BB962C8B-B14F-4D97-AF65-F5344CB8AC3E}">
        <p14:creationId xmlns:p14="http://schemas.microsoft.com/office/powerpoint/2010/main" val="3537279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80E5-AA42-1145-9FD0-570DE47AA10B}"/>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971359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FSA ID Required</a:t>
            </a:r>
          </a:p>
        </p:txBody>
      </p:sp>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303623" y="1704438"/>
            <a:ext cx="7253948" cy="4564498"/>
          </a:xfrm>
        </p:spPr>
        <p:txBody>
          <a:bodyPr>
            <a:normAutofit/>
          </a:bodyPr>
          <a:lstStyle/>
          <a:p>
            <a:pPr marL="0" indent="0">
              <a:buNone/>
            </a:pPr>
            <a:r>
              <a:rPr lang="en-US" b="1" dirty="0"/>
              <a:t>Create account at: studentaid.gov</a:t>
            </a:r>
          </a:p>
          <a:p>
            <a:pPr lvl="1">
              <a:lnSpc>
                <a:spcPct val="100000"/>
              </a:lnSpc>
              <a:spcBef>
                <a:spcPts val="1000"/>
              </a:spcBef>
            </a:pPr>
            <a:r>
              <a:rPr lang="en-US" dirty="0"/>
              <a:t>Account required &amp; unique to each person/contributor</a:t>
            </a:r>
          </a:p>
          <a:p>
            <a:pPr lvl="2">
              <a:lnSpc>
                <a:spcPct val="100000"/>
              </a:lnSpc>
              <a:spcBef>
                <a:spcPts val="1000"/>
              </a:spcBef>
            </a:pPr>
            <a:r>
              <a:rPr lang="en-US" dirty="0"/>
              <a:t>Student</a:t>
            </a:r>
          </a:p>
          <a:p>
            <a:pPr lvl="2">
              <a:lnSpc>
                <a:spcPct val="100000"/>
              </a:lnSpc>
              <a:spcBef>
                <a:spcPts val="1000"/>
              </a:spcBef>
            </a:pPr>
            <a:r>
              <a:rPr lang="en-US" dirty="0"/>
              <a:t>Parent 1</a:t>
            </a:r>
          </a:p>
          <a:p>
            <a:pPr lvl="2">
              <a:lnSpc>
                <a:spcPct val="100000"/>
              </a:lnSpc>
              <a:spcBef>
                <a:spcPts val="1000"/>
              </a:spcBef>
            </a:pPr>
            <a:r>
              <a:rPr lang="en-US" dirty="0"/>
              <a:t>Parent 2 (if applicable)</a:t>
            </a:r>
          </a:p>
          <a:p>
            <a:pPr lvl="1">
              <a:lnSpc>
                <a:spcPct val="100000"/>
              </a:lnSpc>
              <a:spcBef>
                <a:spcPts val="1000"/>
              </a:spcBef>
            </a:pPr>
            <a:r>
              <a:rPr lang="en-US" dirty="0"/>
              <a:t>FSA ID is required to sign in &amp; complete the FAFSA due to the consent requirement</a:t>
            </a:r>
          </a:p>
          <a:p>
            <a:pPr lvl="1">
              <a:lnSpc>
                <a:spcPct val="100000"/>
              </a:lnSpc>
              <a:spcBef>
                <a:spcPts val="1000"/>
              </a:spcBef>
            </a:pPr>
            <a:endParaRPr lang="en-US" dirty="0"/>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4</a:t>
            </a:fld>
            <a:endParaRPr lang="en-US" dirty="0"/>
          </a:p>
        </p:txBody>
      </p:sp>
      <p:pic>
        <p:nvPicPr>
          <p:cNvPr id="8" name="Picture 7">
            <a:extLst>
              <a:ext uri="{FF2B5EF4-FFF2-40B4-BE49-F238E27FC236}">
                <a16:creationId xmlns:a16="http://schemas.microsoft.com/office/drawing/2014/main" id="{6BD8540D-A13E-D990-4551-CDCDF1A7130F}"/>
              </a:ext>
            </a:extLst>
          </p:cNvPr>
          <p:cNvPicPr>
            <a:picLocks noChangeAspect="1"/>
          </p:cNvPicPr>
          <p:nvPr/>
        </p:nvPicPr>
        <p:blipFill>
          <a:blip r:embed="rId3"/>
          <a:stretch>
            <a:fillRect/>
          </a:stretch>
        </p:blipFill>
        <p:spPr>
          <a:xfrm>
            <a:off x="7717114" y="1616373"/>
            <a:ext cx="4171263" cy="4652563"/>
          </a:xfrm>
          <a:prstGeom prst="rect">
            <a:avLst/>
          </a:prstGeom>
          <a:ln>
            <a:solidFill>
              <a:srgbClr val="FE7B1A"/>
            </a:solidFill>
          </a:ln>
        </p:spPr>
      </p:pic>
    </p:spTree>
    <p:extLst>
      <p:ext uri="{BB962C8B-B14F-4D97-AF65-F5344CB8AC3E}">
        <p14:creationId xmlns:p14="http://schemas.microsoft.com/office/powerpoint/2010/main" val="83046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F687-5B7C-EBC1-7137-D07A7CDD3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DBC51-36C6-7888-3AF1-E3D6B3C13918}"/>
              </a:ext>
            </a:extLst>
          </p:cNvPr>
          <p:cNvSpPr>
            <a:spLocks noGrp="1"/>
          </p:cNvSpPr>
          <p:nvPr>
            <p:ph type="title"/>
          </p:nvPr>
        </p:nvSpPr>
        <p:spPr/>
        <p:txBody>
          <a:bodyPr/>
          <a:lstStyle/>
          <a:p>
            <a:r>
              <a:rPr lang="en-US" dirty="0"/>
              <a:t>FSA ID – with SSN</a:t>
            </a:r>
          </a:p>
        </p:txBody>
      </p:sp>
      <p:sp>
        <p:nvSpPr>
          <p:cNvPr id="4" name="Content Placeholder 3">
            <a:extLst>
              <a:ext uri="{FF2B5EF4-FFF2-40B4-BE49-F238E27FC236}">
                <a16:creationId xmlns:a16="http://schemas.microsoft.com/office/drawing/2014/main" id="{C03D30FD-BD89-3FE0-4679-E556FEA156CD}"/>
              </a:ext>
            </a:extLst>
          </p:cNvPr>
          <p:cNvSpPr>
            <a:spLocks noGrp="1"/>
          </p:cNvSpPr>
          <p:nvPr>
            <p:ph sz="half" idx="2"/>
          </p:nvPr>
        </p:nvSpPr>
        <p:spPr>
          <a:xfrm>
            <a:off x="174522" y="1606165"/>
            <a:ext cx="6121503" cy="4394585"/>
          </a:xfrm>
        </p:spPr>
        <p:txBody>
          <a:bodyPr>
            <a:normAutofit/>
          </a:bodyPr>
          <a:lstStyle/>
          <a:p>
            <a:pPr marL="0" indent="0">
              <a:buNone/>
            </a:pPr>
            <a:r>
              <a:rPr lang="en-US" dirty="0"/>
              <a:t>Real-time match with Social Security Administration</a:t>
            </a:r>
          </a:p>
          <a:p>
            <a:pPr marL="914400" lvl="1">
              <a:spcBef>
                <a:spcPts val="1200"/>
              </a:spcBef>
              <a:spcAft>
                <a:spcPts val="1200"/>
              </a:spcAft>
            </a:pPr>
            <a:r>
              <a:rPr lang="en-US" dirty="0"/>
              <a:t>SSN confirmed immediately </a:t>
            </a:r>
          </a:p>
          <a:p>
            <a:pPr marL="914400" lvl="1">
              <a:spcAft>
                <a:spcPts val="1200"/>
              </a:spcAft>
            </a:pPr>
            <a:r>
              <a:rPr lang="en-US" dirty="0"/>
              <a:t>No delay in FAFSA access</a:t>
            </a:r>
          </a:p>
          <a:p>
            <a:pPr marL="1371600" lvl="2">
              <a:spcAft>
                <a:spcPts val="1200"/>
              </a:spcAft>
            </a:pPr>
            <a:r>
              <a:rPr lang="en-US" dirty="0"/>
              <a:t>Can start the FAFSA right after creating an FSA ID</a:t>
            </a:r>
          </a:p>
          <a:p>
            <a:pPr marL="1371600" lvl="2">
              <a:spcAft>
                <a:spcPts val="1200"/>
              </a:spcAft>
            </a:pPr>
            <a:r>
              <a:rPr lang="en-US" dirty="0"/>
              <a:t>Provide consent</a:t>
            </a:r>
          </a:p>
          <a:p>
            <a:pPr marL="1371600" lvl="2">
              <a:spcAft>
                <a:spcPts val="1200"/>
              </a:spcAft>
            </a:pPr>
            <a:r>
              <a:rPr lang="en-US" dirty="0"/>
              <a:t>Sign &amp; submit the form</a:t>
            </a:r>
          </a:p>
        </p:txBody>
      </p:sp>
      <p:sp>
        <p:nvSpPr>
          <p:cNvPr id="5" name="Slide Number Placeholder 4">
            <a:extLst>
              <a:ext uri="{FF2B5EF4-FFF2-40B4-BE49-F238E27FC236}">
                <a16:creationId xmlns:a16="http://schemas.microsoft.com/office/drawing/2014/main" id="{CB50ABDA-363D-287C-8A54-73690318F3DD}"/>
              </a:ext>
            </a:extLst>
          </p:cNvPr>
          <p:cNvSpPr>
            <a:spLocks noGrp="1"/>
          </p:cNvSpPr>
          <p:nvPr>
            <p:ph type="sldNum" sz="quarter" idx="12"/>
          </p:nvPr>
        </p:nvSpPr>
        <p:spPr/>
        <p:txBody>
          <a:bodyPr/>
          <a:lstStyle/>
          <a:p>
            <a:fld id="{DAF54E08-83A7-0B42-9751-742E0DC3DCF6}" type="slidenum">
              <a:rPr lang="en-US" smtClean="0"/>
              <a:t>5</a:t>
            </a:fld>
            <a:endParaRPr lang="en-US" dirty="0"/>
          </a:p>
        </p:txBody>
      </p:sp>
      <p:sp>
        <p:nvSpPr>
          <p:cNvPr id="6" name="Footer Placeholder 5">
            <a:extLst>
              <a:ext uri="{FF2B5EF4-FFF2-40B4-BE49-F238E27FC236}">
                <a16:creationId xmlns:a16="http://schemas.microsoft.com/office/drawing/2014/main" id="{E7EB8F26-40BA-74C0-0E7C-4CE7ABCA89FD}"/>
              </a:ext>
            </a:extLst>
          </p:cNvPr>
          <p:cNvSpPr>
            <a:spLocks noGrp="1"/>
          </p:cNvSpPr>
          <p:nvPr>
            <p:ph type="ftr" sz="quarter" idx="11"/>
          </p:nvPr>
        </p:nvSpPr>
        <p:spPr/>
        <p:txBody>
          <a:bodyPr/>
          <a:lstStyle/>
          <a:p>
            <a:pPr algn="r"/>
            <a:r>
              <a:rPr lang="en-US" dirty="0"/>
              <a:t>ISFAA.org</a:t>
            </a:r>
          </a:p>
        </p:txBody>
      </p:sp>
      <p:cxnSp>
        <p:nvCxnSpPr>
          <p:cNvPr id="9" name="Straight Connector 8">
            <a:extLst>
              <a:ext uri="{FF2B5EF4-FFF2-40B4-BE49-F238E27FC236}">
                <a16:creationId xmlns:a16="http://schemas.microsoft.com/office/drawing/2014/main" id="{129818F1-E36F-870B-981D-C8C793222768}"/>
              </a:ext>
            </a:extLst>
          </p:cNvPr>
          <p:cNvCxnSpPr>
            <a:cxnSpLocks/>
          </p:cNvCxnSpPr>
          <p:nvPr/>
        </p:nvCxnSpPr>
        <p:spPr>
          <a:xfrm flipV="1">
            <a:off x="301752" y="653666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B03D2F0-121E-4AAD-B766-18F29745AA81}"/>
              </a:ext>
            </a:extLst>
          </p:cNvPr>
          <p:cNvPicPr>
            <a:picLocks noChangeAspect="1"/>
          </p:cNvPicPr>
          <p:nvPr/>
        </p:nvPicPr>
        <p:blipFill>
          <a:blip r:embed="rId3"/>
          <a:stretch>
            <a:fillRect/>
          </a:stretch>
        </p:blipFill>
        <p:spPr>
          <a:xfrm>
            <a:off x="6887839" y="3150487"/>
            <a:ext cx="5129639" cy="2977693"/>
          </a:xfrm>
          <a:prstGeom prst="rect">
            <a:avLst/>
          </a:prstGeom>
          <a:ln>
            <a:solidFill>
              <a:schemeClr val="accent6">
                <a:lumMod val="75000"/>
              </a:schemeClr>
            </a:solidFill>
          </a:ln>
        </p:spPr>
      </p:pic>
      <p:sp>
        <p:nvSpPr>
          <p:cNvPr id="13" name="Star: 24 Points 12">
            <a:extLst>
              <a:ext uri="{FF2B5EF4-FFF2-40B4-BE49-F238E27FC236}">
                <a16:creationId xmlns:a16="http://schemas.microsoft.com/office/drawing/2014/main" id="{A91E3EDC-08EA-9257-244A-12A19026FA6C}"/>
              </a:ext>
            </a:extLst>
          </p:cNvPr>
          <p:cNvSpPr/>
          <p:nvPr/>
        </p:nvSpPr>
        <p:spPr>
          <a:xfrm rot="679969">
            <a:off x="5400674" y="296477"/>
            <a:ext cx="2647950" cy="2619375"/>
          </a:xfrm>
          <a:prstGeom prst="star2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New for 2025-26</a:t>
            </a:r>
          </a:p>
        </p:txBody>
      </p:sp>
    </p:spTree>
    <p:extLst>
      <p:ext uri="{BB962C8B-B14F-4D97-AF65-F5344CB8AC3E}">
        <p14:creationId xmlns:p14="http://schemas.microsoft.com/office/powerpoint/2010/main" val="83470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E82E3-9566-3FBC-2773-21C1EC4EE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F40AA-54B6-4108-5429-E9325A951348}"/>
              </a:ext>
            </a:extLst>
          </p:cNvPr>
          <p:cNvSpPr>
            <a:spLocks noGrp="1"/>
          </p:cNvSpPr>
          <p:nvPr>
            <p:ph type="title"/>
          </p:nvPr>
        </p:nvSpPr>
        <p:spPr/>
        <p:txBody>
          <a:bodyPr/>
          <a:lstStyle/>
          <a:p>
            <a:r>
              <a:rPr lang="en-US" dirty="0"/>
              <a:t>FSA ID – no SSN</a:t>
            </a:r>
          </a:p>
        </p:txBody>
      </p:sp>
      <p:sp>
        <p:nvSpPr>
          <p:cNvPr id="4" name="Content Placeholder 3">
            <a:extLst>
              <a:ext uri="{FF2B5EF4-FFF2-40B4-BE49-F238E27FC236}">
                <a16:creationId xmlns:a16="http://schemas.microsoft.com/office/drawing/2014/main" id="{FAA72133-6FF2-2711-7ED6-603F8762B8D1}"/>
              </a:ext>
            </a:extLst>
          </p:cNvPr>
          <p:cNvSpPr>
            <a:spLocks noGrp="1"/>
          </p:cNvSpPr>
          <p:nvPr>
            <p:ph sz="half" idx="2"/>
          </p:nvPr>
        </p:nvSpPr>
        <p:spPr>
          <a:xfrm>
            <a:off x="174522" y="1606164"/>
            <a:ext cx="7426427" cy="5113063"/>
          </a:xfrm>
        </p:spPr>
        <p:txBody>
          <a:bodyPr>
            <a:normAutofit/>
          </a:bodyPr>
          <a:lstStyle/>
          <a:p>
            <a:pPr marL="0" indent="0">
              <a:buNone/>
            </a:pPr>
            <a:r>
              <a:rPr lang="en-US" dirty="0"/>
              <a:t>Parent Contributor(s) without an SSN must still create an account (FSA ID)</a:t>
            </a:r>
          </a:p>
          <a:p>
            <a:pPr marL="914400" lvl="1">
              <a:spcBef>
                <a:spcPts val="1200"/>
              </a:spcBef>
              <a:spcAft>
                <a:spcPts val="800"/>
              </a:spcAft>
            </a:pPr>
            <a:r>
              <a:rPr lang="en-US" dirty="0"/>
              <a:t>Select the option “What if I don’t have a Social Security Number” and check the box</a:t>
            </a:r>
          </a:p>
          <a:p>
            <a:pPr marL="914400" lvl="1">
              <a:spcAft>
                <a:spcPts val="800"/>
              </a:spcAft>
            </a:pPr>
            <a:r>
              <a:rPr lang="en-US" dirty="0"/>
              <a:t>Will get a warning box to confirm no SSN</a:t>
            </a:r>
          </a:p>
          <a:p>
            <a:pPr marL="914400" lvl="1">
              <a:spcAft>
                <a:spcPts val="800"/>
              </a:spcAft>
            </a:pPr>
            <a:r>
              <a:rPr lang="en-US" dirty="0"/>
              <a:t>Finish FSA ID creation</a:t>
            </a:r>
          </a:p>
          <a:p>
            <a:pPr marL="914400" lvl="1">
              <a:spcAft>
                <a:spcPts val="800"/>
              </a:spcAft>
            </a:pPr>
            <a:r>
              <a:rPr lang="en-US" dirty="0"/>
              <a:t>Can immediately complete their contributor portion of the FAFSA</a:t>
            </a:r>
          </a:p>
          <a:p>
            <a:pPr marL="0" indent="0">
              <a:buNone/>
            </a:pPr>
            <a:r>
              <a:rPr lang="en-US" sz="2800" b="1" dirty="0">
                <a:solidFill>
                  <a:srgbClr val="FF0000"/>
                </a:solidFill>
              </a:rPr>
              <a:t>Note:</a:t>
            </a:r>
          </a:p>
          <a:p>
            <a:pPr marL="0" indent="0">
              <a:spcBef>
                <a:spcPts val="0"/>
              </a:spcBef>
              <a:buNone/>
            </a:pPr>
            <a:r>
              <a:rPr lang="en-US" sz="2800" dirty="0"/>
              <a:t>Students without an SSN still can’t file the FAFSA</a:t>
            </a:r>
          </a:p>
        </p:txBody>
      </p:sp>
      <p:sp>
        <p:nvSpPr>
          <p:cNvPr id="5" name="Slide Number Placeholder 4">
            <a:extLst>
              <a:ext uri="{FF2B5EF4-FFF2-40B4-BE49-F238E27FC236}">
                <a16:creationId xmlns:a16="http://schemas.microsoft.com/office/drawing/2014/main" id="{63D70A30-06CA-B0A0-CDFC-33B6EB69B935}"/>
              </a:ext>
            </a:extLst>
          </p:cNvPr>
          <p:cNvSpPr>
            <a:spLocks noGrp="1"/>
          </p:cNvSpPr>
          <p:nvPr>
            <p:ph type="sldNum" sz="quarter" idx="12"/>
          </p:nvPr>
        </p:nvSpPr>
        <p:spPr/>
        <p:txBody>
          <a:bodyPr/>
          <a:lstStyle/>
          <a:p>
            <a:fld id="{DAF54E08-83A7-0B42-9751-742E0DC3DCF6}" type="slidenum">
              <a:rPr lang="en-US" smtClean="0"/>
              <a:t>6</a:t>
            </a:fld>
            <a:endParaRPr lang="en-US" dirty="0"/>
          </a:p>
        </p:txBody>
      </p:sp>
      <p:sp>
        <p:nvSpPr>
          <p:cNvPr id="6" name="Footer Placeholder 5">
            <a:extLst>
              <a:ext uri="{FF2B5EF4-FFF2-40B4-BE49-F238E27FC236}">
                <a16:creationId xmlns:a16="http://schemas.microsoft.com/office/drawing/2014/main" id="{A19921D2-802C-AFC2-6069-12AD42DFD98E}"/>
              </a:ext>
            </a:extLst>
          </p:cNvPr>
          <p:cNvSpPr>
            <a:spLocks noGrp="1"/>
          </p:cNvSpPr>
          <p:nvPr>
            <p:ph type="ftr" sz="quarter" idx="11"/>
          </p:nvPr>
        </p:nvSpPr>
        <p:spPr/>
        <p:txBody>
          <a:bodyPr/>
          <a:lstStyle/>
          <a:p>
            <a:pPr algn="r"/>
            <a:r>
              <a:rPr lang="en-US" dirty="0"/>
              <a:t>ISFAA.org</a:t>
            </a:r>
          </a:p>
        </p:txBody>
      </p:sp>
      <p:cxnSp>
        <p:nvCxnSpPr>
          <p:cNvPr id="9" name="Straight Connector 8">
            <a:extLst>
              <a:ext uri="{FF2B5EF4-FFF2-40B4-BE49-F238E27FC236}">
                <a16:creationId xmlns:a16="http://schemas.microsoft.com/office/drawing/2014/main" id="{9AA75DEE-B961-D8CD-0D4E-31BE0584D636}"/>
              </a:ext>
            </a:extLst>
          </p:cNvPr>
          <p:cNvCxnSpPr>
            <a:cxnSpLocks/>
          </p:cNvCxnSpPr>
          <p:nvPr/>
        </p:nvCxnSpPr>
        <p:spPr>
          <a:xfrm flipV="1">
            <a:off x="301752" y="653666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ECF741-9BF8-AD94-1014-E08EE390CF34}"/>
              </a:ext>
            </a:extLst>
          </p:cNvPr>
          <p:cNvPicPr>
            <a:picLocks noChangeAspect="1"/>
          </p:cNvPicPr>
          <p:nvPr/>
        </p:nvPicPr>
        <p:blipFill>
          <a:blip r:embed="rId3"/>
          <a:stretch>
            <a:fillRect/>
          </a:stretch>
        </p:blipFill>
        <p:spPr>
          <a:xfrm>
            <a:off x="7600949" y="2005228"/>
            <a:ext cx="4497048" cy="3558170"/>
          </a:xfrm>
          <a:prstGeom prst="rect">
            <a:avLst/>
          </a:prstGeom>
          <a:ln>
            <a:solidFill>
              <a:schemeClr val="accent6">
                <a:lumMod val="50000"/>
              </a:schemeClr>
            </a:solidFill>
          </a:ln>
        </p:spPr>
      </p:pic>
    </p:spTree>
    <p:extLst>
      <p:ext uri="{BB962C8B-B14F-4D97-AF65-F5344CB8AC3E}">
        <p14:creationId xmlns:p14="http://schemas.microsoft.com/office/powerpoint/2010/main" val="382258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A648-8EDD-A4D2-CA3B-97D7EAAF1F98}"/>
              </a:ext>
            </a:extLst>
          </p:cNvPr>
          <p:cNvSpPr>
            <a:spLocks noGrp="1"/>
          </p:cNvSpPr>
          <p:nvPr>
            <p:ph type="title"/>
          </p:nvPr>
        </p:nvSpPr>
        <p:spPr/>
        <p:txBody>
          <a:bodyPr/>
          <a:lstStyle/>
          <a:p>
            <a:r>
              <a:rPr lang="en-US" dirty="0"/>
              <a:t>Two-Factor Authentication</a:t>
            </a:r>
          </a:p>
        </p:txBody>
      </p:sp>
      <p:pic>
        <p:nvPicPr>
          <p:cNvPr id="8" name="Content Placeholder 7">
            <a:extLst>
              <a:ext uri="{FF2B5EF4-FFF2-40B4-BE49-F238E27FC236}">
                <a16:creationId xmlns:a16="http://schemas.microsoft.com/office/drawing/2014/main" id="{5D03375F-505A-EDF8-B585-B2AD2F48B7D9}"/>
              </a:ext>
            </a:extLst>
          </p:cNvPr>
          <p:cNvPicPr>
            <a:picLocks noGrp="1" noChangeAspect="1"/>
          </p:cNvPicPr>
          <p:nvPr>
            <p:ph sz="half" idx="1"/>
          </p:nvPr>
        </p:nvPicPr>
        <p:blipFill>
          <a:blip r:embed="rId3"/>
          <a:srcRect/>
          <a:stretch/>
        </p:blipFill>
        <p:spPr>
          <a:xfrm>
            <a:off x="7075715" y="2363482"/>
            <a:ext cx="4827814" cy="3218220"/>
          </a:xfrm>
        </p:spPr>
      </p:pic>
      <p:sp>
        <p:nvSpPr>
          <p:cNvPr id="4" name="Content Placeholder 3">
            <a:extLst>
              <a:ext uri="{FF2B5EF4-FFF2-40B4-BE49-F238E27FC236}">
                <a16:creationId xmlns:a16="http://schemas.microsoft.com/office/drawing/2014/main" id="{5F8CB2FD-DA94-E0A4-80A6-7685B7C696AB}"/>
              </a:ext>
            </a:extLst>
          </p:cNvPr>
          <p:cNvSpPr>
            <a:spLocks noGrp="1"/>
          </p:cNvSpPr>
          <p:nvPr>
            <p:ph sz="half" idx="2"/>
          </p:nvPr>
        </p:nvSpPr>
        <p:spPr>
          <a:xfrm>
            <a:off x="174522" y="1606164"/>
            <a:ext cx="6775778" cy="5115311"/>
          </a:xfrm>
        </p:spPr>
        <p:txBody>
          <a:bodyPr>
            <a:normAutofit/>
          </a:bodyPr>
          <a:lstStyle/>
          <a:p>
            <a:r>
              <a:rPr lang="en-US" dirty="0"/>
              <a:t>Authentication required when first created &amp; each time account accessed.</a:t>
            </a:r>
          </a:p>
          <a:p>
            <a:pPr marL="914400" lvl="1"/>
            <a:r>
              <a:rPr lang="en-US" dirty="0"/>
              <a:t>Text</a:t>
            </a:r>
          </a:p>
          <a:p>
            <a:pPr marL="914400" lvl="1"/>
            <a:r>
              <a:rPr lang="en-US" dirty="0"/>
              <a:t>Email</a:t>
            </a:r>
          </a:p>
          <a:p>
            <a:pPr marL="914400" lvl="1"/>
            <a:r>
              <a:rPr lang="en-US" dirty="0"/>
              <a:t>Authenticator App</a:t>
            </a:r>
          </a:p>
          <a:p>
            <a:r>
              <a:rPr lang="en-US" dirty="0"/>
              <a:t>Reminders:</a:t>
            </a:r>
          </a:p>
          <a:p>
            <a:pPr marL="914400" lvl="1"/>
            <a:r>
              <a:rPr lang="en-US" dirty="0"/>
              <a:t>Used to retrieve forgotten usernames or </a:t>
            </a:r>
            <a:r>
              <a:rPr lang="en-US"/>
              <a:t>to reset </a:t>
            </a:r>
            <a:r>
              <a:rPr lang="en-US" dirty="0"/>
              <a:t>passwords.</a:t>
            </a:r>
          </a:p>
          <a:p>
            <a:pPr marL="914400" lvl="1"/>
            <a:r>
              <a:rPr lang="en-US" dirty="0"/>
              <a:t>Students should </a:t>
            </a:r>
            <a:r>
              <a:rPr lang="en-US" b="1" dirty="0">
                <a:solidFill>
                  <a:srgbClr val="C00000"/>
                </a:solidFill>
              </a:rPr>
              <a:t>NOT</a:t>
            </a:r>
            <a:r>
              <a:rPr lang="en-US" dirty="0"/>
              <a:t> use school email address.</a:t>
            </a:r>
          </a:p>
        </p:txBody>
      </p:sp>
      <p:sp>
        <p:nvSpPr>
          <p:cNvPr id="5" name="Slide Number Placeholder 4">
            <a:extLst>
              <a:ext uri="{FF2B5EF4-FFF2-40B4-BE49-F238E27FC236}">
                <a16:creationId xmlns:a16="http://schemas.microsoft.com/office/drawing/2014/main" id="{065C2422-BF8A-3410-DAEF-F10CD353FF21}"/>
              </a:ext>
            </a:extLst>
          </p:cNvPr>
          <p:cNvSpPr>
            <a:spLocks noGrp="1"/>
          </p:cNvSpPr>
          <p:nvPr>
            <p:ph type="sldNum" sz="quarter" idx="12"/>
          </p:nvPr>
        </p:nvSpPr>
        <p:spPr/>
        <p:txBody>
          <a:bodyPr/>
          <a:lstStyle/>
          <a:p>
            <a:fld id="{DAF54E08-83A7-0B42-9751-742E0DC3DCF6}" type="slidenum">
              <a:rPr lang="en-US" smtClean="0"/>
              <a:t>7</a:t>
            </a:fld>
            <a:endParaRPr lang="en-US" dirty="0"/>
          </a:p>
        </p:txBody>
      </p:sp>
      <p:sp>
        <p:nvSpPr>
          <p:cNvPr id="6" name="Footer Placeholder 5">
            <a:extLst>
              <a:ext uri="{FF2B5EF4-FFF2-40B4-BE49-F238E27FC236}">
                <a16:creationId xmlns:a16="http://schemas.microsoft.com/office/drawing/2014/main" id="{B62E2FA8-F1BB-0471-E19A-BB6448154A00}"/>
              </a:ext>
            </a:extLst>
          </p:cNvPr>
          <p:cNvSpPr>
            <a:spLocks noGrp="1"/>
          </p:cNvSpPr>
          <p:nvPr>
            <p:ph type="ftr" sz="quarter" idx="11"/>
          </p:nvPr>
        </p:nvSpPr>
        <p:spPr/>
        <p:txBody>
          <a:bodyPr/>
          <a:lstStyle/>
          <a:p>
            <a:pPr algn="r"/>
            <a:r>
              <a:rPr lang="en-US" dirty="0"/>
              <a:t>ISFAA.org</a:t>
            </a:r>
          </a:p>
        </p:txBody>
      </p:sp>
      <p:cxnSp>
        <p:nvCxnSpPr>
          <p:cNvPr id="9" name="Straight Connector 8">
            <a:extLst>
              <a:ext uri="{FF2B5EF4-FFF2-40B4-BE49-F238E27FC236}">
                <a16:creationId xmlns:a16="http://schemas.microsoft.com/office/drawing/2014/main" id="{CFC2CE53-392E-829F-D6C6-450B9A6AF7CC}"/>
              </a:ext>
            </a:extLst>
          </p:cNvPr>
          <p:cNvCxnSpPr>
            <a:cxnSpLocks/>
          </p:cNvCxnSpPr>
          <p:nvPr/>
        </p:nvCxnSpPr>
        <p:spPr>
          <a:xfrm flipV="1">
            <a:off x="301752" y="653666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922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1470-866E-3549-BD54-505B7DF19BFA}"/>
              </a:ext>
            </a:extLst>
          </p:cNvPr>
          <p:cNvSpPr>
            <a:spLocks noGrp="1"/>
          </p:cNvSpPr>
          <p:nvPr>
            <p:ph type="ctrTitle"/>
          </p:nvPr>
        </p:nvSpPr>
        <p:spPr/>
        <p:txBody>
          <a:bodyPr/>
          <a:lstStyle/>
          <a:p>
            <a:r>
              <a:rPr lang="en-US" dirty="0"/>
              <a:t>FAFSA 2026-27</a:t>
            </a:r>
          </a:p>
        </p:txBody>
      </p:sp>
      <p:sp>
        <p:nvSpPr>
          <p:cNvPr id="5" name="Subtitle 4">
            <a:extLst>
              <a:ext uri="{FF2B5EF4-FFF2-40B4-BE49-F238E27FC236}">
                <a16:creationId xmlns:a16="http://schemas.microsoft.com/office/drawing/2014/main" id="{7C0F6827-19E9-B3E7-5D58-A9355A22AC2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2834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dirty="0"/>
              <a:t>FAFSA 2026-27</a:t>
            </a:r>
          </a:p>
        </p:txBody>
      </p:sp>
      <p:sp>
        <p:nvSpPr>
          <p:cNvPr id="4" name="Footer Placeholder 3">
            <a:extLst>
              <a:ext uri="{FF2B5EF4-FFF2-40B4-BE49-F238E27FC236}">
                <a16:creationId xmlns:a16="http://schemas.microsoft.com/office/drawing/2014/main" id="{D9C75B1C-F442-75A9-294E-F09358DBF55B}"/>
              </a:ext>
            </a:extLst>
          </p:cNvPr>
          <p:cNvSpPr>
            <a:spLocks noGrp="1"/>
          </p:cNvSpPr>
          <p:nvPr>
            <p:ph type="ftr" sz="quarter" idx="11"/>
          </p:nvPr>
        </p:nvSpPr>
        <p:spPr/>
        <p:txBody>
          <a:bodyPr/>
          <a:lstStyle/>
          <a:p>
            <a:pPr algn="r"/>
            <a:r>
              <a:rPr lang="en-US" dirty="0"/>
              <a:t>ISFAA.org</a:t>
            </a:r>
          </a:p>
        </p:txBody>
      </p:sp>
      <p:sp>
        <p:nvSpPr>
          <p:cNvPr id="5" name="Slide Number Placeholder 4">
            <a:extLst>
              <a:ext uri="{FF2B5EF4-FFF2-40B4-BE49-F238E27FC236}">
                <a16:creationId xmlns:a16="http://schemas.microsoft.com/office/drawing/2014/main" id="{93B5A386-4D62-ECD6-DC4B-1B6A21665B09}"/>
              </a:ext>
            </a:extLst>
          </p:cNvPr>
          <p:cNvSpPr>
            <a:spLocks noGrp="1"/>
          </p:cNvSpPr>
          <p:nvPr>
            <p:ph type="sldNum" sz="quarter" idx="12"/>
          </p:nvPr>
        </p:nvSpPr>
        <p:spPr/>
        <p:txBody>
          <a:bodyPr/>
          <a:lstStyle/>
          <a:p>
            <a:fld id="{DAF54E08-83A7-0B42-9751-742E0DC3DCF6}" type="slidenum">
              <a:rPr lang="en-US" smtClean="0"/>
              <a:t>9</a:t>
            </a:fld>
            <a:endParaRPr lang="en-US" dirty="0"/>
          </a:p>
        </p:txBody>
      </p:sp>
      <p:pic>
        <p:nvPicPr>
          <p:cNvPr id="7" name="Picture 6">
            <a:extLst>
              <a:ext uri="{FF2B5EF4-FFF2-40B4-BE49-F238E27FC236}">
                <a16:creationId xmlns:a16="http://schemas.microsoft.com/office/drawing/2014/main" id="{5C311E51-EE94-1860-74DB-483F41E1D87F}"/>
              </a:ext>
            </a:extLst>
          </p:cNvPr>
          <p:cNvPicPr>
            <a:picLocks noChangeAspect="1"/>
          </p:cNvPicPr>
          <p:nvPr/>
        </p:nvPicPr>
        <p:blipFill>
          <a:blip r:embed="rId3"/>
          <a:stretch>
            <a:fillRect/>
          </a:stretch>
        </p:blipFill>
        <p:spPr>
          <a:xfrm>
            <a:off x="803570" y="1503871"/>
            <a:ext cx="10584860" cy="4850231"/>
          </a:xfrm>
          <a:prstGeom prst="rect">
            <a:avLst/>
          </a:prstGeom>
        </p:spPr>
      </p:pic>
      <p:sp>
        <p:nvSpPr>
          <p:cNvPr id="3" name="Content Placeholder 2">
            <a:extLst>
              <a:ext uri="{FF2B5EF4-FFF2-40B4-BE49-F238E27FC236}">
                <a16:creationId xmlns:a16="http://schemas.microsoft.com/office/drawing/2014/main" id="{2ED04DF6-4E91-F377-9EF8-320C2A69112D}"/>
              </a:ext>
            </a:extLst>
          </p:cNvPr>
          <p:cNvSpPr>
            <a:spLocks noGrp="1"/>
          </p:cNvSpPr>
          <p:nvPr>
            <p:ph idx="1"/>
          </p:nvPr>
        </p:nvSpPr>
        <p:spPr>
          <a:xfrm>
            <a:off x="6850674" y="5572125"/>
            <a:ext cx="4200525" cy="604364"/>
          </a:xfrm>
        </p:spPr>
        <p:txBody>
          <a:bodyPr>
            <a:normAutofit/>
          </a:bodyPr>
          <a:lstStyle/>
          <a:p>
            <a:pPr marL="0" indent="0" algn="ctr">
              <a:buNone/>
            </a:pPr>
            <a:r>
              <a:rPr lang="en-US" b="1" dirty="0">
                <a:solidFill>
                  <a:srgbClr val="AD2954"/>
                </a:solidFill>
              </a:rPr>
              <a:t>studentaid.gov</a:t>
            </a:r>
          </a:p>
        </p:txBody>
      </p:sp>
      <p:pic>
        <p:nvPicPr>
          <p:cNvPr id="10" name="Picture 9">
            <a:extLst>
              <a:ext uri="{FF2B5EF4-FFF2-40B4-BE49-F238E27FC236}">
                <a16:creationId xmlns:a16="http://schemas.microsoft.com/office/drawing/2014/main" id="{39D3F9E2-CC67-FED5-4317-7032C73F55D2}"/>
              </a:ext>
            </a:extLst>
          </p:cNvPr>
          <p:cNvPicPr>
            <a:picLocks noChangeAspect="1"/>
          </p:cNvPicPr>
          <p:nvPr/>
        </p:nvPicPr>
        <p:blipFill>
          <a:blip r:embed="rId4"/>
          <a:srcRect l="9260" t="29028" r="8703" b="28323"/>
          <a:stretch>
            <a:fillRect/>
          </a:stretch>
        </p:blipFill>
        <p:spPr>
          <a:xfrm rot="1251624">
            <a:off x="8132886" y="1562088"/>
            <a:ext cx="4274526" cy="1481503"/>
          </a:xfrm>
          <a:prstGeom prst="rect">
            <a:avLst/>
          </a:prstGeom>
        </p:spPr>
      </p:pic>
    </p:spTree>
    <p:extLst>
      <p:ext uri="{BB962C8B-B14F-4D97-AF65-F5344CB8AC3E}">
        <p14:creationId xmlns:p14="http://schemas.microsoft.com/office/powerpoint/2010/main" val="2341710883"/>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DD37420256D4688988B131C806FF2" ma:contentTypeVersion="17" ma:contentTypeDescription="Create a new document." ma:contentTypeScope="" ma:versionID="947dddb6e59c2db12298871c36b1e690">
  <xsd:schema xmlns:xsd="http://www.w3.org/2001/XMLSchema" xmlns:xs="http://www.w3.org/2001/XMLSchema" xmlns:p="http://schemas.microsoft.com/office/2006/metadata/properties" xmlns:ns2="83459c77-05d0-463b-9026-90160b305c49" xmlns:ns3="c663fbc6-4748-4e60-8f45-a10d677c1a6a" targetNamespace="http://schemas.microsoft.com/office/2006/metadata/properties" ma:root="true" ma:fieldsID="d7b81cdd11ade586265a59631b084311" ns2:_="" ns3:_="">
    <xsd:import namespace="83459c77-05d0-463b-9026-90160b305c49"/>
    <xsd:import namespace="c663fbc6-4748-4e60-8f45-a10d677c1a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59c77-05d0-463b-9026-90160b30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5dd421-0ddd-4de1-9760-96d2f0a4f06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3fbc6-4748-4e60-8f45-a10d677c1a6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7eeeb7-ef18-44aa-a2f0-860a2acdd390}" ma:internalName="TaxCatchAll" ma:showField="CatchAllData" ma:web="c663fbc6-4748-4e60-8f45-a10d677c1a6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459c77-05d0-463b-9026-90160b305c49">
      <Terms xmlns="http://schemas.microsoft.com/office/infopath/2007/PartnerControls"/>
    </lcf76f155ced4ddcb4097134ff3c332f>
    <TaxCatchAll xmlns="c663fbc6-4748-4e60-8f45-a10d677c1a6a" xsi:nil="true"/>
  </documentManagement>
</p:properties>
</file>

<file path=customXml/itemProps1.xml><?xml version="1.0" encoding="utf-8"?>
<ds:datastoreItem xmlns:ds="http://schemas.openxmlformats.org/officeDocument/2006/customXml" ds:itemID="{3AA4EBBC-22FA-4DA5-8017-829EC8457365}"/>
</file>

<file path=customXml/itemProps2.xml><?xml version="1.0" encoding="utf-8"?>
<ds:datastoreItem xmlns:ds="http://schemas.openxmlformats.org/officeDocument/2006/customXml" ds:itemID="{C69A5B89-2145-4C0B-80CB-AB33E1AB3C48}"/>
</file>

<file path=customXml/itemProps3.xml><?xml version="1.0" encoding="utf-8"?>
<ds:datastoreItem xmlns:ds="http://schemas.openxmlformats.org/officeDocument/2006/customXml" ds:itemID="{7E679645-D05D-4B34-AC74-9F652B63E952}"/>
</file>

<file path=docProps/app.xml><?xml version="1.0" encoding="utf-8"?>
<Properties xmlns="http://schemas.openxmlformats.org/officeDocument/2006/extended-properties" xmlns:vt="http://schemas.openxmlformats.org/officeDocument/2006/docPropsVTypes">
  <Template/>
  <TotalTime>42905</TotalTime>
  <Words>3587</Words>
  <Application>Microsoft Macintosh PowerPoint</Application>
  <PresentationFormat>Widescreen</PresentationFormat>
  <Paragraphs>377</Paragraphs>
  <Slides>34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Cambria</vt:lpstr>
      <vt:lpstr>Engravers MT</vt:lpstr>
      <vt:lpstr>Lucida Grande</vt:lpstr>
      <vt:lpstr>News Cycle</vt:lpstr>
      <vt:lpstr>System Font Regular</vt:lpstr>
      <vt:lpstr>Zapf Dingbats</vt:lpstr>
      <vt:lpstr>Office Theme</vt:lpstr>
      <vt:lpstr>Federal Financial Aid</vt:lpstr>
      <vt:lpstr>Topics of Discussion</vt:lpstr>
      <vt:lpstr>Federal Student Aid Account</vt:lpstr>
      <vt:lpstr>FSA ID Required</vt:lpstr>
      <vt:lpstr>FSA ID – with SSN</vt:lpstr>
      <vt:lpstr>FSA ID – no SSN</vt:lpstr>
      <vt:lpstr>Two-Factor Authentication</vt:lpstr>
      <vt:lpstr>FAFSA 2026-27</vt:lpstr>
      <vt:lpstr>FAFSA 2026-27</vt:lpstr>
      <vt:lpstr>FAFSA Reminders, Upgrades &amp; Changes</vt:lpstr>
      <vt:lpstr>SAI</vt:lpstr>
      <vt:lpstr>Federal Pell Grant</vt:lpstr>
      <vt:lpstr>Pellionaire No Longer</vt:lpstr>
      <vt:lpstr>Consent is REQUIRED</vt:lpstr>
      <vt:lpstr>Starting the FAFSA</vt:lpstr>
      <vt:lpstr>Who is the Parent/Contributor?</vt:lpstr>
      <vt:lpstr>Invite Parent Contributor</vt:lpstr>
      <vt:lpstr>Parent Access</vt:lpstr>
      <vt:lpstr>FADDX</vt:lpstr>
      <vt:lpstr>Assets</vt:lpstr>
      <vt:lpstr>Assets</vt:lpstr>
      <vt:lpstr>Foreign Income Exclusion</vt:lpstr>
      <vt:lpstr>One Big Beautiful Bill Act</vt:lpstr>
      <vt:lpstr>OB3 – Just for Fun</vt:lpstr>
      <vt:lpstr>OB3 – Just for Fun</vt:lpstr>
      <vt:lpstr>Negotiated Rulemaking (Neg Reg)</vt:lpstr>
      <vt:lpstr>Two Neg Reg Committees </vt:lpstr>
      <vt:lpstr>Two Neg Reg Committees </vt:lpstr>
      <vt:lpstr>End Results?</vt:lpstr>
      <vt:lpstr>Avoiding Bumps in the Road</vt:lpstr>
      <vt:lpstr>Avoid Bumps in the Road</vt:lpstr>
      <vt:lpstr>Avoid Bumps in the Road</vt:lpstr>
      <vt:lpstr>Avoid Bumps in the Road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Sommers</dc:creator>
  <cp:lastModifiedBy>Matt Krieg</cp:lastModifiedBy>
  <cp:revision>294</cp:revision>
  <dcterms:created xsi:type="dcterms:W3CDTF">2018-08-29T13:48:26Z</dcterms:created>
  <dcterms:modified xsi:type="dcterms:W3CDTF">2025-09-05T14:32:03Z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0x0101005ADDD37420256D4688988B131C806FF2</vt:lpwstr>
  </property>
</Properties>
</file>