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8"/>
  </p:notesMasterIdLst>
  <p:handoutMasterIdLst>
    <p:handoutMasterId r:id="rId49"/>
  </p:handoutMasterIdLst>
  <p:sldIdLst>
    <p:sldId id="353" r:id="rId5"/>
    <p:sldId id="356" r:id="rId6"/>
    <p:sldId id="414" r:id="rId7"/>
    <p:sldId id="355" r:id="rId8"/>
    <p:sldId id="378" r:id="rId9"/>
    <p:sldId id="385" r:id="rId10"/>
    <p:sldId id="376" r:id="rId11"/>
    <p:sldId id="372" r:id="rId12"/>
    <p:sldId id="394" r:id="rId13"/>
    <p:sldId id="359" r:id="rId14"/>
    <p:sldId id="364" r:id="rId15"/>
    <p:sldId id="365" r:id="rId16"/>
    <p:sldId id="366" r:id="rId17"/>
    <p:sldId id="416" r:id="rId18"/>
    <p:sldId id="367" r:id="rId19"/>
    <p:sldId id="363" r:id="rId20"/>
    <p:sldId id="389" r:id="rId21"/>
    <p:sldId id="391" r:id="rId22"/>
    <p:sldId id="390" r:id="rId23"/>
    <p:sldId id="409" r:id="rId24"/>
    <p:sldId id="399" r:id="rId25"/>
    <p:sldId id="400" r:id="rId26"/>
    <p:sldId id="407" r:id="rId27"/>
    <p:sldId id="408" r:id="rId28"/>
    <p:sldId id="410" r:id="rId29"/>
    <p:sldId id="358" r:id="rId30"/>
    <p:sldId id="388" r:id="rId31"/>
    <p:sldId id="415" r:id="rId32"/>
    <p:sldId id="393" r:id="rId33"/>
    <p:sldId id="412" r:id="rId34"/>
    <p:sldId id="413" r:id="rId35"/>
    <p:sldId id="360" r:id="rId36"/>
    <p:sldId id="369" r:id="rId37"/>
    <p:sldId id="361" r:id="rId38"/>
    <p:sldId id="368" r:id="rId39"/>
    <p:sldId id="373" r:id="rId40"/>
    <p:sldId id="362" r:id="rId41"/>
    <p:sldId id="401" r:id="rId42"/>
    <p:sldId id="402" r:id="rId43"/>
    <p:sldId id="403" r:id="rId44"/>
    <p:sldId id="404" r:id="rId45"/>
    <p:sldId id="405" r:id="rId46"/>
    <p:sldId id="406" r:id="rId4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14BB8-A70A-7B45-EF85-804C7E5F488F}" name="Price, Emily (CHE)" initials="EP" userId="S::EPrice@che.in.gov::2eee73a0-129a-40ba-bb3f-c35baeb8d888" providerId="AD"/>
  <p188:author id="{C06704E0-1440-E047-6E66-2C9C8CAB9863}" name="Deardorff, Hilary (CHE)" initials="HD" userId="S::HDeardorff@che.in.gov::ba591114-8018-49dd-a88b-d215eb6865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15A"/>
    <a:srgbClr val="EE7428"/>
    <a:srgbClr val="18AEE3"/>
    <a:srgbClr val="1391C1"/>
    <a:srgbClr val="FF0066"/>
    <a:srgbClr val="838787"/>
    <a:srgbClr val="006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208" y="2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Krieg" userId="b96ef2c9-736b-4aee-abba-1d4b1d5f7d11" providerId="ADAL" clId="{015E4CE2-C487-5A8E-8248-CA5D79DAB56C}"/>
    <pc:docChg chg="modSld">
      <pc:chgData name="Matt Krieg" userId="b96ef2c9-736b-4aee-abba-1d4b1d5f7d11" providerId="ADAL" clId="{015E4CE2-C487-5A8E-8248-CA5D79DAB56C}" dt="2025-09-17T18:22:32.349" v="2" actId="20577"/>
      <pc:docMkLst>
        <pc:docMk/>
      </pc:docMkLst>
      <pc:sldChg chg="modSp mod">
        <pc:chgData name="Matt Krieg" userId="b96ef2c9-736b-4aee-abba-1d4b1d5f7d11" providerId="ADAL" clId="{015E4CE2-C487-5A8E-8248-CA5D79DAB56C}" dt="2025-09-17T18:22:32.349" v="2" actId="20577"/>
        <pc:sldMkLst>
          <pc:docMk/>
          <pc:sldMk cId="2361049178" sldId="403"/>
        </pc:sldMkLst>
        <pc:spChg chg="mod">
          <ac:chgData name="Matt Krieg" userId="b96ef2c9-736b-4aee-abba-1d4b1d5f7d11" providerId="ADAL" clId="{015E4CE2-C487-5A8E-8248-CA5D79DAB56C}" dt="2025-09-17T18:22:32.349" v="2" actId="20577"/>
          <ac:spMkLst>
            <pc:docMk/>
            <pc:sldMk cId="2361049178" sldId="403"/>
            <ac:spMk id="5" creationId="{3A66AC93-50AE-027D-2A10-F2187A531B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C298E-958F-4208-AB78-312BAFF2BB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428A87-82D9-4027-84D4-42B03D40DA37}">
      <dgm:prSet/>
      <dgm:spPr>
        <a:ln>
          <a:noFill/>
        </a:ln>
      </dgm:spPr>
      <dgm:t>
        <a:bodyPr/>
        <a:lstStyle/>
        <a:p>
          <a:pPr marL="457200" indent="0"/>
          <a:r>
            <a:rPr lang="en-US" dirty="0"/>
            <a:t>Who is CHE?</a:t>
          </a:r>
        </a:p>
      </dgm:t>
    </dgm:pt>
    <dgm:pt modelId="{5941F7E7-531A-4C39-A9A1-74DFFABE249B}" type="parTrans" cxnId="{4EF82F7F-E1A8-470A-B547-61DABF8F3D62}">
      <dgm:prSet/>
      <dgm:spPr/>
      <dgm:t>
        <a:bodyPr/>
        <a:lstStyle/>
        <a:p>
          <a:endParaRPr lang="en-US"/>
        </a:p>
      </dgm:t>
    </dgm:pt>
    <dgm:pt modelId="{63FBBC2D-3E4A-47A8-9ED4-09F4E0666278}" type="sibTrans" cxnId="{4EF82F7F-E1A8-470A-B547-61DABF8F3D62}">
      <dgm:prSet/>
      <dgm:spPr/>
      <dgm:t>
        <a:bodyPr/>
        <a:lstStyle/>
        <a:p>
          <a:endParaRPr lang="en-US"/>
        </a:p>
      </dgm:t>
    </dgm:pt>
    <dgm:pt modelId="{805342AC-7CD9-4532-B79B-F9F82BA6B083}">
      <dgm:prSet/>
      <dgm:spPr>
        <a:ln>
          <a:noFill/>
        </a:ln>
      </dgm:spPr>
      <dgm:t>
        <a:bodyPr/>
        <a:lstStyle/>
        <a:p>
          <a:pPr marL="457200" indent="0"/>
          <a:r>
            <a:rPr lang="en-US" dirty="0"/>
            <a:t>ScholarTrack</a:t>
          </a:r>
        </a:p>
      </dgm:t>
    </dgm:pt>
    <dgm:pt modelId="{263D0C0D-6ABB-4B5C-99FA-6149D08EBF70}" type="parTrans" cxnId="{FBC5DFC7-937E-4884-9A6B-91B9DE2F5296}">
      <dgm:prSet/>
      <dgm:spPr/>
      <dgm:t>
        <a:bodyPr/>
        <a:lstStyle/>
        <a:p>
          <a:endParaRPr lang="en-US"/>
        </a:p>
      </dgm:t>
    </dgm:pt>
    <dgm:pt modelId="{BAE23786-0B27-4910-8236-B409F1ACA3D6}" type="sibTrans" cxnId="{FBC5DFC7-937E-4884-9A6B-91B9DE2F5296}">
      <dgm:prSet/>
      <dgm:spPr/>
      <dgm:t>
        <a:bodyPr/>
        <a:lstStyle/>
        <a:p>
          <a:endParaRPr lang="en-US"/>
        </a:p>
      </dgm:t>
    </dgm:pt>
    <dgm:pt modelId="{FDE18D07-2C83-435D-935C-3A7E31AF513E}">
      <dgm:prSet/>
      <dgm:spPr>
        <a:ln>
          <a:noFill/>
        </a:ln>
      </dgm:spPr>
      <dgm:t>
        <a:bodyPr/>
        <a:lstStyle/>
        <a:p>
          <a:pPr marL="457200" indent="0"/>
          <a:r>
            <a:rPr lang="en-US"/>
            <a:t>Data Dashboards</a:t>
          </a:r>
        </a:p>
      </dgm:t>
    </dgm:pt>
    <dgm:pt modelId="{3C5BCAF7-CE55-4672-9008-30EA4342613A}" type="parTrans" cxnId="{E5BA2920-1C22-4EAC-8E1A-D19369AF3563}">
      <dgm:prSet/>
      <dgm:spPr/>
      <dgm:t>
        <a:bodyPr/>
        <a:lstStyle/>
        <a:p>
          <a:endParaRPr lang="en-US"/>
        </a:p>
      </dgm:t>
    </dgm:pt>
    <dgm:pt modelId="{BC4165CE-FABD-45A5-988C-4F92ECF5A41C}" type="sibTrans" cxnId="{E5BA2920-1C22-4EAC-8E1A-D19369AF3563}">
      <dgm:prSet/>
      <dgm:spPr/>
      <dgm:t>
        <a:bodyPr/>
        <a:lstStyle/>
        <a:p>
          <a:endParaRPr lang="en-US"/>
        </a:p>
      </dgm:t>
    </dgm:pt>
    <dgm:pt modelId="{E2D67662-CBF1-4890-9045-540C1FE3F550}">
      <dgm:prSet/>
      <dgm:spPr>
        <a:ln>
          <a:noFill/>
        </a:ln>
      </dgm:spPr>
      <dgm:t>
        <a:bodyPr/>
        <a:lstStyle/>
        <a:p>
          <a:pPr marL="457200" indent="0"/>
          <a:r>
            <a:rPr lang="en-US"/>
            <a:t>Best Practices and Support</a:t>
          </a:r>
        </a:p>
      </dgm:t>
    </dgm:pt>
    <dgm:pt modelId="{1AF2159B-648B-4A67-9021-75ED71F4E854}" type="parTrans" cxnId="{CB071B5D-FBBF-41F7-830F-7DF12786A9E6}">
      <dgm:prSet/>
      <dgm:spPr/>
      <dgm:t>
        <a:bodyPr/>
        <a:lstStyle/>
        <a:p>
          <a:endParaRPr lang="en-US"/>
        </a:p>
      </dgm:t>
    </dgm:pt>
    <dgm:pt modelId="{99D5B0D9-7BE9-419C-8391-3CD13BE4D3FE}" type="sibTrans" cxnId="{CB071B5D-FBBF-41F7-830F-7DF12786A9E6}">
      <dgm:prSet/>
      <dgm:spPr/>
      <dgm:t>
        <a:bodyPr/>
        <a:lstStyle/>
        <a:p>
          <a:endParaRPr lang="en-US"/>
        </a:p>
      </dgm:t>
    </dgm:pt>
    <dgm:pt modelId="{9FFD6E43-0677-40D5-8E45-6613DF124FAE}">
      <dgm:prSet/>
      <dgm:spPr>
        <a:ln>
          <a:noFill/>
        </a:ln>
      </dgm:spPr>
      <dgm:t>
        <a:bodyPr/>
        <a:lstStyle/>
        <a:p>
          <a:pPr marL="457200" indent="0"/>
          <a:r>
            <a:rPr lang="en-US" dirty="0"/>
            <a:t>FAFSA and Financial Aid Program Updates</a:t>
          </a:r>
        </a:p>
      </dgm:t>
    </dgm:pt>
    <dgm:pt modelId="{314EA91C-E3C7-4577-9D89-FA9295FECDBB}" type="parTrans" cxnId="{84E4063F-49A9-46DE-89CD-569BCC1AC7EE}">
      <dgm:prSet/>
      <dgm:spPr/>
      <dgm:t>
        <a:bodyPr/>
        <a:lstStyle/>
        <a:p>
          <a:endParaRPr lang="en-US"/>
        </a:p>
      </dgm:t>
    </dgm:pt>
    <dgm:pt modelId="{B21446D1-FF43-48CD-AA34-61D551E272AF}" type="sibTrans" cxnId="{84E4063F-49A9-46DE-89CD-569BCC1AC7EE}">
      <dgm:prSet/>
      <dgm:spPr/>
      <dgm:t>
        <a:bodyPr/>
        <a:lstStyle/>
        <a:p>
          <a:endParaRPr lang="en-US"/>
        </a:p>
      </dgm:t>
    </dgm:pt>
    <dgm:pt modelId="{4CEB712B-FE5A-4D57-BADD-1C2E63D8DCEA}">
      <dgm:prSet/>
      <dgm:spPr>
        <a:ln>
          <a:noFill/>
        </a:ln>
      </dgm:spPr>
      <dgm:t>
        <a:bodyPr/>
        <a:lstStyle/>
        <a:p>
          <a:pPr marL="457200" indent="0"/>
          <a:r>
            <a:rPr lang="en-US" dirty="0"/>
            <a:t>Program and Initiative Updates</a:t>
          </a:r>
        </a:p>
      </dgm:t>
    </dgm:pt>
    <dgm:pt modelId="{CF669CF7-AB6C-40A5-B200-D06D4604AB42}" type="parTrans" cxnId="{931E0511-24B5-4B12-BC43-94A094461D76}">
      <dgm:prSet/>
      <dgm:spPr/>
      <dgm:t>
        <a:bodyPr/>
        <a:lstStyle/>
        <a:p>
          <a:endParaRPr lang="en-US"/>
        </a:p>
      </dgm:t>
    </dgm:pt>
    <dgm:pt modelId="{3819F363-44B5-4992-B482-0107B9244198}" type="sibTrans" cxnId="{931E0511-24B5-4B12-BC43-94A094461D76}">
      <dgm:prSet/>
      <dgm:spPr/>
      <dgm:t>
        <a:bodyPr/>
        <a:lstStyle/>
        <a:p>
          <a:endParaRPr lang="en-US"/>
        </a:p>
      </dgm:t>
    </dgm:pt>
    <dgm:pt modelId="{C0326725-4319-4B44-97C7-0E23021D796A}" type="pres">
      <dgm:prSet presAssocID="{B2EC298E-958F-4208-AB78-312BAFF2BBC6}" presName="linear" presStyleCnt="0">
        <dgm:presLayoutVars>
          <dgm:animLvl val="lvl"/>
          <dgm:resizeHandles val="exact"/>
        </dgm:presLayoutVars>
      </dgm:prSet>
      <dgm:spPr/>
    </dgm:pt>
    <dgm:pt modelId="{7A7080AD-53F4-4610-8DE3-A5F2FAFA310E}" type="pres">
      <dgm:prSet presAssocID="{D8428A87-82D9-4027-84D4-42B03D40DA37}" presName="parentText" presStyleLbl="node1" presStyleIdx="0" presStyleCnt="6" custScaleY="141145" custLinFactNeighborX="-1707" custLinFactNeighborY="-67553">
        <dgm:presLayoutVars>
          <dgm:chMax val="0"/>
          <dgm:bulletEnabled val="1"/>
        </dgm:presLayoutVars>
      </dgm:prSet>
      <dgm:spPr>
        <a:prstGeom prst="rect">
          <a:avLst/>
        </a:prstGeom>
      </dgm:spPr>
    </dgm:pt>
    <dgm:pt modelId="{A3E7AADD-76B1-41E4-BCA0-B3D63588AC17}" type="pres">
      <dgm:prSet presAssocID="{63FBBC2D-3E4A-47A8-9ED4-09F4E0666278}" presName="spacer" presStyleCnt="0"/>
      <dgm:spPr/>
    </dgm:pt>
    <dgm:pt modelId="{DA6D0596-4D9B-4BC6-BF2C-9CD2F5CF354F}" type="pres">
      <dgm:prSet presAssocID="{805342AC-7CD9-4532-B79B-F9F82BA6B083}" presName="parentText" presStyleLbl="node1" presStyleIdx="1" presStyleCnt="6" custScaleY="135819" custLinFactNeighborX="-223" custLinFactNeighborY="-44303">
        <dgm:presLayoutVars>
          <dgm:chMax val="0"/>
          <dgm:bulletEnabled val="1"/>
        </dgm:presLayoutVars>
      </dgm:prSet>
      <dgm:spPr>
        <a:prstGeom prst="rect">
          <a:avLst/>
        </a:prstGeom>
      </dgm:spPr>
    </dgm:pt>
    <dgm:pt modelId="{7606B144-51AF-4062-964C-E5916945390F}" type="pres">
      <dgm:prSet presAssocID="{BAE23786-0B27-4910-8236-B409F1ACA3D6}" presName="spacer" presStyleCnt="0"/>
      <dgm:spPr/>
    </dgm:pt>
    <dgm:pt modelId="{B6B6CE12-66F7-40EB-A7B0-C51EF4A56145}" type="pres">
      <dgm:prSet presAssocID="{4CEB712B-FE5A-4D57-BADD-1C2E63D8DCEA}" presName="parentText" presStyleLbl="node1" presStyleIdx="2" presStyleCnt="6" custScaleY="135819">
        <dgm:presLayoutVars>
          <dgm:chMax val="0"/>
          <dgm:bulletEnabled val="1"/>
        </dgm:presLayoutVars>
      </dgm:prSet>
      <dgm:spPr>
        <a:prstGeom prst="rect">
          <a:avLst/>
        </a:prstGeom>
      </dgm:spPr>
    </dgm:pt>
    <dgm:pt modelId="{005F6D23-3610-40EA-B0DC-0D58B18CBD24}" type="pres">
      <dgm:prSet presAssocID="{3819F363-44B5-4992-B482-0107B9244198}" presName="spacer" presStyleCnt="0"/>
      <dgm:spPr/>
    </dgm:pt>
    <dgm:pt modelId="{0C40E8EE-D41F-4F21-95E5-E88C11BAA885}" type="pres">
      <dgm:prSet presAssocID="{9FFD6E43-0677-40D5-8E45-6613DF124FAE}" presName="parentText" presStyleLbl="node1" presStyleIdx="3" presStyleCnt="6" custScaleY="128885">
        <dgm:presLayoutVars>
          <dgm:chMax val="0"/>
          <dgm:bulletEnabled val="1"/>
        </dgm:presLayoutVars>
      </dgm:prSet>
      <dgm:spPr>
        <a:prstGeom prst="rect">
          <a:avLst/>
        </a:prstGeom>
      </dgm:spPr>
    </dgm:pt>
    <dgm:pt modelId="{11167196-AD17-4228-BAF0-7EB573A52BC5}" type="pres">
      <dgm:prSet presAssocID="{B21446D1-FF43-48CD-AA34-61D551E272AF}" presName="spacer" presStyleCnt="0"/>
      <dgm:spPr/>
    </dgm:pt>
    <dgm:pt modelId="{33ECFD6B-69C2-429A-A083-9E2335510152}" type="pres">
      <dgm:prSet presAssocID="{FDE18D07-2C83-435D-935C-3A7E31AF513E}" presName="parentText" presStyleLbl="node1" presStyleIdx="4" presStyleCnt="6" custScaleY="135819">
        <dgm:presLayoutVars>
          <dgm:chMax val="0"/>
          <dgm:bulletEnabled val="1"/>
        </dgm:presLayoutVars>
      </dgm:prSet>
      <dgm:spPr>
        <a:prstGeom prst="rect">
          <a:avLst/>
        </a:prstGeom>
      </dgm:spPr>
    </dgm:pt>
    <dgm:pt modelId="{31C4DACB-3B7F-4179-AAE4-14FB0781E1EE}" type="pres">
      <dgm:prSet presAssocID="{BC4165CE-FABD-45A5-988C-4F92ECF5A41C}" presName="spacer" presStyleCnt="0"/>
      <dgm:spPr/>
    </dgm:pt>
    <dgm:pt modelId="{AF6647DF-0661-4C5D-9275-17FEBCE5C8A2}" type="pres">
      <dgm:prSet presAssocID="{E2D67662-CBF1-4890-9045-540C1FE3F550}" presName="parentText" presStyleLbl="node1" presStyleIdx="5" presStyleCnt="6" custScaleY="135819">
        <dgm:presLayoutVars>
          <dgm:chMax val="0"/>
          <dgm:bulletEnabled val="1"/>
        </dgm:presLayoutVars>
      </dgm:prSet>
      <dgm:spPr>
        <a:prstGeom prst="rect">
          <a:avLst/>
        </a:prstGeom>
      </dgm:spPr>
    </dgm:pt>
  </dgm:ptLst>
  <dgm:cxnLst>
    <dgm:cxn modelId="{931E0511-24B5-4B12-BC43-94A094461D76}" srcId="{B2EC298E-958F-4208-AB78-312BAFF2BBC6}" destId="{4CEB712B-FE5A-4D57-BADD-1C2E63D8DCEA}" srcOrd="2" destOrd="0" parTransId="{CF669CF7-AB6C-40A5-B200-D06D4604AB42}" sibTransId="{3819F363-44B5-4992-B482-0107B9244198}"/>
    <dgm:cxn modelId="{6AC72F13-81E2-42B6-B6C6-3BA4F3B52A90}" type="presOf" srcId="{9FFD6E43-0677-40D5-8E45-6613DF124FAE}" destId="{0C40E8EE-D41F-4F21-95E5-E88C11BAA885}" srcOrd="0" destOrd="0" presId="urn:microsoft.com/office/officeart/2005/8/layout/vList2"/>
    <dgm:cxn modelId="{E5BA2920-1C22-4EAC-8E1A-D19369AF3563}" srcId="{B2EC298E-958F-4208-AB78-312BAFF2BBC6}" destId="{FDE18D07-2C83-435D-935C-3A7E31AF513E}" srcOrd="4" destOrd="0" parTransId="{3C5BCAF7-CE55-4672-9008-30EA4342613A}" sibTransId="{BC4165CE-FABD-45A5-988C-4F92ECF5A41C}"/>
    <dgm:cxn modelId="{76A16037-BA74-4475-A668-1DD767778167}" type="presOf" srcId="{E2D67662-CBF1-4890-9045-540C1FE3F550}" destId="{AF6647DF-0661-4C5D-9275-17FEBCE5C8A2}" srcOrd="0" destOrd="0" presId="urn:microsoft.com/office/officeart/2005/8/layout/vList2"/>
    <dgm:cxn modelId="{D274E23D-B1AD-4325-AA85-F43076237B58}" type="presOf" srcId="{805342AC-7CD9-4532-B79B-F9F82BA6B083}" destId="{DA6D0596-4D9B-4BC6-BF2C-9CD2F5CF354F}" srcOrd="0" destOrd="0" presId="urn:microsoft.com/office/officeart/2005/8/layout/vList2"/>
    <dgm:cxn modelId="{84E4063F-49A9-46DE-89CD-569BCC1AC7EE}" srcId="{B2EC298E-958F-4208-AB78-312BAFF2BBC6}" destId="{9FFD6E43-0677-40D5-8E45-6613DF124FAE}" srcOrd="3" destOrd="0" parTransId="{314EA91C-E3C7-4577-9D89-FA9295FECDBB}" sibTransId="{B21446D1-FF43-48CD-AA34-61D551E272AF}"/>
    <dgm:cxn modelId="{CB071B5D-FBBF-41F7-830F-7DF12786A9E6}" srcId="{B2EC298E-958F-4208-AB78-312BAFF2BBC6}" destId="{E2D67662-CBF1-4890-9045-540C1FE3F550}" srcOrd="5" destOrd="0" parTransId="{1AF2159B-648B-4A67-9021-75ED71F4E854}" sibTransId="{99D5B0D9-7BE9-419C-8391-3CD13BE4D3FE}"/>
    <dgm:cxn modelId="{4EF82F7F-E1A8-470A-B547-61DABF8F3D62}" srcId="{B2EC298E-958F-4208-AB78-312BAFF2BBC6}" destId="{D8428A87-82D9-4027-84D4-42B03D40DA37}" srcOrd="0" destOrd="0" parTransId="{5941F7E7-531A-4C39-A9A1-74DFFABE249B}" sibTransId="{63FBBC2D-3E4A-47A8-9ED4-09F4E0666278}"/>
    <dgm:cxn modelId="{2A485184-7C9C-424F-9774-6EF174FED8D8}" type="presOf" srcId="{D8428A87-82D9-4027-84D4-42B03D40DA37}" destId="{7A7080AD-53F4-4610-8DE3-A5F2FAFA310E}" srcOrd="0" destOrd="0" presId="urn:microsoft.com/office/officeart/2005/8/layout/vList2"/>
    <dgm:cxn modelId="{FBC5DFC7-937E-4884-9A6B-91B9DE2F5296}" srcId="{B2EC298E-958F-4208-AB78-312BAFF2BBC6}" destId="{805342AC-7CD9-4532-B79B-F9F82BA6B083}" srcOrd="1" destOrd="0" parTransId="{263D0C0D-6ABB-4B5C-99FA-6149D08EBF70}" sibTransId="{BAE23786-0B27-4910-8236-B409F1ACA3D6}"/>
    <dgm:cxn modelId="{8FB809DD-320C-4AE8-AFC6-B146517FC13B}" type="presOf" srcId="{4CEB712B-FE5A-4D57-BADD-1C2E63D8DCEA}" destId="{B6B6CE12-66F7-40EB-A7B0-C51EF4A56145}" srcOrd="0" destOrd="0" presId="urn:microsoft.com/office/officeart/2005/8/layout/vList2"/>
    <dgm:cxn modelId="{69E356E4-08D3-4B5A-9743-96E8A336430F}" type="presOf" srcId="{B2EC298E-958F-4208-AB78-312BAFF2BBC6}" destId="{C0326725-4319-4B44-97C7-0E23021D796A}" srcOrd="0" destOrd="0" presId="urn:microsoft.com/office/officeart/2005/8/layout/vList2"/>
    <dgm:cxn modelId="{78A88DF8-3A62-4AC2-A70D-867093F211C5}" type="presOf" srcId="{FDE18D07-2C83-435D-935C-3A7E31AF513E}" destId="{33ECFD6B-69C2-429A-A083-9E2335510152}" srcOrd="0" destOrd="0" presId="urn:microsoft.com/office/officeart/2005/8/layout/vList2"/>
    <dgm:cxn modelId="{CB4CEBAF-606F-40CF-B133-1B0B06A70919}" type="presParOf" srcId="{C0326725-4319-4B44-97C7-0E23021D796A}" destId="{7A7080AD-53F4-4610-8DE3-A5F2FAFA310E}" srcOrd="0" destOrd="0" presId="urn:microsoft.com/office/officeart/2005/8/layout/vList2"/>
    <dgm:cxn modelId="{6D5BE2B9-BFBA-4A26-8217-66DCC4F709C3}" type="presParOf" srcId="{C0326725-4319-4B44-97C7-0E23021D796A}" destId="{A3E7AADD-76B1-41E4-BCA0-B3D63588AC17}" srcOrd="1" destOrd="0" presId="urn:microsoft.com/office/officeart/2005/8/layout/vList2"/>
    <dgm:cxn modelId="{9E75EF01-58B5-4C13-AD8A-D1E0D4C137BF}" type="presParOf" srcId="{C0326725-4319-4B44-97C7-0E23021D796A}" destId="{DA6D0596-4D9B-4BC6-BF2C-9CD2F5CF354F}" srcOrd="2" destOrd="0" presId="urn:microsoft.com/office/officeart/2005/8/layout/vList2"/>
    <dgm:cxn modelId="{CE09E5F4-70AB-4CE2-992D-0A065878E545}" type="presParOf" srcId="{C0326725-4319-4B44-97C7-0E23021D796A}" destId="{7606B144-51AF-4062-964C-E5916945390F}" srcOrd="3" destOrd="0" presId="urn:microsoft.com/office/officeart/2005/8/layout/vList2"/>
    <dgm:cxn modelId="{54AD8E60-859C-406A-8696-F5C9CC570BB0}" type="presParOf" srcId="{C0326725-4319-4B44-97C7-0E23021D796A}" destId="{B6B6CE12-66F7-40EB-A7B0-C51EF4A56145}" srcOrd="4" destOrd="0" presId="urn:microsoft.com/office/officeart/2005/8/layout/vList2"/>
    <dgm:cxn modelId="{10CADCDE-FE1C-4288-97DD-F0C951EE422F}" type="presParOf" srcId="{C0326725-4319-4B44-97C7-0E23021D796A}" destId="{005F6D23-3610-40EA-B0DC-0D58B18CBD24}" srcOrd="5" destOrd="0" presId="urn:microsoft.com/office/officeart/2005/8/layout/vList2"/>
    <dgm:cxn modelId="{9641ECA2-B666-4623-92A8-71020FEB708F}" type="presParOf" srcId="{C0326725-4319-4B44-97C7-0E23021D796A}" destId="{0C40E8EE-D41F-4F21-95E5-E88C11BAA885}" srcOrd="6" destOrd="0" presId="urn:microsoft.com/office/officeart/2005/8/layout/vList2"/>
    <dgm:cxn modelId="{F029D445-B70F-47A8-8C17-40928C9D3D4A}" type="presParOf" srcId="{C0326725-4319-4B44-97C7-0E23021D796A}" destId="{11167196-AD17-4228-BAF0-7EB573A52BC5}" srcOrd="7" destOrd="0" presId="urn:microsoft.com/office/officeart/2005/8/layout/vList2"/>
    <dgm:cxn modelId="{DF5A7206-A733-4C0C-A94B-CCD431D726CB}" type="presParOf" srcId="{C0326725-4319-4B44-97C7-0E23021D796A}" destId="{33ECFD6B-69C2-429A-A083-9E2335510152}" srcOrd="8" destOrd="0" presId="urn:microsoft.com/office/officeart/2005/8/layout/vList2"/>
    <dgm:cxn modelId="{40F8A30E-BCA0-4187-B707-C809F168008D}" type="presParOf" srcId="{C0326725-4319-4B44-97C7-0E23021D796A}" destId="{31C4DACB-3B7F-4179-AAE4-14FB0781E1EE}" srcOrd="9" destOrd="0" presId="urn:microsoft.com/office/officeart/2005/8/layout/vList2"/>
    <dgm:cxn modelId="{C3BB41AF-6714-48EB-AB02-87DAFE87DC95}" type="presParOf" srcId="{C0326725-4319-4B44-97C7-0E23021D796A}" destId="{AF6647DF-0661-4C5D-9275-17FEBCE5C8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080AD-53F4-4610-8DE3-A5F2FAFA310E}">
      <dsp:nvSpPr>
        <dsp:cNvPr id="0" name=""/>
        <dsp:cNvSpPr/>
      </dsp:nvSpPr>
      <dsp:spPr>
        <a:xfrm>
          <a:off x="0" y="7361"/>
          <a:ext cx="16421100" cy="1349190"/>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dirty="0"/>
            <a:t>Who is CHE?</a:t>
          </a:r>
        </a:p>
      </dsp:txBody>
      <dsp:txXfrm>
        <a:off x="0" y="7361"/>
        <a:ext cx="16421100" cy="1349190"/>
      </dsp:txXfrm>
    </dsp:sp>
    <dsp:sp modelId="{DA6D0596-4D9B-4BC6-BF2C-9CD2F5CF354F}">
      <dsp:nvSpPr>
        <dsp:cNvPr id="0" name=""/>
        <dsp:cNvSpPr/>
      </dsp:nvSpPr>
      <dsp:spPr>
        <a:xfrm>
          <a:off x="0" y="1509184"/>
          <a:ext cx="16421100" cy="1298280"/>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dirty="0"/>
            <a:t>ScholarTrack</a:t>
          </a:r>
        </a:p>
      </dsp:txBody>
      <dsp:txXfrm>
        <a:off x="0" y="1509184"/>
        <a:ext cx="16421100" cy="1298280"/>
      </dsp:txXfrm>
    </dsp:sp>
    <dsp:sp modelId="{B6B6CE12-66F7-40EB-A7B0-C51EF4A56145}">
      <dsp:nvSpPr>
        <dsp:cNvPr id="0" name=""/>
        <dsp:cNvSpPr/>
      </dsp:nvSpPr>
      <dsp:spPr>
        <a:xfrm>
          <a:off x="0" y="2986169"/>
          <a:ext cx="16421100" cy="1298280"/>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dirty="0"/>
            <a:t>Program and Initiative Updates</a:t>
          </a:r>
        </a:p>
      </dsp:txBody>
      <dsp:txXfrm>
        <a:off x="0" y="2986169"/>
        <a:ext cx="16421100" cy="1298280"/>
      </dsp:txXfrm>
    </dsp:sp>
    <dsp:sp modelId="{0C40E8EE-D41F-4F21-95E5-E88C11BAA885}">
      <dsp:nvSpPr>
        <dsp:cNvPr id="0" name=""/>
        <dsp:cNvSpPr/>
      </dsp:nvSpPr>
      <dsp:spPr>
        <a:xfrm>
          <a:off x="0" y="4408290"/>
          <a:ext cx="16421100" cy="1231998"/>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dirty="0"/>
            <a:t>FAFSA and Financial Aid Program Updates</a:t>
          </a:r>
        </a:p>
      </dsp:txBody>
      <dsp:txXfrm>
        <a:off x="0" y="4408290"/>
        <a:ext cx="16421100" cy="1231998"/>
      </dsp:txXfrm>
    </dsp:sp>
    <dsp:sp modelId="{33ECFD6B-69C2-429A-A083-9E2335510152}">
      <dsp:nvSpPr>
        <dsp:cNvPr id="0" name=""/>
        <dsp:cNvSpPr/>
      </dsp:nvSpPr>
      <dsp:spPr>
        <a:xfrm>
          <a:off x="0" y="5764128"/>
          <a:ext cx="16421100" cy="1298280"/>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a:t>Data Dashboards</a:t>
          </a:r>
        </a:p>
      </dsp:txBody>
      <dsp:txXfrm>
        <a:off x="0" y="5764128"/>
        <a:ext cx="16421100" cy="1298280"/>
      </dsp:txXfrm>
    </dsp:sp>
    <dsp:sp modelId="{AF6647DF-0661-4C5D-9275-17FEBCE5C8A2}">
      <dsp:nvSpPr>
        <dsp:cNvPr id="0" name=""/>
        <dsp:cNvSpPr/>
      </dsp:nvSpPr>
      <dsp:spPr>
        <a:xfrm>
          <a:off x="0" y="7186249"/>
          <a:ext cx="16421100" cy="1298280"/>
        </a:xfrm>
        <a:prstGeom prst="rect">
          <a:avLst/>
        </a:prstGeom>
        <a:solidFill>
          <a:schemeClr val="accen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457200" lvl="0" indent="0" algn="l" defTabSz="1911350">
            <a:lnSpc>
              <a:spcPct val="90000"/>
            </a:lnSpc>
            <a:spcBef>
              <a:spcPct val="0"/>
            </a:spcBef>
            <a:spcAft>
              <a:spcPct val="35000"/>
            </a:spcAft>
            <a:buNone/>
          </a:pPr>
          <a:r>
            <a:rPr lang="en-US" sz="4300" kern="1200"/>
            <a:t>Best Practices and Support</a:t>
          </a:r>
        </a:p>
      </dsp:txBody>
      <dsp:txXfrm>
        <a:off x="0" y="7186249"/>
        <a:ext cx="16421100" cy="1298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5509FD-2B35-8315-5677-4BA959D793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7F6A67-E058-EAB3-FD25-C487776142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627D5-9503-43F6-A8B7-6A3B7AF14164}" type="datetimeFigureOut">
              <a:rPr lang="en-US" smtClean="0"/>
              <a:t>9/17/25</a:t>
            </a:fld>
            <a:endParaRPr lang="en-US"/>
          </a:p>
        </p:txBody>
      </p:sp>
      <p:sp>
        <p:nvSpPr>
          <p:cNvPr id="4" name="Footer Placeholder 3">
            <a:extLst>
              <a:ext uri="{FF2B5EF4-FFF2-40B4-BE49-F238E27FC236}">
                <a16:creationId xmlns:a16="http://schemas.microsoft.com/office/drawing/2014/main" id="{59121D85-9A67-AE67-B807-606F28307F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123FA-EC8E-1F98-9484-D68904232D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6E4F10-A9B5-47FD-9153-F33C0836AAEF}" type="slidenum">
              <a:rPr lang="en-US" smtClean="0"/>
              <a:t>‹#›</a:t>
            </a:fld>
            <a:endParaRPr lang="en-US"/>
          </a:p>
        </p:txBody>
      </p:sp>
    </p:spTree>
    <p:extLst>
      <p:ext uri="{BB962C8B-B14F-4D97-AF65-F5344CB8AC3E}">
        <p14:creationId xmlns:p14="http://schemas.microsoft.com/office/powerpoint/2010/main" val="3051257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1E208-DBB4-41BB-947F-3FD41F80B28F}" type="datetimeFigureOut">
              <a:rPr lang="en-US" smtClean="0"/>
              <a:t>9/17/25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670CD-8272-4E5F-9467-AD5D8B913878}" type="slidenum">
              <a:rPr lang="en-US" smtClean="0"/>
              <a:t>‹#›</a:t>
            </a:fld>
            <a:endParaRPr lang="en-US"/>
          </a:p>
        </p:txBody>
      </p:sp>
    </p:spTree>
    <p:extLst>
      <p:ext uri="{BB962C8B-B14F-4D97-AF65-F5344CB8AC3E}">
        <p14:creationId xmlns:p14="http://schemas.microsoft.com/office/powerpoint/2010/main" val="404928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Commission is not a governing board, but  a </a:t>
            </a:r>
            <a:r>
              <a:rPr lang="en-US" sz="1200" b="1" dirty="0"/>
              <a:t>coordinating agency</a:t>
            </a:r>
            <a:r>
              <a:rPr lang="en-US" sz="1200" dirty="0"/>
              <a:t>.</a:t>
            </a:r>
            <a:endParaRPr lang="en-US" dirty="0"/>
          </a:p>
        </p:txBody>
      </p:sp>
      <p:sp>
        <p:nvSpPr>
          <p:cNvPr id="4" name="Slide Number Placeholder 3"/>
          <p:cNvSpPr>
            <a:spLocks noGrp="1"/>
          </p:cNvSpPr>
          <p:nvPr>
            <p:ph type="sldNum" sz="quarter" idx="5"/>
          </p:nvPr>
        </p:nvSpPr>
        <p:spPr/>
        <p:txBody>
          <a:bodyPr/>
          <a:lstStyle/>
          <a:p>
            <a:fld id="{11E670CD-8272-4E5F-9467-AD5D8B913878}" type="slidenum">
              <a:rPr lang="en-US" smtClean="0"/>
              <a:t>3</a:t>
            </a:fld>
            <a:endParaRPr lang="en-US"/>
          </a:p>
        </p:txBody>
      </p:sp>
    </p:spTree>
    <p:extLst>
      <p:ext uri="{BB962C8B-B14F-4D97-AF65-F5344CB8AC3E}">
        <p14:creationId xmlns:p14="http://schemas.microsoft.com/office/powerpoint/2010/main" val="9746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670CD-8272-4E5F-9467-AD5D8B913878}" type="slidenum">
              <a:rPr lang="en-US" smtClean="0"/>
              <a:t>15</a:t>
            </a:fld>
            <a:endParaRPr lang="en-US"/>
          </a:p>
        </p:txBody>
      </p:sp>
    </p:spTree>
    <p:extLst>
      <p:ext uri="{BB962C8B-B14F-4D97-AF65-F5344CB8AC3E}">
        <p14:creationId xmlns:p14="http://schemas.microsoft.com/office/powerpoint/2010/main" val="313321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670CD-8272-4E5F-9467-AD5D8B913878}" type="slidenum">
              <a:rPr lang="en-US" smtClean="0"/>
              <a:t>16</a:t>
            </a:fld>
            <a:endParaRPr lang="en-US"/>
          </a:p>
        </p:txBody>
      </p:sp>
    </p:spTree>
    <p:extLst>
      <p:ext uri="{BB962C8B-B14F-4D97-AF65-F5344CB8AC3E}">
        <p14:creationId xmlns:p14="http://schemas.microsoft.com/office/powerpoint/2010/main" val="397824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F3184-ED01-6D14-860D-502324F22BAF}"/>
              </a:ext>
            </a:extLst>
          </p:cNvPr>
          <p:cNvPicPr>
            <a:picLocks noChangeAspect="1"/>
          </p:cNvPicPr>
          <p:nvPr userDrawn="1"/>
        </p:nvPicPr>
        <p:blipFill>
          <a:blip r:embed="rId2"/>
          <a:stretch>
            <a:fillRect/>
          </a:stretch>
        </p:blipFill>
        <p:spPr>
          <a:xfrm>
            <a:off x="0" y="-3208"/>
            <a:ext cx="24389705" cy="13719208"/>
          </a:xfrm>
          <a:prstGeom prst="rect">
            <a:avLst/>
          </a:prstGeom>
        </p:spPr>
      </p:pic>
      <p:sp>
        <p:nvSpPr>
          <p:cNvPr id="2" name="Title 1"/>
          <p:cNvSpPr>
            <a:spLocks noGrp="1"/>
          </p:cNvSpPr>
          <p:nvPr>
            <p:ph type="ctrTitle" hasCustomPrompt="1"/>
          </p:nvPr>
        </p:nvSpPr>
        <p:spPr>
          <a:xfrm>
            <a:off x="3900805" y="3460595"/>
            <a:ext cx="16585565" cy="1682414"/>
          </a:xfrm>
          <a:prstGeom prst="rect">
            <a:avLst/>
          </a:prstGeom>
        </p:spPr>
        <p:txBody>
          <a:bodyPr anchor="b">
            <a:normAutofit/>
          </a:bodyPr>
          <a:lstStyle>
            <a:lvl1pPr algn="ctr">
              <a:defRPr sz="9600" b="1" cap="all" baseline="0">
                <a:solidFill>
                  <a:schemeClr val="bg1"/>
                </a:solidFill>
                <a:latin typeface="+mn-lt"/>
                <a:ea typeface="Calibri" panose="020F0502020204030204" pitchFamily="34" charset="0"/>
                <a:cs typeface="Calibri" panose="020F0502020204030204" pitchFamily="34" charset="0"/>
              </a:defRPr>
            </a:lvl1pPr>
          </a:lstStyle>
          <a:p>
            <a:r>
              <a:rPr lang="en-US"/>
              <a:t>TITLE OF PRESENTATION</a:t>
            </a:r>
          </a:p>
        </p:txBody>
      </p:sp>
      <p:sp>
        <p:nvSpPr>
          <p:cNvPr id="12" name="AutoShape 17">
            <a:extLst>
              <a:ext uri="{FF2B5EF4-FFF2-40B4-BE49-F238E27FC236}">
                <a16:creationId xmlns:a16="http://schemas.microsoft.com/office/drawing/2014/main" id="{539624C5-4630-0F23-A885-703F66519BB9}"/>
              </a:ext>
            </a:extLst>
          </p:cNvPr>
          <p:cNvSpPr/>
          <p:nvPr userDrawn="1"/>
        </p:nvSpPr>
        <p:spPr>
          <a:xfrm>
            <a:off x="8305737" y="7010400"/>
            <a:ext cx="7775700" cy="0"/>
          </a:xfrm>
          <a:prstGeom prst="line">
            <a:avLst/>
          </a:prstGeom>
          <a:ln w="47625" cap="flat">
            <a:solidFill>
              <a:schemeClr val="bg1"/>
            </a:solidFill>
            <a:prstDash val="solid"/>
            <a:headEnd type="none" w="sm" len="sm"/>
            <a:tailEnd type="none" w="sm" len="sm"/>
          </a:ln>
        </p:spPr>
        <p:txBody>
          <a:bodyPr/>
          <a:lstStyle/>
          <a:p>
            <a:endParaRPr lang="en-US" sz="1600">
              <a:latin typeface="+mn-lt"/>
            </a:endParaRPr>
          </a:p>
        </p:txBody>
      </p:sp>
      <p:sp>
        <p:nvSpPr>
          <p:cNvPr id="17" name="Text Placeholder 58">
            <a:extLst>
              <a:ext uri="{FF2B5EF4-FFF2-40B4-BE49-F238E27FC236}">
                <a16:creationId xmlns:a16="http://schemas.microsoft.com/office/drawing/2014/main" id="{2C82B2CF-A816-EDD0-F231-A736ECA9C984}"/>
              </a:ext>
            </a:extLst>
          </p:cNvPr>
          <p:cNvSpPr>
            <a:spLocks noGrp="1"/>
          </p:cNvSpPr>
          <p:nvPr>
            <p:ph type="body" sz="quarter" idx="12" hasCustomPrompt="1"/>
          </p:nvPr>
        </p:nvSpPr>
        <p:spPr>
          <a:xfrm>
            <a:off x="4648805" y="5351581"/>
            <a:ext cx="15089565" cy="1176441"/>
          </a:xfrm>
          <a:prstGeom prst="rect">
            <a:avLst/>
          </a:prstGeom>
        </p:spPr>
        <p:txBody>
          <a:bodyPr anchor="ctr"/>
          <a:lstStyle>
            <a:lvl1pPr marL="0" indent="0" algn="ctr">
              <a:buFontTx/>
              <a:buNone/>
              <a:defRPr sz="7200" b="0">
                <a:solidFill>
                  <a:srgbClr val="FFC000"/>
                </a:solidFill>
                <a:latin typeface="+mn-lt"/>
                <a:ea typeface="Calibri" panose="020F0502020204030204" pitchFamily="34" charset="0"/>
                <a:cs typeface="Calibri" panose="020F0502020204030204" pitchFamily="34" charset="0"/>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Subtitle</a:t>
            </a:r>
          </a:p>
        </p:txBody>
      </p:sp>
      <p:sp>
        <p:nvSpPr>
          <p:cNvPr id="19" name="Text Placeholder 58">
            <a:extLst>
              <a:ext uri="{FF2B5EF4-FFF2-40B4-BE49-F238E27FC236}">
                <a16:creationId xmlns:a16="http://schemas.microsoft.com/office/drawing/2014/main" id="{0D7EEE31-3555-042C-0218-39C1FE9F8D51}"/>
              </a:ext>
            </a:extLst>
          </p:cNvPr>
          <p:cNvSpPr>
            <a:spLocks noGrp="1"/>
          </p:cNvSpPr>
          <p:nvPr>
            <p:ph type="body" sz="quarter" idx="10" hasCustomPrompt="1"/>
          </p:nvPr>
        </p:nvSpPr>
        <p:spPr>
          <a:xfrm>
            <a:off x="4648805" y="7815159"/>
            <a:ext cx="15089565" cy="1176441"/>
          </a:xfrm>
          <a:prstGeom prst="rect">
            <a:avLst/>
          </a:prstGeom>
        </p:spPr>
        <p:txBody>
          <a:bodyPr anchor="ctr"/>
          <a:lstStyle>
            <a:lvl1pPr marL="0" indent="0" algn="ctr">
              <a:buFontTx/>
              <a:buNone/>
              <a:defRPr sz="4800">
                <a:solidFill>
                  <a:schemeClr val="bg1"/>
                </a:solidFill>
                <a:latin typeface="+mn-lt"/>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Name, Title</a:t>
            </a:r>
          </a:p>
        </p:txBody>
      </p:sp>
      <p:sp>
        <p:nvSpPr>
          <p:cNvPr id="20" name="Text Placeholder 58">
            <a:extLst>
              <a:ext uri="{FF2B5EF4-FFF2-40B4-BE49-F238E27FC236}">
                <a16:creationId xmlns:a16="http://schemas.microsoft.com/office/drawing/2014/main" id="{760F024C-DC7F-3FEA-4451-0E1C6409ED10}"/>
              </a:ext>
            </a:extLst>
          </p:cNvPr>
          <p:cNvSpPr>
            <a:spLocks noGrp="1"/>
          </p:cNvSpPr>
          <p:nvPr>
            <p:ph type="body" sz="quarter" idx="11" hasCustomPrompt="1"/>
          </p:nvPr>
        </p:nvSpPr>
        <p:spPr>
          <a:xfrm>
            <a:off x="4648805" y="9113470"/>
            <a:ext cx="15089565" cy="1176441"/>
          </a:xfrm>
          <a:prstGeom prst="rect">
            <a:avLst/>
          </a:prstGeom>
        </p:spPr>
        <p:txBody>
          <a:bodyPr anchor="ctr"/>
          <a:lstStyle>
            <a:lvl1pPr marL="0" indent="0" algn="ctr">
              <a:buFontTx/>
              <a:buNone/>
              <a:defRPr sz="4800">
                <a:solidFill>
                  <a:schemeClr val="bg1">
                    <a:lumMod val="75000"/>
                  </a:schemeClr>
                </a:solidFill>
                <a:latin typeface="+mn-lt"/>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Date</a:t>
            </a:r>
          </a:p>
        </p:txBody>
      </p:sp>
      <p:sp>
        <p:nvSpPr>
          <p:cNvPr id="13" name="TextBox 12">
            <a:extLst>
              <a:ext uri="{FF2B5EF4-FFF2-40B4-BE49-F238E27FC236}">
                <a16:creationId xmlns:a16="http://schemas.microsoft.com/office/drawing/2014/main" id="{37A5350A-F48C-62B5-EBF3-37EC6BB3462B}"/>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rPr>
              <a:t>‹#›</a:t>
            </a:fld>
            <a:endParaRPr lang="en-US" sz="2000">
              <a:solidFill>
                <a:schemeClr val="bg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19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Dark Blu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43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flipH="1">
            <a:off x="15570122" y="758407"/>
            <a:ext cx="7950317" cy="4471472"/>
            <a:chOff x="0" y="0"/>
            <a:chExt cx="6089457" cy="3425320"/>
          </a:xfrm>
          <a:solidFill>
            <a:srgbClr val="006A90"/>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sp>
        <p:nvSpPr>
          <p:cNvPr id="9" name="TextBox 8">
            <a:extLst>
              <a:ext uri="{FF2B5EF4-FFF2-40B4-BE49-F238E27FC236}">
                <a16:creationId xmlns:a16="http://schemas.microsoft.com/office/drawing/2014/main" id="{D6F5F3E6-BAC5-454E-EAB9-69929B08DBF8}"/>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5CE6A52-CA03-DCB4-913F-FD3BBD8BAE46}"/>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
        <p:nvSpPr>
          <p:cNvPr id="8" name="Content Placeholder 2">
            <a:extLst>
              <a:ext uri="{FF2B5EF4-FFF2-40B4-BE49-F238E27FC236}">
                <a16:creationId xmlns:a16="http://schemas.microsoft.com/office/drawing/2014/main" id="{1D170643-77AE-5261-11E6-1C33BDDFAB75}"/>
              </a:ext>
            </a:extLst>
          </p:cNvPr>
          <p:cNvSpPr>
            <a:spLocks noGrp="1"/>
          </p:cNvSpPr>
          <p:nvPr>
            <p:ph idx="10"/>
          </p:nvPr>
        </p:nvSpPr>
        <p:spPr>
          <a:xfrm>
            <a:off x="919816"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pic>
        <p:nvPicPr>
          <p:cNvPr id="11" name="Picture 10" descr="A picture containing calendar&#10;&#10;AI-generated content may be incorrect.">
            <a:extLst>
              <a:ext uri="{FF2B5EF4-FFF2-40B4-BE49-F238E27FC236}">
                <a16:creationId xmlns:a16="http://schemas.microsoft.com/office/drawing/2014/main" id="{8EEFAED9-2AD1-7983-5F73-54C1BE222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81410" y="1278359"/>
            <a:ext cx="2236663" cy="1766947"/>
          </a:xfrm>
          <a:prstGeom prst="rect">
            <a:avLst/>
          </a:prstGeom>
        </p:spPr>
      </p:pic>
    </p:spTree>
    <p:extLst>
      <p:ext uri="{BB962C8B-B14F-4D97-AF65-F5344CB8AC3E}">
        <p14:creationId xmlns:p14="http://schemas.microsoft.com/office/powerpoint/2010/main" val="373212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Oran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a:off x="848796" y="761102"/>
            <a:ext cx="7950317" cy="4471472"/>
            <a:chOff x="0" y="0"/>
            <a:chExt cx="6089457" cy="3425320"/>
          </a:xfrm>
          <a:solidFill>
            <a:srgbClr val="EE7428"/>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sp>
        <p:nvSpPr>
          <p:cNvPr id="9" name="TextBox 8">
            <a:extLst>
              <a:ext uri="{FF2B5EF4-FFF2-40B4-BE49-F238E27FC236}">
                <a16:creationId xmlns:a16="http://schemas.microsoft.com/office/drawing/2014/main" id="{8ABEE099-40BE-4598-8E7F-635297DF4CF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8CEE4962-6D96-59D0-DEB8-74E317C82E37}"/>
              </a:ext>
            </a:extLst>
          </p:cNvPr>
          <p:cNvSpPr>
            <a:spLocks noGrp="1"/>
          </p:cNvSpPr>
          <p:nvPr>
            <p:ph idx="1"/>
          </p:nvPr>
        </p:nvSpPr>
        <p:spPr>
          <a:xfrm>
            <a:off x="6332220"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7F9D6B72-5AD5-DF40-8516-FDC8EA1ED4A4}"/>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8" name="Picture 7" descr="A picture containing calendar&#10;&#10;AI-generated content may be incorrect.">
            <a:extLst>
              <a:ext uri="{FF2B5EF4-FFF2-40B4-BE49-F238E27FC236}">
                <a16:creationId xmlns:a16="http://schemas.microsoft.com/office/drawing/2014/main" id="{14AA7E20-EA52-EE5A-85C5-326008BF2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219615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Oran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43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flipH="1">
            <a:off x="15570122" y="758407"/>
            <a:ext cx="7950317" cy="4471472"/>
            <a:chOff x="0" y="0"/>
            <a:chExt cx="6089457" cy="3425320"/>
          </a:xfrm>
          <a:solidFill>
            <a:srgbClr val="EE7428"/>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sp>
        <p:nvSpPr>
          <p:cNvPr id="9" name="TextBox 8">
            <a:extLst>
              <a:ext uri="{FF2B5EF4-FFF2-40B4-BE49-F238E27FC236}">
                <a16:creationId xmlns:a16="http://schemas.microsoft.com/office/drawing/2014/main" id="{8489F34F-133A-E590-BAE9-3EBA76F3B356}"/>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698A0ED-9C94-ACFE-0F47-0CF464A3F509}"/>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
        <p:nvSpPr>
          <p:cNvPr id="8" name="Content Placeholder 2">
            <a:extLst>
              <a:ext uri="{FF2B5EF4-FFF2-40B4-BE49-F238E27FC236}">
                <a16:creationId xmlns:a16="http://schemas.microsoft.com/office/drawing/2014/main" id="{1EAF9AA6-BC27-7C33-2B4B-CB69BD4DA4F4}"/>
              </a:ext>
            </a:extLst>
          </p:cNvPr>
          <p:cNvSpPr>
            <a:spLocks noGrp="1"/>
          </p:cNvSpPr>
          <p:nvPr>
            <p:ph idx="10"/>
          </p:nvPr>
        </p:nvSpPr>
        <p:spPr>
          <a:xfrm>
            <a:off x="919816"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pic>
        <p:nvPicPr>
          <p:cNvPr id="11" name="Picture 10" descr="A picture containing calendar&#10;&#10;AI-generated content may be incorrect.">
            <a:extLst>
              <a:ext uri="{FF2B5EF4-FFF2-40B4-BE49-F238E27FC236}">
                <a16:creationId xmlns:a16="http://schemas.microsoft.com/office/drawing/2014/main" id="{0D853DE9-CA0F-281F-DE57-A8041FB6B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81410" y="1278359"/>
            <a:ext cx="2236663" cy="1766947"/>
          </a:xfrm>
          <a:prstGeom prst="rect">
            <a:avLst/>
          </a:prstGeom>
        </p:spPr>
      </p:pic>
    </p:spTree>
    <p:extLst>
      <p:ext uri="{BB962C8B-B14F-4D97-AF65-F5344CB8AC3E}">
        <p14:creationId xmlns:p14="http://schemas.microsoft.com/office/powerpoint/2010/main" val="131300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Dark Blue Column">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5ACEE3D2-1449-9BD8-E913-063EA61F1550}"/>
              </a:ext>
            </a:extLst>
          </p:cNvPr>
          <p:cNvSpPr txBox="1"/>
          <p:nvPr userDrawn="1"/>
        </p:nvSpPr>
        <p:spPr>
          <a:xfrm>
            <a:off x="848796" y="761102"/>
            <a:ext cx="4715391" cy="12240596"/>
          </a:xfrm>
          <a:prstGeom prst="rect">
            <a:avLst/>
          </a:prstGeom>
          <a:solidFill>
            <a:srgbClr val="006A90"/>
          </a:solidFill>
          <a:ln>
            <a:solidFill>
              <a:srgbClr val="006A90"/>
            </a:solidFill>
          </a:ln>
        </p:spPr>
        <p:txBody>
          <a:bodyPr lIns="33867" tIns="33867" rIns="33867" bIns="33867" rtlCol="0" anchor="ctr"/>
          <a:lstStyle/>
          <a:p>
            <a:pPr algn="ctr">
              <a:lnSpc>
                <a:spcPts val="3546"/>
              </a:lnSpc>
              <a:spcBef>
                <a:spcPct val="0"/>
              </a:spcBef>
            </a:pPr>
            <a:endParaRPr sz="1600"/>
          </a:p>
        </p:txBody>
      </p:sp>
      <p:sp>
        <p:nvSpPr>
          <p:cNvPr id="2" name="Title 1"/>
          <p:cNvSpPr>
            <a:spLocks noGrp="1"/>
          </p:cNvSpPr>
          <p:nvPr>
            <p:ph type="title" hasCustomPrompt="1"/>
          </p:nvPr>
        </p:nvSpPr>
        <p:spPr>
          <a:xfrm>
            <a:off x="6572250" y="1981200"/>
            <a:ext cx="16421101" cy="1766946"/>
          </a:xfrm>
          <a:prstGeom prst="rect">
            <a:avLst/>
          </a:prstGeom>
        </p:spPr>
        <p:txBody>
          <a:bodyPr anchor="t">
            <a:normAutofit/>
          </a:bodyPr>
          <a:lstStyle>
            <a:lvl1pPr algn="l">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6" name="TextBox 5">
            <a:extLst>
              <a:ext uri="{FF2B5EF4-FFF2-40B4-BE49-F238E27FC236}">
                <a16:creationId xmlns:a16="http://schemas.microsoft.com/office/drawing/2014/main" id="{67E3F9B3-3A16-F14D-5F97-39966BC7975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6E9D8004-2F3C-AB4C-6CAB-49CAF0C4853D}"/>
              </a:ext>
            </a:extLst>
          </p:cNvPr>
          <p:cNvSpPr>
            <a:spLocks noGrp="1"/>
          </p:cNvSpPr>
          <p:nvPr>
            <p:ph idx="12"/>
          </p:nvPr>
        </p:nvSpPr>
        <p:spPr>
          <a:xfrm>
            <a:off x="6572250" y="4324350"/>
            <a:ext cx="16421101" cy="6991350"/>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A6AE3578-1842-6946-3BD9-C4506C7CD152}"/>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235942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Mid Blue Column">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5ACEE3D2-1449-9BD8-E913-063EA61F1550}"/>
              </a:ext>
            </a:extLst>
          </p:cNvPr>
          <p:cNvSpPr txBox="1"/>
          <p:nvPr userDrawn="1"/>
        </p:nvSpPr>
        <p:spPr>
          <a:xfrm>
            <a:off x="848796" y="761102"/>
            <a:ext cx="4715391" cy="12240596"/>
          </a:xfrm>
          <a:prstGeom prst="rect">
            <a:avLst/>
          </a:prstGeom>
          <a:solidFill>
            <a:srgbClr val="1391C1"/>
          </a:solidFill>
          <a:ln>
            <a:solidFill>
              <a:srgbClr val="006A90"/>
            </a:solidFill>
          </a:ln>
        </p:spPr>
        <p:txBody>
          <a:bodyPr lIns="33867" tIns="33867" rIns="33867" bIns="33867" rtlCol="0" anchor="ctr"/>
          <a:lstStyle/>
          <a:p>
            <a:pPr algn="ctr">
              <a:lnSpc>
                <a:spcPts val="3546"/>
              </a:lnSpc>
              <a:spcBef>
                <a:spcPct val="0"/>
              </a:spcBef>
            </a:pPr>
            <a:endParaRPr sz="1600"/>
          </a:p>
        </p:txBody>
      </p:sp>
      <p:sp>
        <p:nvSpPr>
          <p:cNvPr id="2" name="Title 1"/>
          <p:cNvSpPr>
            <a:spLocks noGrp="1"/>
          </p:cNvSpPr>
          <p:nvPr>
            <p:ph type="title" hasCustomPrompt="1"/>
          </p:nvPr>
        </p:nvSpPr>
        <p:spPr>
          <a:xfrm>
            <a:off x="6572250" y="1981200"/>
            <a:ext cx="16421101" cy="1766946"/>
          </a:xfrm>
          <a:prstGeom prst="rect">
            <a:avLst/>
          </a:prstGeom>
        </p:spPr>
        <p:txBody>
          <a:bodyPr anchor="t">
            <a:normAutofit/>
          </a:bodyPr>
          <a:lstStyle>
            <a:lvl1pPr algn="l">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6" name="TextBox 5">
            <a:extLst>
              <a:ext uri="{FF2B5EF4-FFF2-40B4-BE49-F238E27FC236}">
                <a16:creationId xmlns:a16="http://schemas.microsoft.com/office/drawing/2014/main" id="{7051C909-8DC5-B77D-BD1C-66FE1BD73889}"/>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BB922323-3A17-0214-A03C-53E2E8647C18}"/>
              </a:ext>
            </a:extLst>
          </p:cNvPr>
          <p:cNvSpPr>
            <a:spLocks noGrp="1"/>
          </p:cNvSpPr>
          <p:nvPr>
            <p:ph idx="12"/>
          </p:nvPr>
        </p:nvSpPr>
        <p:spPr>
          <a:xfrm>
            <a:off x="6572250" y="4324350"/>
            <a:ext cx="16421101" cy="6991350"/>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19A2185-01FB-4189-9288-FDB2211C0863}"/>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426486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Dark Blue Section">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21A507CC-B2E7-FAB4-A271-881D50F2C208}"/>
              </a:ext>
            </a:extLst>
          </p:cNvPr>
          <p:cNvSpPr/>
          <p:nvPr/>
        </p:nvSpPr>
        <p:spPr>
          <a:xfrm>
            <a:off x="848796" y="761104"/>
            <a:ext cx="8704599" cy="12240593"/>
          </a:xfrm>
          <a:custGeom>
            <a:avLst/>
            <a:gdLst/>
            <a:ahLst/>
            <a:cxnLst/>
            <a:rect l="l" t="t" r="r" b="b"/>
            <a:pathLst>
              <a:path w="1719203" h="2408651">
                <a:moveTo>
                  <a:pt x="0" y="0"/>
                </a:moveTo>
                <a:lnTo>
                  <a:pt x="1719203" y="0"/>
                </a:lnTo>
                <a:lnTo>
                  <a:pt x="1719203" y="2408651"/>
                </a:lnTo>
                <a:lnTo>
                  <a:pt x="0" y="2408651"/>
                </a:lnTo>
                <a:close/>
              </a:path>
            </a:pathLst>
          </a:custGeom>
          <a:solidFill>
            <a:srgbClr val="006A90"/>
          </a:solidFill>
        </p:spPr>
        <p:txBody>
          <a:bodyPr/>
          <a:lstStyle/>
          <a:p>
            <a:endParaRPr lang="en-US" sz="1600"/>
          </a:p>
        </p:txBody>
      </p:sp>
      <p:sp>
        <p:nvSpPr>
          <p:cNvPr id="2" name="Title 1"/>
          <p:cNvSpPr>
            <a:spLocks noGrp="1"/>
          </p:cNvSpPr>
          <p:nvPr userDrawn="1">
            <p:ph type="title" hasCustomPrompt="1"/>
          </p:nvPr>
        </p:nvSpPr>
        <p:spPr>
          <a:xfrm>
            <a:off x="10600528" y="1981200"/>
            <a:ext cx="12392823" cy="1766946"/>
          </a:xfrm>
          <a:prstGeom prst="rect">
            <a:avLst/>
          </a:prstGeom>
        </p:spPr>
        <p:txBody>
          <a:bodyPr anchor="t">
            <a:normAutofit/>
          </a:bodyPr>
          <a:lstStyle>
            <a:lvl1pPr algn="l">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4" name="Content Placeholder 2">
            <a:extLst>
              <a:ext uri="{FF2B5EF4-FFF2-40B4-BE49-F238E27FC236}">
                <a16:creationId xmlns:a16="http://schemas.microsoft.com/office/drawing/2014/main" id="{49F40970-EEE0-184D-99A4-B48A8ED7FA61}"/>
              </a:ext>
            </a:extLst>
          </p:cNvPr>
          <p:cNvSpPr>
            <a:spLocks noGrp="1"/>
          </p:cNvSpPr>
          <p:nvPr userDrawn="1">
            <p:ph idx="13" hasCustomPrompt="1"/>
          </p:nvPr>
        </p:nvSpPr>
        <p:spPr>
          <a:xfrm>
            <a:off x="1895928" y="1981200"/>
            <a:ext cx="6581321" cy="9334500"/>
          </a:xfrm>
          <a:prstGeom prst="rect">
            <a:avLst/>
          </a:prstGeom>
        </p:spPr>
        <p:txBody>
          <a:bodyPr lIns="91440">
            <a:normAutofit/>
          </a:bodyPr>
          <a:lstStyle>
            <a:lvl1pPr marL="0" indent="0">
              <a:lnSpc>
                <a:spcPct val="125000"/>
              </a:lnSpc>
              <a:spcBef>
                <a:spcPts val="600"/>
              </a:spcBef>
              <a:spcAft>
                <a:spcPts val="600"/>
              </a:spcAft>
              <a:buClr>
                <a:srgbClr val="1391C1"/>
              </a:buClr>
              <a:buFont typeface="Wingdings 3" panose="05040102010807070707" pitchFamily="18" charset="2"/>
              <a:buNone/>
              <a:defRPr sz="4800">
                <a:solidFill>
                  <a:schemeClr val="bg1"/>
                </a:solidFill>
                <a:latin typeface="+mn-lt"/>
                <a:ea typeface="Calibri" panose="020F0502020204030204" pitchFamily="34" charset="0"/>
                <a:cs typeface="Calibri" panose="020F0502020204030204" pitchFamily="34" charset="0"/>
              </a:defRPr>
            </a:lvl1pPr>
            <a:lvl2pPr marL="914400" indent="0">
              <a:lnSpc>
                <a:spcPct val="125000"/>
              </a:lnSpc>
              <a:spcBef>
                <a:spcPts val="600"/>
              </a:spcBef>
              <a:spcAft>
                <a:spcPts val="600"/>
              </a:spcAft>
              <a:buClr>
                <a:srgbClr val="1391C1"/>
              </a:buClr>
              <a:buFont typeface="Wingdings 3" panose="05040102010807070707" pitchFamily="18" charset="2"/>
              <a:buNone/>
              <a:defRPr sz="3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828800" indent="0">
              <a:lnSpc>
                <a:spcPct val="125000"/>
              </a:lnSpc>
              <a:spcBef>
                <a:spcPts val="600"/>
              </a:spcBef>
              <a:spcAft>
                <a:spcPts val="600"/>
              </a:spcAft>
              <a:buClr>
                <a:srgbClr val="1391C1"/>
              </a:buClr>
              <a:buFont typeface="Abril Fatface" panose="02000503000000020003" pitchFamily="2" charset="0"/>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marL="0" marR="0" lvl="0" indent="0" algn="l" defTabSz="1828800" rtl="0" eaLnBrk="1" fontAlgn="auto" latinLnBrk="0" hangingPunct="1">
              <a:lnSpc>
                <a:spcPct val="125000"/>
              </a:lnSpc>
              <a:spcBef>
                <a:spcPts val="600"/>
              </a:spcBef>
              <a:spcAft>
                <a:spcPts val="600"/>
              </a:spcAft>
              <a:buClr>
                <a:srgbClr val="1391C1"/>
              </a:buClr>
              <a:buSzTx/>
              <a:buFont typeface="Wingdings 3" panose="05040102010807070707" pitchFamily="18" charset="2"/>
              <a:buNone/>
              <a:tabLst/>
              <a:defRPr/>
            </a:pPr>
            <a:r>
              <a:rPr lang="en-US"/>
              <a:t>Created in 1971 by an act of the General Assembly and signed into law by Governor Edgar Whitcomb, the Indiana Commission for Higher Education is now in its fifth decade of service to the State of Indiana.</a:t>
            </a:r>
          </a:p>
          <a:p>
            <a:pPr lvl="0"/>
            <a:endParaRPr lang="en-US"/>
          </a:p>
        </p:txBody>
      </p:sp>
      <p:sp>
        <p:nvSpPr>
          <p:cNvPr id="7" name="TextBox 6">
            <a:extLst>
              <a:ext uri="{FF2B5EF4-FFF2-40B4-BE49-F238E27FC236}">
                <a16:creationId xmlns:a16="http://schemas.microsoft.com/office/drawing/2014/main" id="{EF276A81-252F-F9BF-6BC9-CCD8E11B266D}"/>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B5167342-669E-30DF-B81C-2ED4C1A80412}"/>
              </a:ext>
            </a:extLst>
          </p:cNvPr>
          <p:cNvSpPr>
            <a:spLocks noGrp="1"/>
          </p:cNvSpPr>
          <p:nvPr>
            <p:ph idx="12"/>
          </p:nvPr>
        </p:nvSpPr>
        <p:spPr>
          <a:xfrm>
            <a:off x="10600528" y="4324350"/>
            <a:ext cx="12392824" cy="6991350"/>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C21E5D0-F83D-B47F-3C88-4251127079B6}"/>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43031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Mid Blue Section">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21A507CC-B2E7-FAB4-A271-881D50F2C208}"/>
              </a:ext>
            </a:extLst>
          </p:cNvPr>
          <p:cNvSpPr/>
          <p:nvPr userDrawn="1"/>
        </p:nvSpPr>
        <p:spPr>
          <a:xfrm>
            <a:off x="848796" y="761104"/>
            <a:ext cx="8704599" cy="12240593"/>
          </a:xfrm>
          <a:custGeom>
            <a:avLst/>
            <a:gdLst/>
            <a:ahLst/>
            <a:cxnLst/>
            <a:rect l="l" t="t" r="r" b="b"/>
            <a:pathLst>
              <a:path w="1719203" h="2408651">
                <a:moveTo>
                  <a:pt x="0" y="0"/>
                </a:moveTo>
                <a:lnTo>
                  <a:pt x="1719203" y="0"/>
                </a:lnTo>
                <a:lnTo>
                  <a:pt x="1719203" y="2408651"/>
                </a:lnTo>
                <a:lnTo>
                  <a:pt x="0" y="2408651"/>
                </a:lnTo>
                <a:close/>
              </a:path>
            </a:pathLst>
          </a:custGeom>
          <a:solidFill>
            <a:srgbClr val="1391C1"/>
          </a:solidFill>
          <a:ln>
            <a:noFill/>
          </a:ln>
        </p:spPr>
        <p:txBody>
          <a:bodyPr/>
          <a:lstStyle/>
          <a:p>
            <a:endParaRPr lang="en-US" sz="1600"/>
          </a:p>
        </p:txBody>
      </p:sp>
      <p:sp>
        <p:nvSpPr>
          <p:cNvPr id="2" name="Title 1"/>
          <p:cNvSpPr>
            <a:spLocks noGrp="1"/>
          </p:cNvSpPr>
          <p:nvPr userDrawn="1">
            <p:ph type="title" hasCustomPrompt="1"/>
          </p:nvPr>
        </p:nvSpPr>
        <p:spPr>
          <a:xfrm>
            <a:off x="10600528" y="1981200"/>
            <a:ext cx="12392823" cy="1766946"/>
          </a:xfrm>
          <a:prstGeom prst="rect">
            <a:avLst/>
          </a:prstGeom>
        </p:spPr>
        <p:txBody>
          <a:bodyPr anchor="t">
            <a:normAutofit/>
          </a:bodyPr>
          <a:lstStyle>
            <a:lvl1pPr algn="l">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4" name="Content Placeholder 2">
            <a:extLst>
              <a:ext uri="{FF2B5EF4-FFF2-40B4-BE49-F238E27FC236}">
                <a16:creationId xmlns:a16="http://schemas.microsoft.com/office/drawing/2014/main" id="{49F40970-EEE0-184D-99A4-B48A8ED7FA61}"/>
              </a:ext>
            </a:extLst>
          </p:cNvPr>
          <p:cNvSpPr>
            <a:spLocks noGrp="1"/>
          </p:cNvSpPr>
          <p:nvPr userDrawn="1">
            <p:ph idx="13" hasCustomPrompt="1"/>
          </p:nvPr>
        </p:nvSpPr>
        <p:spPr>
          <a:xfrm>
            <a:off x="1895928" y="1981200"/>
            <a:ext cx="6581321" cy="9334500"/>
          </a:xfrm>
          <a:prstGeom prst="rect">
            <a:avLst/>
          </a:prstGeom>
        </p:spPr>
        <p:txBody>
          <a:bodyPr lIns="91440">
            <a:normAutofit/>
          </a:bodyPr>
          <a:lstStyle>
            <a:lvl1pPr marL="0" indent="0">
              <a:lnSpc>
                <a:spcPct val="125000"/>
              </a:lnSpc>
              <a:spcBef>
                <a:spcPts val="600"/>
              </a:spcBef>
              <a:spcAft>
                <a:spcPts val="600"/>
              </a:spcAft>
              <a:buClr>
                <a:srgbClr val="1391C1"/>
              </a:buClr>
              <a:buFont typeface="Wingdings 3" panose="05040102010807070707" pitchFamily="18" charset="2"/>
              <a:buNone/>
              <a:defRPr sz="4800">
                <a:solidFill>
                  <a:schemeClr val="bg1"/>
                </a:solidFill>
                <a:latin typeface="+mn-lt"/>
                <a:ea typeface="Calibri" panose="020F0502020204030204" pitchFamily="34" charset="0"/>
                <a:cs typeface="Calibri" panose="020F0502020204030204" pitchFamily="34" charset="0"/>
              </a:defRPr>
            </a:lvl1pPr>
            <a:lvl2pPr marL="914400" indent="0">
              <a:lnSpc>
                <a:spcPct val="125000"/>
              </a:lnSpc>
              <a:spcBef>
                <a:spcPts val="600"/>
              </a:spcBef>
              <a:spcAft>
                <a:spcPts val="600"/>
              </a:spcAft>
              <a:buClr>
                <a:srgbClr val="1391C1"/>
              </a:buClr>
              <a:buFont typeface="Wingdings 3" panose="05040102010807070707" pitchFamily="18" charset="2"/>
              <a:buNone/>
              <a:defRPr sz="32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1828800" indent="0">
              <a:lnSpc>
                <a:spcPct val="125000"/>
              </a:lnSpc>
              <a:spcBef>
                <a:spcPts val="600"/>
              </a:spcBef>
              <a:spcAft>
                <a:spcPts val="600"/>
              </a:spcAft>
              <a:buClr>
                <a:srgbClr val="1391C1"/>
              </a:buClr>
              <a:buFont typeface="Abril Fatface" panose="02000503000000020003" pitchFamily="2" charset="0"/>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marL="0" marR="0" lvl="0" indent="0" algn="l" defTabSz="1828800" rtl="0" eaLnBrk="1" fontAlgn="auto" latinLnBrk="0" hangingPunct="1">
              <a:lnSpc>
                <a:spcPct val="125000"/>
              </a:lnSpc>
              <a:spcBef>
                <a:spcPts val="600"/>
              </a:spcBef>
              <a:spcAft>
                <a:spcPts val="600"/>
              </a:spcAft>
              <a:buClr>
                <a:srgbClr val="1391C1"/>
              </a:buClr>
              <a:buSzTx/>
              <a:buFont typeface="Wingdings 3" panose="05040102010807070707" pitchFamily="18" charset="2"/>
              <a:buNone/>
              <a:tabLst/>
              <a:defRPr/>
            </a:pPr>
            <a:r>
              <a:rPr lang="en-US"/>
              <a:t>Created in 1971 by an act of the General Assembly and signed into law by Governor Edgar Whitcomb, the Indiana Commission for Higher Education is now in its fifth decade of service to the State of Indiana.</a:t>
            </a:r>
          </a:p>
          <a:p>
            <a:pPr lvl="0"/>
            <a:endParaRPr lang="en-US"/>
          </a:p>
        </p:txBody>
      </p:sp>
      <p:sp>
        <p:nvSpPr>
          <p:cNvPr id="7" name="TextBox 6">
            <a:extLst>
              <a:ext uri="{FF2B5EF4-FFF2-40B4-BE49-F238E27FC236}">
                <a16:creationId xmlns:a16="http://schemas.microsoft.com/office/drawing/2014/main" id="{26B26DF3-31B1-6801-73D8-B1064D74DDC7}"/>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512B8888-00AC-B00A-5141-F6B04173790E}"/>
              </a:ext>
            </a:extLst>
          </p:cNvPr>
          <p:cNvSpPr>
            <a:spLocks noGrp="1"/>
          </p:cNvSpPr>
          <p:nvPr>
            <p:ph idx="12"/>
          </p:nvPr>
        </p:nvSpPr>
        <p:spPr>
          <a:xfrm>
            <a:off x="10600528" y="4324350"/>
            <a:ext cx="12392824" cy="6991350"/>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9F52955-2510-F63F-145B-ECA0F5AEF4E9}"/>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263380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able - Graph">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a:off x="848796" y="761102"/>
            <a:ext cx="7950317" cy="4471472"/>
            <a:chOff x="0" y="0"/>
            <a:chExt cx="6089457" cy="3425320"/>
          </a:xfrm>
          <a:solidFill>
            <a:srgbClr val="4D515A"/>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grpSp>
        <p:nvGrpSpPr>
          <p:cNvPr id="11" name="Group 5">
            <a:extLst>
              <a:ext uri="{FF2B5EF4-FFF2-40B4-BE49-F238E27FC236}">
                <a16:creationId xmlns:a16="http://schemas.microsoft.com/office/drawing/2014/main" id="{62A2EA57-F221-8A5A-84BF-406C1090D973}"/>
              </a:ext>
            </a:extLst>
          </p:cNvPr>
          <p:cNvGrpSpPr/>
          <p:nvPr userDrawn="1"/>
        </p:nvGrpSpPr>
        <p:grpSpPr>
          <a:xfrm>
            <a:off x="848796" y="5018567"/>
            <a:ext cx="22689588" cy="8030684"/>
            <a:chOff x="0" y="0"/>
            <a:chExt cx="4481311" cy="1016614"/>
          </a:xfrm>
        </p:grpSpPr>
        <p:sp>
          <p:nvSpPr>
            <p:cNvPr id="12" name="Freeform 6">
              <a:extLst>
                <a:ext uri="{FF2B5EF4-FFF2-40B4-BE49-F238E27FC236}">
                  <a16:creationId xmlns:a16="http://schemas.microsoft.com/office/drawing/2014/main" id="{B0308687-FFCE-1055-F5BB-105AACC4E0E9}"/>
                </a:ext>
              </a:extLst>
            </p:cNvPr>
            <p:cNvSpPr/>
            <p:nvPr/>
          </p:nvSpPr>
          <p:spPr>
            <a:xfrm>
              <a:off x="0" y="0"/>
              <a:ext cx="4481311" cy="1016614"/>
            </a:xfrm>
            <a:custGeom>
              <a:avLst/>
              <a:gdLst/>
              <a:ahLst/>
              <a:cxnLst/>
              <a:rect l="l" t="t" r="r" b="b"/>
              <a:pathLst>
                <a:path w="4481311" h="1016614">
                  <a:moveTo>
                    <a:pt x="0" y="0"/>
                  </a:moveTo>
                  <a:lnTo>
                    <a:pt x="4481311" y="0"/>
                  </a:lnTo>
                  <a:lnTo>
                    <a:pt x="4481311" y="1016614"/>
                  </a:lnTo>
                  <a:lnTo>
                    <a:pt x="0" y="1016614"/>
                  </a:lnTo>
                  <a:close/>
                </a:path>
              </a:pathLst>
            </a:custGeom>
            <a:solidFill>
              <a:srgbClr val="1391C1"/>
            </a:solidFill>
          </p:spPr>
          <p:txBody>
            <a:bodyPr/>
            <a:lstStyle/>
            <a:p>
              <a:endParaRPr lang="en-US" sz="1600">
                <a:latin typeface="+mn-lt"/>
              </a:endParaRPr>
            </a:p>
          </p:txBody>
        </p:sp>
        <p:sp>
          <p:nvSpPr>
            <p:cNvPr id="13" name="TextBox 7">
              <a:extLst>
                <a:ext uri="{FF2B5EF4-FFF2-40B4-BE49-F238E27FC236}">
                  <a16:creationId xmlns:a16="http://schemas.microsoft.com/office/drawing/2014/main" id="{E0E3A6C8-4AC7-9077-723F-F79CB2268494}"/>
                </a:ext>
              </a:extLst>
            </p:cNvPr>
            <p:cNvSpPr txBox="1"/>
            <p:nvPr/>
          </p:nvSpPr>
          <p:spPr>
            <a:xfrm>
              <a:off x="0" y="-38100"/>
              <a:ext cx="4481311" cy="1054714"/>
            </a:xfrm>
            <a:prstGeom prst="rect">
              <a:avLst/>
            </a:prstGeom>
          </p:spPr>
          <p:txBody>
            <a:bodyPr lIns="33867" tIns="33867" rIns="33867" bIns="33867" rtlCol="0" anchor="ctr"/>
            <a:lstStyle/>
            <a:p>
              <a:pPr algn="ctr">
                <a:lnSpc>
                  <a:spcPts val="3546"/>
                </a:lnSpc>
                <a:spcBef>
                  <a:spcPct val="0"/>
                </a:spcBef>
              </a:pPr>
              <a:endParaRPr sz="1600">
                <a:latin typeface="+mn-lt"/>
              </a:endParaRPr>
            </a:p>
          </p:txBody>
        </p:sp>
      </p:grpSp>
      <p:sp>
        <p:nvSpPr>
          <p:cNvPr id="2" name="Title 1"/>
          <p:cNvSpPr>
            <a:spLocks noGrp="1"/>
          </p:cNvSpPr>
          <p:nvPr>
            <p:ph type="title" hasCustomPrompt="1"/>
          </p:nvPr>
        </p:nvSpPr>
        <p:spPr>
          <a:xfrm>
            <a:off x="8761013" y="764756"/>
            <a:ext cx="14759426" cy="1362493"/>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3" name="Content Placeholder 2"/>
          <p:cNvSpPr>
            <a:spLocks noGrp="1"/>
          </p:cNvSpPr>
          <p:nvPr>
            <p:ph idx="1" hasCustomPrompt="1"/>
          </p:nvPr>
        </p:nvSpPr>
        <p:spPr>
          <a:xfrm>
            <a:off x="6762751" y="2439208"/>
            <a:ext cx="16757688" cy="1974158"/>
          </a:xfrm>
          <a:prstGeom prst="rect">
            <a:avLst/>
          </a:prstGeom>
        </p:spPr>
        <p:txBody>
          <a:bodyPr lIns="91440">
            <a:noAutofit/>
          </a:bodyPr>
          <a:lstStyle>
            <a:lvl1pPr marL="0" indent="0" algn="ctr">
              <a:lnSpc>
                <a:spcPct val="125000"/>
              </a:lnSpc>
              <a:spcBef>
                <a:spcPts val="600"/>
              </a:spcBef>
              <a:spcAft>
                <a:spcPts val="600"/>
              </a:spcAft>
              <a:buClr>
                <a:srgbClr val="1391C1"/>
              </a:buClr>
              <a:buFont typeface="Wingdings 3" panose="05040102010807070707" pitchFamily="18" charset="2"/>
              <a:buNone/>
              <a:defRPr sz="4000" b="0">
                <a:solidFill>
                  <a:srgbClr val="838787"/>
                </a:solidFill>
                <a:latin typeface="+mn-lt"/>
                <a:ea typeface="Calibri" panose="020F0502020204030204" pitchFamily="34" charset="0"/>
                <a:cs typeface="Calibri" panose="020F0502020204030204" pitchFamily="34" charset="0"/>
              </a:defRPr>
            </a:lvl1pPr>
            <a:lvl2pPr marL="1600200" indent="-685800">
              <a:lnSpc>
                <a:spcPct val="125000"/>
              </a:lnSpc>
              <a:spcBef>
                <a:spcPts val="600"/>
              </a:spcBef>
              <a:spcAft>
                <a:spcPts val="600"/>
              </a:spcAft>
              <a:buClr>
                <a:srgbClr val="1391C1"/>
              </a:buClr>
              <a:buFont typeface="Wingdings 3" panose="05040102010807070707" pitchFamily="18" charset="2"/>
              <a:buChar char=""/>
              <a:defRPr sz="3200">
                <a:solidFill>
                  <a:srgbClr val="4D515A"/>
                </a:solidFill>
                <a:latin typeface="Calibri" panose="020F0502020204030204" pitchFamily="34" charset="0"/>
                <a:ea typeface="Calibri" panose="020F0502020204030204" pitchFamily="34" charset="0"/>
                <a:cs typeface="Calibri" panose="020F0502020204030204" pitchFamily="34" charset="0"/>
              </a:defRPr>
            </a:lvl2pPr>
            <a:lvl3pPr marL="2400300" indent="-571500">
              <a:lnSpc>
                <a:spcPct val="125000"/>
              </a:lnSpc>
              <a:spcBef>
                <a:spcPts val="600"/>
              </a:spcBef>
              <a:spcAft>
                <a:spcPts val="600"/>
              </a:spcAft>
              <a:buClr>
                <a:srgbClr val="1391C1"/>
              </a:buClr>
              <a:buFont typeface="Abril Fatface" panose="02000503000000020003" pitchFamily="2" charset="0"/>
              <a:buChar char="►"/>
              <a:defRPr sz="2400">
                <a:solidFill>
                  <a:srgbClr val="4D515A"/>
                </a:solidFill>
                <a:latin typeface="Calibri" panose="020F0502020204030204" pitchFamily="34" charset="0"/>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Created in 1971 by an act of the General Assembly and signed into law by Governor Edgar Whitcomb, the Indiana Commission for Higher Education is now in its fifth decade of service to the State of Indiana.</a:t>
            </a:r>
          </a:p>
        </p:txBody>
      </p:sp>
      <p:sp>
        <p:nvSpPr>
          <p:cNvPr id="16" name="TextBox 15">
            <a:extLst>
              <a:ext uri="{FF2B5EF4-FFF2-40B4-BE49-F238E27FC236}">
                <a16:creationId xmlns:a16="http://schemas.microsoft.com/office/drawing/2014/main" id="{39DF9EC1-66F0-1892-5773-362F53A3B220}"/>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4CC37ED-26CC-5CC7-C320-59DCA3FEAB48}"/>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chemeClr val="bg1">
                    <a:lumMod val="85000"/>
                  </a:schemeClr>
                </a:solidFill>
                <a:latin typeface="Aptos" panose="020B0004020202020204" pitchFamily="34" charset="0"/>
              </a:rPr>
              <a:t>CHE.IN.gov</a:t>
            </a:r>
          </a:p>
        </p:txBody>
      </p:sp>
      <p:pic>
        <p:nvPicPr>
          <p:cNvPr id="8" name="Picture 7" descr="A picture containing calendar&#10;&#10;AI-generated content may be incorrect.">
            <a:extLst>
              <a:ext uri="{FF2B5EF4-FFF2-40B4-BE49-F238E27FC236}">
                <a16:creationId xmlns:a16="http://schemas.microsoft.com/office/drawing/2014/main" id="{9ACA59DB-A728-ED7E-BE0B-4BB1F5AB1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1031204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ontent - Gr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a:off x="848796" y="761102"/>
            <a:ext cx="7950317" cy="4471472"/>
            <a:chOff x="0" y="0"/>
            <a:chExt cx="6089457" cy="3425320"/>
          </a:xfrm>
          <a:solidFill>
            <a:srgbClr val="4D515A"/>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sp>
        <p:nvSpPr>
          <p:cNvPr id="9" name="TextBox 8">
            <a:extLst>
              <a:ext uri="{FF2B5EF4-FFF2-40B4-BE49-F238E27FC236}">
                <a16:creationId xmlns:a16="http://schemas.microsoft.com/office/drawing/2014/main" id="{82E63581-F4B5-C5AD-2BEF-7C3E141C2C63}"/>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73091B8-8609-64DF-FE71-782542A7E712}"/>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7" name="Picture 6" descr="A picture containing calendar&#10;&#10;AI-generated content may be incorrect.">
            <a:extLst>
              <a:ext uri="{FF2B5EF4-FFF2-40B4-BE49-F238E27FC236}">
                <a16:creationId xmlns:a16="http://schemas.microsoft.com/office/drawing/2014/main" id="{220E630C-4CB3-29A4-1CCE-29FA6CB51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301699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ntent - Dark Blue">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FA5AA976-8A90-5A37-0045-D26A4D67C1AC}"/>
              </a:ext>
            </a:extLst>
          </p:cNvPr>
          <p:cNvSpPr/>
          <p:nvPr userDrawn="1"/>
        </p:nvSpPr>
        <p:spPr>
          <a:xfrm>
            <a:off x="848792" y="827782"/>
            <a:ext cx="7153796" cy="12193792"/>
          </a:xfrm>
          <a:prstGeom prst="rtTriangle">
            <a:avLst/>
          </a:prstGeom>
          <a:solidFill>
            <a:srgbClr val="4D5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grpSp>
        <p:nvGrpSpPr>
          <p:cNvPr id="11" name="Group 5">
            <a:extLst>
              <a:ext uri="{FF2B5EF4-FFF2-40B4-BE49-F238E27FC236}">
                <a16:creationId xmlns:a16="http://schemas.microsoft.com/office/drawing/2014/main" id="{AD4C9768-2430-7478-4DC3-21AC80218934}"/>
              </a:ext>
            </a:extLst>
          </p:cNvPr>
          <p:cNvGrpSpPr>
            <a:grpSpLocks noChangeAspect="1"/>
          </p:cNvGrpSpPr>
          <p:nvPr userDrawn="1"/>
        </p:nvGrpSpPr>
        <p:grpSpPr>
          <a:xfrm>
            <a:off x="848796" y="761102"/>
            <a:ext cx="5858391" cy="5563498"/>
            <a:chOff x="0" y="0"/>
            <a:chExt cx="6089457" cy="3425320"/>
          </a:xfrm>
          <a:solidFill>
            <a:srgbClr val="006A90"/>
          </a:solidFill>
        </p:grpSpPr>
        <p:sp>
          <p:nvSpPr>
            <p:cNvPr id="12" name="Freeform 6">
              <a:extLst>
                <a:ext uri="{FF2B5EF4-FFF2-40B4-BE49-F238E27FC236}">
                  <a16:creationId xmlns:a16="http://schemas.microsoft.com/office/drawing/2014/main" id="{42719614-F178-A7A8-283F-1425050089FC}"/>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a:solidFill>
                <a:srgbClr val="006A90"/>
              </a:solidFill>
            </a:ln>
          </p:spPr>
          <p:txBody>
            <a:bodyPr/>
            <a:lstStyle/>
            <a:p>
              <a:endParaRPr lang="en-US" sz="1600">
                <a:latin typeface="+mn-lt"/>
              </a:endParaRPr>
            </a:p>
          </p:txBody>
        </p:sp>
        <p:sp>
          <p:nvSpPr>
            <p:cNvPr id="13" name="Freeform 7">
              <a:extLst>
                <a:ext uri="{FF2B5EF4-FFF2-40B4-BE49-F238E27FC236}">
                  <a16:creationId xmlns:a16="http://schemas.microsoft.com/office/drawing/2014/main" id="{9110A3E5-8E04-D2FB-3017-BDD724D211F2}"/>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solidFill>
                <a:srgbClr val="006A90"/>
              </a:solidFill>
            </a:ln>
          </p:spPr>
          <p:txBody>
            <a:bodyPr/>
            <a:lstStyle/>
            <a:p>
              <a:endParaRPr lang="en-US" sz="1600">
                <a:latin typeface="+mn-lt"/>
              </a:endParaRPr>
            </a:p>
          </p:txBody>
        </p:sp>
      </p:grpSp>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6" name="TextBox 5">
            <a:extLst>
              <a:ext uri="{FF2B5EF4-FFF2-40B4-BE49-F238E27FC236}">
                <a16:creationId xmlns:a16="http://schemas.microsoft.com/office/drawing/2014/main" id="{3CDCF9D5-7521-5FD6-DCF1-D6A837C0A42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2BA41B2-E5DA-2E47-679C-59F7E93265D5}"/>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8" name="Picture 7" descr="A picture containing calendar&#10;&#10;AI-generated content may be incorrect.">
            <a:extLst>
              <a:ext uri="{FF2B5EF4-FFF2-40B4-BE49-F238E27FC236}">
                <a16:creationId xmlns:a16="http://schemas.microsoft.com/office/drawing/2014/main" id="{D71556C5-244F-9941-89D0-F47A2D19D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312432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15E56F-AA95-0AF3-603C-0BC8895804AE}"/>
              </a:ext>
            </a:extLst>
          </p:cNvPr>
          <p:cNvSpPr/>
          <p:nvPr userDrawn="1"/>
        </p:nvSpPr>
        <p:spPr>
          <a:xfrm rot="10800000">
            <a:off x="5783050" y="761102"/>
            <a:ext cx="17792742" cy="12193792"/>
          </a:xfrm>
          <a:prstGeom prst="rtTriangle">
            <a:avLst/>
          </a:prstGeom>
          <a:solidFill>
            <a:srgbClr val="18A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10" name="Freeform 7">
            <a:extLst>
              <a:ext uri="{FF2B5EF4-FFF2-40B4-BE49-F238E27FC236}">
                <a16:creationId xmlns:a16="http://schemas.microsoft.com/office/drawing/2014/main" id="{170F86C6-F315-5574-5EE7-C8B07D9FC6D8}"/>
              </a:ext>
            </a:extLst>
          </p:cNvPr>
          <p:cNvSpPr/>
          <p:nvPr/>
        </p:nvSpPr>
        <p:spPr>
          <a:xfrm rot="10800000">
            <a:off x="15625475" y="8473843"/>
            <a:ext cx="7950317" cy="4471472"/>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1600"/>
          </a:p>
        </p:txBody>
      </p:sp>
      <p:sp>
        <p:nvSpPr>
          <p:cNvPr id="11" name="AutoShape 10">
            <a:extLst>
              <a:ext uri="{FF2B5EF4-FFF2-40B4-BE49-F238E27FC236}">
                <a16:creationId xmlns:a16="http://schemas.microsoft.com/office/drawing/2014/main" id="{E507EE33-3013-7D76-8443-44D0DF22EDD4}"/>
              </a:ext>
            </a:extLst>
          </p:cNvPr>
          <p:cNvSpPr/>
          <p:nvPr userDrawn="1"/>
        </p:nvSpPr>
        <p:spPr>
          <a:xfrm>
            <a:off x="2254845" y="4226604"/>
            <a:ext cx="2510769" cy="0"/>
          </a:xfrm>
          <a:prstGeom prst="line">
            <a:avLst/>
          </a:prstGeom>
          <a:ln w="47625" cap="flat">
            <a:solidFill>
              <a:srgbClr val="313131"/>
            </a:solidFill>
            <a:prstDash val="solid"/>
            <a:headEnd type="none" w="sm" len="sm"/>
            <a:tailEnd type="none" w="sm" len="sm"/>
          </a:ln>
        </p:spPr>
        <p:txBody>
          <a:bodyPr/>
          <a:lstStyle/>
          <a:p>
            <a:endParaRPr lang="en-US" sz="1600">
              <a:latin typeface="+mn-lt"/>
            </a:endParaRPr>
          </a:p>
        </p:txBody>
      </p:sp>
      <p:sp>
        <p:nvSpPr>
          <p:cNvPr id="2" name="Title 1"/>
          <p:cNvSpPr>
            <a:spLocks noGrp="1"/>
          </p:cNvSpPr>
          <p:nvPr>
            <p:ph type="title" hasCustomPrompt="1"/>
          </p:nvPr>
        </p:nvSpPr>
        <p:spPr>
          <a:xfrm>
            <a:off x="1922709" y="5876866"/>
            <a:ext cx="9688043" cy="4106169"/>
          </a:xfrm>
          <a:prstGeom prst="rect">
            <a:avLst/>
          </a:prstGeom>
        </p:spPr>
        <p:txBody>
          <a:bodyPr anchor="t">
            <a:normAutofit/>
          </a:bodyPr>
          <a:lstStyle>
            <a:lvl1pPr>
              <a:defRPr sz="11500" b="1" cap="all" baseline="0">
                <a:solidFill>
                  <a:srgbClr val="4D515A"/>
                </a:solidFill>
                <a:latin typeface="+mn-lt"/>
                <a:ea typeface="Calibri" panose="020F0502020204030204" pitchFamily="34" charset="0"/>
                <a:cs typeface="Calibri" panose="020F0502020204030204" pitchFamily="34" charset="0"/>
              </a:defRPr>
            </a:lvl1pPr>
          </a:lstStyle>
          <a:p>
            <a:r>
              <a:rPr lang="en-US"/>
              <a:t>SECTION</a:t>
            </a:r>
            <a:br>
              <a:rPr lang="en-US"/>
            </a:br>
            <a:r>
              <a:rPr lang="en-US"/>
              <a:t>BREAK TITLE</a:t>
            </a:r>
          </a:p>
        </p:txBody>
      </p:sp>
      <p:sp>
        <p:nvSpPr>
          <p:cNvPr id="6" name="TextBox 5">
            <a:extLst>
              <a:ext uri="{FF2B5EF4-FFF2-40B4-BE49-F238E27FC236}">
                <a16:creationId xmlns:a16="http://schemas.microsoft.com/office/drawing/2014/main" id="{A1C7E3AD-9821-B168-CE5F-6342B56D485E}"/>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54E544F-4F9E-50C1-6F5A-B20F78DF72ED}"/>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4" name="Picture 3" descr="A picture containing calendar&#10;&#10;AI-generated content may be incorrect.">
            <a:extLst>
              <a:ext uri="{FF2B5EF4-FFF2-40B4-BE49-F238E27FC236}">
                <a16:creationId xmlns:a16="http://schemas.microsoft.com/office/drawing/2014/main" id="{5A762F3F-3AC6-79D8-01DC-5211461F3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47083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ontent - Mid Blue">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FA5AA976-8A90-5A37-0045-D26A4D67C1AC}"/>
              </a:ext>
            </a:extLst>
          </p:cNvPr>
          <p:cNvSpPr/>
          <p:nvPr userDrawn="1"/>
        </p:nvSpPr>
        <p:spPr>
          <a:xfrm>
            <a:off x="848792" y="827782"/>
            <a:ext cx="7153796" cy="12193792"/>
          </a:xfrm>
          <a:prstGeom prst="rtTriangle">
            <a:avLst/>
          </a:prstGeom>
          <a:solidFill>
            <a:srgbClr val="4D5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grpSp>
        <p:nvGrpSpPr>
          <p:cNvPr id="11" name="Group 5">
            <a:extLst>
              <a:ext uri="{FF2B5EF4-FFF2-40B4-BE49-F238E27FC236}">
                <a16:creationId xmlns:a16="http://schemas.microsoft.com/office/drawing/2014/main" id="{AD4C9768-2430-7478-4DC3-21AC80218934}"/>
              </a:ext>
            </a:extLst>
          </p:cNvPr>
          <p:cNvGrpSpPr>
            <a:grpSpLocks noChangeAspect="1"/>
          </p:cNvGrpSpPr>
          <p:nvPr userDrawn="1"/>
        </p:nvGrpSpPr>
        <p:grpSpPr>
          <a:xfrm>
            <a:off x="848796" y="761102"/>
            <a:ext cx="5858391" cy="5563498"/>
            <a:chOff x="0" y="0"/>
            <a:chExt cx="6089457" cy="3425320"/>
          </a:xfrm>
          <a:solidFill>
            <a:srgbClr val="1391C1"/>
          </a:solidFill>
        </p:grpSpPr>
        <p:sp>
          <p:nvSpPr>
            <p:cNvPr id="12" name="Freeform 6">
              <a:extLst>
                <a:ext uri="{FF2B5EF4-FFF2-40B4-BE49-F238E27FC236}">
                  <a16:creationId xmlns:a16="http://schemas.microsoft.com/office/drawing/2014/main" id="{42719614-F178-A7A8-283F-1425050089FC}"/>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a:noFill/>
            </a:ln>
          </p:spPr>
          <p:txBody>
            <a:bodyPr/>
            <a:lstStyle/>
            <a:p>
              <a:endParaRPr lang="en-US" sz="1600" b="1">
                <a:latin typeface="+mn-lt"/>
              </a:endParaRPr>
            </a:p>
          </p:txBody>
        </p:sp>
        <p:sp>
          <p:nvSpPr>
            <p:cNvPr id="13" name="Freeform 7">
              <a:extLst>
                <a:ext uri="{FF2B5EF4-FFF2-40B4-BE49-F238E27FC236}">
                  <a16:creationId xmlns:a16="http://schemas.microsoft.com/office/drawing/2014/main" id="{9110A3E5-8E04-D2FB-3017-BDD724D211F2}"/>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b="1">
                <a:latin typeface="+mn-lt"/>
              </a:endParaRPr>
            </a:p>
          </p:txBody>
        </p:sp>
      </p:grpSp>
      <p:pic>
        <p:nvPicPr>
          <p:cNvPr id="7" name="Picture 6" descr="A picture containing calendar&#10;&#10;AI-generated content may be incorrect.">
            <a:extLst>
              <a:ext uri="{FF2B5EF4-FFF2-40B4-BE49-F238E27FC236}">
                <a16:creationId xmlns:a16="http://schemas.microsoft.com/office/drawing/2014/main" id="{3E4FAA2C-3D3C-7909-EF52-A6C3305CAE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6" name="TextBox 5">
            <a:extLst>
              <a:ext uri="{FF2B5EF4-FFF2-40B4-BE49-F238E27FC236}">
                <a16:creationId xmlns:a16="http://schemas.microsoft.com/office/drawing/2014/main" id="{863A10DD-A113-F244-E468-A527A3B25A82}"/>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ED3915-8E3F-684A-FD3D-C2C3C8790B5A}"/>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2248175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3" name="Picture 2" descr="Background pattern&#10;&#10;AI-generated content may be incorrect.">
            <a:extLst>
              <a:ext uri="{FF2B5EF4-FFF2-40B4-BE49-F238E27FC236}">
                <a16:creationId xmlns:a16="http://schemas.microsoft.com/office/drawing/2014/main" id="{9E8DCFD8-E4C3-AF4E-E45E-1B59B30D1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83" y="770684"/>
            <a:ext cx="22764409" cy="12174632"/>
          </a:xfrm>
          <a:prstGeom prst="rect">
            <a:avLst/>
          </a:prstGeom>
        </p:spPr>
      </p:pic>
      <p:grpSp>
        <p:nvGrpSpPr>
          <p:cNvPr id="12" name="Group 5">
            <a:extLst>
              <a:ext uri="{FF2B5EF4-FFF2-40B4-BE49-F238E27FC236}">
                <a16:creationId xmlns:a16="http://schemas.microsoft.com/office/drawing/2014/main" id="{42E1DE2E-B5F5-3380-2826-EC590DE16F10}"/>
              </a:ext>
            </a:extLst>
          </p:cNvPr>
          <p:cNvGrpSpPr>
            <a:grpSpLocks noChangeAspect="1"/>
          </p:cNvGrpSpPr>
          <p:nvPr userDrawn="1"/>
        </p:nvGrpSpPr>
        <p:grpSpPr>
          <a:xfrm rot="10800000">
            <a:off x="15584487" y="8483424"/>
            <a:ext cx="7950317" cy="4471472"/>
            <a:chOff x="0" y="0"/>
            <a:chExt cx="6089457" cy="3425320"/>
          </a:xfrm>
        </p:grpSpPr>
        <p:sp>
          <p:nvSpPr>
            <p:cNvPr id="13" name="Freeform 6">
              <a:extLst>
                <a:ext uri="{FF2B5EF4-FFF2-40B4-BE49-F238E27FC236}">
                  <a16:creationId xmlns:a16="http://schemas.microsoft.com/office/drawing/2014/main" id="{13983A9B-1640-B43A-C340-EBE1DA93FDD9}"/>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1600"/>
            </a:p>
          </p:txBody>
        </p:sp>
        <p:sp>
          <p:nvSpPr>
            <p:cNvPr id="14" name="Freeform 7">
              <a:extLst>
                <a:ext uri="{FF2B5EF4-FFF2-40B4-BE49-F238E27FC236}">
                  <a16:creationId xmlns:a16="http://schemas.microsoft.com/office/drawing/2014/main" id="{6B183E90-0E2F-5D46-10B6-DFDF660BC207}"/>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1600"/>
            </a:p>
          </p:txBody>
        </p:sp>
      </p:grpSp>
      <p:sp>
        <p:nvSpPr>
          <p:cNvPr id="17" name="Text Placeholder 58">
            <a:extLst>
              <a:ext uri="{FF2B5EF4-FFF2-40B4-BE49-F238E27FC236}">
                <a16:creationId xmlns:a16="http://schemas.microsoft.com/office/drawing/2014/main" id="{0153B1B9-A984-1BF5-74FD-736242FED494}"/>
              </a:ext>
            </a:extLst>
          </p:cNvPr>
          <p:cNvSpPr>
            <a:spLocks noGrp="1"/>
          </p:cNvSpPr>
          <p:nvPr>
            <p:ph type="body" sz="quarter" idx="12" hasCustomPrompt="1"/>
          </p:nvPr>
        </p:nvSpPr>
        <p:spPr>
          <a:xfrm>
            <a:off x="5021501" y="6467535"/>
            <a:ext cx="15089565" cy="866716"/>
          </a:xfrm>
          <a:prstGeom prst="rect">
            <a:avLst/>
          </a:prstGeom>
        </p:spPr>
        <p:txBody>
          <a:bodyPr anchor="ctr"/>
          <a:lstStyle>
            <a:lvl1pPr marL="0" indent="0" algn="ctr">
              <a:buFontTx/>
              <a:buNone/>
              <a:defRPr sz="5400" b="0">
                <a:solidFill>
                  <a:srgbClr val="FFC000"/>
                </a:solidFill>
                <a:latin typeface="+mn-lt"/>
                <a:ea typeface="Calibri" panose="020F0502020204030204" pitchFamily="34" charset="0"/>
                <a:cs typeface="Calibri" panose="020F0502020204030204" pitchFamily="34" charset="0"/>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&lt;Name&gt;</a:t>
            </a:r>
          </a:p>
        </p:txBody>
      </p:sp>
      <p:sp>
        <p:nvSpPr>
          <p:cNvPr id="18" name="Text Placeholder 58">
            <a:extLst>
              <a:ext uri="{FF2B5EF4-FFF2-40B4-BE49-F238E27FC236}">
                <a16:creationId xmlns:a16="http://schemas.microsoft.com/office/drawing/2014/main" id="{716BFB2A-227D-47F5-02DA-543110048978}"/>
              </a:ext>
            </a:extLst>
          </p:cNvPr>
          <p:cNvSpPr>
            <a:spLocks noGrp="1"/>
          </p:cNvSpPr>
          <p:nvPr>
            <p:ph type="body" sz="quarter" idx="10" hasCustomPrompt="1"/>
          </p:nvPr>
        </p:nvSpPr>
        <p:spPr>
          <a:xfrm>
            <a:off x="5029855" y="7486472"/>
            <a:ext cx="15089565" cy="685978"/>
          </a:xfrm>
          <a:prstGeom prst="rect">
            <a:avLst/>
          </a:prstGeom>
        </p:spPr>
        <p:txBody>
          <a:bodyPr anchor="ctr"/>
          <a:lstStyle>
            <a:lvl1pPr marL="0" indent="0" algn="ctr">
              <a:buFontTx/>
              <a:buNone/>
              <a:defRPr sz="4000" i="1">
                <a:solidFill>
                  <a:schemeClr val="bg1"/>
                </a:solidFill>
                <a:latin typeface="+mn-lt"/>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&lt;Title&gt;</a:t>
            </a:r>
          </a:p>
        </p:txBody>
      </p:sp>
      <p:sp>
        <p:nvSpPr>
          <p:cNvPr id="19" name="Text Placeholder 58">
            <a:extLst>
              <a:ext uri="{FF2B5EF4-FFF2-40B4-BE49-F238E27FC236}">
                <a16:creationId xmlns:a16="http://schemas.microsoft.com/office/drawing/2014/main" id="{E45E48A7-E1F7-BC97-F83C-736E17C65D31}"/>
              </a:ext>
            </a:extLst>
          </p:cNvPr>
          <p:cNvSpPr>
            <a:spLocks noGrp="1"/>
          </p:cNvSpPr>
          <p:nvPr>
            <p:ph type="body" sz="quarter" idx="13" hasCustomPrompt="1"/>
          </p:nvPr>
        </p:nvSpPr>
        <p:spPr>
          <a:xfrm>
            <a:off x="5021503" y="8296535"/>
            <a:ext cx="15089565" cy="730251"/>
          </a:xfrm>
          <a:prstGeom prst="rect">
            <a:avLst/>
          </a:prstGeom>
        </p:spPr>
        <p:txBody>
          <a:bodyPr anchor="ctr">
            <a:normAutofit/>
          </a:bodyPr>
          <a:lstStyle>
            <a:lvl1pPr marL="0" indent="0" algn="ctr">
              <a:buFontTx/>
              <a:buNone/>
              <a:defRPr sz="4400">
                <a:solidFill>
                  <a:schemeClr val="bg1"/>
                </a:solidFill>
                <a:latin typeface="+mn-lt"/>
              </a:defRPr>
            </a:lvl1pPr>
            <a:lvl2pPr marL="609630" indent="0" algn="ctr">
              <a:buFontTx/>
              <a:buNone/>
              <a:defRPr/>
            </a:lvl2pPr>
            <a:lvl3pPr marL="1219260" indent="0" algn="ctr">
              <a:buFontTx/>
              <a:buNone/>
              <a:defRPr/>
            </a:lvl3pPr>
            <a:lvl4pPr marL="1828890" indent="0" algn="ctr">
              <a:buFontTx/>
              <a:buNone/>
              <a:defRPr/>
            </a:lvl4pPr>
            <a:lvl5pPr marL="2438522" indent="0" algn="ctr">
              <a:buFontTx/>
              <a:buNone/>
              <a:defRPr/>
            </a:lvl5pPr>
          </a:lstStyle>
          <a:p>
            <a:pPr lvl="0"/>
            <a:r>
              <a:rPr lang="en-US"/>
              <a:t>&lt;email&gt;</a:t>
            </a:r>
          </a:p>
        </p:txBody>
      </p:sp>
      <p:sp>
        <p:nvSpPr>
          <p:cNvPr id="4" name="TextBox 3">
            <a:extLst>
              <a:ext uri="{FF2B5EF4-FFF2-40B4-BE49-F238E27FC236}">
                <a16:creationId xmlns:a16="http://schemas.microsoft.com/office/drawing/2014/main" id="{9B319BA2-EE0F-29E9-1FA6-5520B89E698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2000">
              <a:solidFill>
                <a:schemeClr val="bg1">
                  <a:lumMod val="75000"/>
                </a:schemeClr>
              </a:solidFill>
              <a:latin typeface="+mn-lt"/>
              <a:ea typeface="Calibri" panose="020F0502020204030204" pitchFamily="34" charset="0"/>
              <a:cs typeface="Calibri" panose="020F0502020204030204" pitchFamily="34" charset="0"/>
            </a:endParaRPr>
          </a:p>
        </p:txBody>
      </p:sp>
      <p:sp>
        <p:nvSpPr>
          <p:cNvPr id="2" name="Footer Placeholder 4">
            <a:extLst>
              <a:ext uri="{FF2B5EF4-FFF2-40B4-BE49-F238E27FC236}">
                <a16:creationId xmlns:a16="http://schemas.microsoft.com/office/drawing/2014/main" id="{B4D284FC-FECA-A0EC-4E0E-D1F53B00FA32}"/>
              </a:ext>
            </a:extLst>
          </p:cNvPr>
          <p:cNvSpPr txBox="1">
            <a:spLocks/>
          </p:cNvSpPr>
          <p:nvPr userDrawn="1"/>
        </p:nvSpPr>
        <p:spPr>
          <a:xfrm>
            <a:off x="5021501" y="4291970"/>
            <a:ext cx="15089565" cy="1807735"/>
          </a:xfrm>
          <a:prstGeom prst="rect">
            <a:avLst/>
          </a:prstGeom>
        </p:spPr>
        <p:txBody>
          <a:bodyPr/>
          <a:lstStyle>
            <a:defPPr>
              <a:defRPr lang="en-US"/>
            </a:defPPr>
            <a:lvl1pPr marL="0" algn="l" defTabSz="457200" rtl="0" eaLnBrk="1" latinLnBrk="0" hangingPunct="1">
              <a:defRPr sz="32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600">
                <a:latin typeface="+mn-lt"/>
              </a:rPr>
              <a:t>CONTACT INFORMATION</a:t>
            </a:r>
          </a:p>
        </p:txBody>
      </p:sp>
      <p:sp>
        <p:nvSpPr>
          <p:cNvPr id="5" name="TextBox 4">
            <a:extLst>
              <a:ext uri="{FF2B5EF4-FFF2-40B4-BE49-F238E27FC236}">
                <a16:creationId xmlns:a16="http://schemas.microsoft.com/office/drawing/2014/main" id="{C4CB723D-146E-492F-3A9D-15B3EB0880FB}"/>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chemeClr val="bg1"/>
                </a:solidFill>
                <a:latin typeface="Aptos" panose="020B0004020202020204" pitchFamily="34" charset="0"/>
              </a:rPr>
              <a:t>CHE.IN.gov</a:t>
            </a:r>
          </a:p>
        </p:txBody>
      </p:sp>
      <p:pic>
        <p:nvPicPr>
          <p:cNvPr id="6" name="Picture 5" descr="A picture containing calendar&#10;&#10;AI-generated content may be incorrect.">
            <a:extLst>
              <a:ext uri="{FF2B5EF4-FFF2-40B4-BE49-F238E27FC236}">
                <a16:creationId xmlns:a16="http://schemas.microsoft.com/office/drawing/2014/main" id="{237FA12B-E1D0-C55A-7860-22E7118B6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2342836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Background pattern&#10;&#10;AI-generated content may be incorrect.">
            <a:extLst>
              <a:ext uri="{FF2B5EF4-FFF2-40B4-BE49-F238E27FC236}">
                <a16:creationId xmlns:a16="http://schemas.microsoft.com/office/drawing/2014/main" id="{54A2C6E4-0803-5559-9EF8-9312CAA06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83" y="770684"/>
            <a:ext cx="22764409" cy="12174632"/>
          </a:xfrm>
          <a:prstGeom prst="rect">
            <a:avLst/>
          </a:prstGeom>
        </p:spPr>
      </p:pic>
      <p:pic>
        <p:nvPicPr>
          <p:cNvPr id="4" name="Picture 3" descr="A picture containing calendar&#10;&#10;AI-generated content may be incorrect.">
            <a:extLst>
              <a:ext uri="{FF2B5EF4-FFF2-40B4-BE49-F238E27FC236}">
                <a16:creationId xmlns:a16="http://schemas.microsoft.com/office/drawing/2014/main" id="{F3181716-93E7-A7C0-56B4-D953A47FA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3153" y="3716480"/>
            <a:ext cx="8007447" cy="6325822"/>
          </a:xfrm>
          <a:prstGeom prst="rect">
            <a:avLst/>
          </a:prstGeom>
        </p:spPr>
      </p:pic>
    </p:spTree>
    <p:extLst>
      <p:ext uri="{BB962C8B-B14F-4D97-AF65-F5344CB8AC3E}">
        <p14:creationId xmlns:p14="http://schemas.microsoft.com/office/powerpoint/2010/main" val="76856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Mid Blu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15E56F-AA95-0AF3-603C-0BC8895804AE}"/>
              </a:ext>
            </a:extLst>
          </p:cNvPr>
          <p:cNvSpPr/>
          <p:nvPr userDrawn="1"/>
        </p:nvSpPr>
        <p:spPr>
          <a:xfrm rot="10800000">
            <a:off x="5783050" y="761102"/>
            <a:ext cx="17792742" cy="12193792"/>
          </a:xfrm>
          <a:prstGeom prst="rtTriangle">
            <a:avLst/>
          </a:prstGeom>
          <a:solidFill>
            <a:srgbClr val="139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grpSp>
        <p:nvGrpSpPr>
          <p:cNvPr id="8" name="Group 5">
            <a:extLst>
              <a:ext uri="{FF2B5EF4-FFF2-40B4-BE49-F238E27FC236}">
                <a16:creationId xmlns:a16="http://schemas.microsoft.com/office/drawing/2014/main" id="{AF3F7F4D-1F28-EFE6-AA96-E282FA9D6E31}"/>
              </a:ext>
            </a:extLst>
          </p:cNvPr>
          <p:cNvGrpSpPr>
            <a:grpSpLocks noChangeAspect="1"/>
          </p:cNvGrpSpPr>
          <p:nvPr userDrawn="1"/>
        </p:nvGrpSpPr>
        <p:grpSpPr>
          <a:xfrm rot="10800000">
            <a:off x="15611100" y="8468410"/>
            <a:ext cx="7950317" cy="4471472"/>
            <a:chOff x="0" y="0"/>
            <a:chExt cx="6089457" cy="3425320"/>
          </a:xfrm>
        </p:grpSpPr>
        <p:sp>
          <p:nvSpPr>
            <p:cNvPr id="9" name="Freeform 6">
              <a:extLst>
                <a:ext uri="{FF2B5EF4-FFF2-40B4-BE49-F238E27FC236}">
                  <a16:creationId xmlns:a16="http://schemas.microsoft.com/office/drawing/2014/main" id="{720464DF-5D0D-5445-57FB-AB8836E11CEC}"/>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1600"/>
            </a:p>
          </p:txBody>
        </p:sp>
        <p:sp>
          <p:nvSpPr>
            <p:cNvPr id="10" name="Freeform 7">
              <a:extLst>
                <a:ext uri="{FF2B5EF4-FFF2-40B4-BE49-F238E27FC236}">
                  <a16:creationId xmlns:a16="http://schemas.microsoft.com/office/drawing/2014/main" id="{170F86C6-F315-5574-5EE7-C8B07D9FC6D8}"/>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1600"/>
            </a:p>
          </p:txBody>
        </p:sp>
      </p:grpSp>
      <p:sp>
        <p:nvSpPr>
          <p:cNvPr id="11" name="AutoShape 10">
            <a:extLst>
              <a:ext uri="{FF2B5EF4-FFF2-40B4-BE49-F238E27FC236}">
                <a16:creationId xmlns:a16="http://schemas.microsoft.com/office/drawing/2014/main" id="{E507EE33-3013-7D76-8443-44D0DF22EDD4}"/>
              </a:ext>
            </a:extLst>
          </p:cNvPr>
          <p:cNvSpPr/>
          <p:nvPr userDrawn="1"/>
        </p:nvSpPr>
        <p:spPr>
          <a:xfrm>
            <a:off x="2254845" y="4226604"/>
            <a:ext cx="2510769" cy="0"/>
          </a:xfrm>
          <a:prstGeom prst="line">
            <a:avLst/>
          </a:prstGeom>
          <a:ln w="47625" cap="flat">
            <a:solidFill>
              <a:srgbClr val="313131"/>
            </a:solidFill>
            <a:prstDash val="solid"/>
            <a:headEnd type="none" w="sm" len="sm"/>
            <a:tailEnd type="none" w="sm" len="sm"/>
          </a:ln>
        </p:spPr>
        <p:txBody>
          <a:bodyPr/>
          <a:lstStyle/>
          <a:p>
            <a:endParaRPr lang="en-US" sz="1600">
              <a:latin typeface="+mn-lt"/>
            </a:endParaRPr>
          </a:p>
        </p:txBody>
      </p:sp>
      <p:sp>
        <p:nvSpPr>
          <p:cNvPr id="2" name="Title 1"/>
          <p:cNvSpPr>
            <a:spLocks noGrp="1"/>
          </p:cNvSpPr>
          <p:nvPr>
            <p:ph type="title" hasCustomPrompt="1"/>
          </p:nvPr>
        </p:nvSpPr>
        <p:spPr>
          <a:xfrm>
            <a:off x="1922710" y="5876866"/>
            <a:ext cx="10270878" cy="4106169"/>
          </a:xfrm>
          <a:prstGeom prst="rect">
            <a:avLst/>
          </a:prstGeom>
        </p:spPr>
        <p:txBody>
          <a:bodyPr anchor="t">
            <a:normAutofit/>
          </a:bodyPr>
          <a:lstStyle>
            <a:lvl1pPr>
              <a:defRPr sz="11500" b="1" cap="all" baseline="0">
                <a:solidFill>
                  <a:srgbClr val="4D515A"/>
                </a:solidFill>
                <a:latin typeface="+mn-lt"/>
                <a:ea typeface="Calibri" panose="020F0502020204030204" pitchFamily="34" charset="0"/>
                <a:cs typeface="Calibri" panose="020F0502020204030204" pitchFamily="34" charset="0"/>
              </a:defRPr>
            </a:lvl1pPr>
          </a:lstStyle>
          <a:p>
            <a:r>
              <a:rPr lang="en-US"/>
              <a:t>SECTION</a:t>
            </a:r>
            <a:br>
              <a:rPr lang="en-US"/>
            </a:br>
            <a:r>
              <a:rPr lang="en-US"/>
              <a:t>BREAK TITLE</a:t>
            </a:r>
          </a:p>
        </p:txBody>
      </p:sp>
      <p:sp>
        <p:nvSpPr>
          <p:cNvPr id="15" name="TextBox 14">
            <a:extLst>
              <a:ext uri="{FF2B5EF4-FFF2-40B4-BE49-F238E27FC236}">
                <a16:creationId xmlns:a16="http://schemas.microsoft.com/office/drawing/2014/main" id="{E758BA65-F959-5776-2C6D-E4CF9048F2C1}"/>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C324CD-E60D-F1BA-E580-6C2E8F9DF09D}"/>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4" name="Picture 3" descr="A picture containing calendar&#10;&#10;AI-generated content may be incorrect.">
            <a:extLst>
              <a:ext uri="{FF2B5EF4-FFF2-40B4-BE49-F238E27FC236}">
                <a16:creationId xmlns:a16="http://schemas.microsoft.com/office/drawing/2014/main" id="{146BD831-9DDF-4684-3086-3731780A6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401667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Dark Blu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15E56F-AA95-0AF3-603C-0BC8895804AE}"/>
              </a:ext>
            </a:extLst>
          </p:cNvPr>
          <p:cNvSpPr/>
          <p:nvPr userDrawn="1"/>
        </p:nvSpPr>
        <p:spPr>
          <a:xfrm rot="10800000">
            <a:off x="5783050" y="761102"/>
            <a:ext cx="17792742" cy="12193792"/>
          </a:xfrm>
          <a:prstGeom prst="rtTriangle">
            <a:avLst/>
          </a:prstGeom>
          <a:solidFill>
            <a:srgbClr val="006A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11" name="AutoShape 10">
            <a:extLst>
              <a:ext uri="{FF2B5EF4-FFF2-40B4-BE49-F238E27FC236}">
                <a16:creationId xmlns:a16="http://schemas.microsoft.com/office/drawing/2014/main" id="{E507EE33-3013-7D76-8443-44D0DF22EDD4}"/>
              </a:ext>
            </a:extLst>
          </p:cNvPr>
          <p:cNvSpPr/>
          <p:nvPr userDrawn="1"/>
        </p:nvSpPr>
        <p:spPr>
          <a:xfrm>
            <a:off x="2254845" y="4226604"/>
            <a:ext cx="2510769" cy="0"/>
          </a:xfrm>
          <a:prstGeom prst="line">
            <a:avLst/>
          </a:prstGeom>
          <a:ln w="47625" cap="flat">
            <a:solidFill>
              <a:srgbClr val="313131"/>
            </a:solidFill>
            <a:prstDash val="solid"/>
            <a:headEnd type="none" w="sm" len="sm"/>
            <a:tailEnd type="none" w="sm" len="sm"/>
          </a:ln>
        </p:spPr>
        <p:txBody>
          <a:bodyPr/>
          <a:lstStyle/>
          <a:p>
            <a:endParaRPr lang="en-US" sz="1600">
              <a:latin typeface="+mn-lt"/>
            </a:endParaRPr>
          </a:p>
        </p:txBody>
      </p:sp>
      <p:sp>
        <p:nvSpPr>
          <p:cNvPr id="2" name="Title 1"/>
          <p:cNvSpPr>
            <a:spLocks noGrp="1"/>
          </p:cNvSpPr>
          <p:nvPr>
            <p:ph type="title" hasCustomPrompt="1"/>
          </p:nvPr>
        </p:nvSpPr>
        <p:spPr>
          <a:xfrm>
            <a:off x="1922710" y="5876866"/>
            <a:ext cx="10270878" cy="4106169"/>
          </a:xfrm>
          <a:prstGeom prst="rect">
            <a:avLst/>
          </a:prstGeom>
        </p:spPr>
        <p:txBody>
          <a:bodyPr anchor="t">
            <a:normAutofit/>
          </a:bodyPr>
          <a:lstStyle>
            <a:lvl1pPr>
              <a:defRPr sz="11500" b="1" cap="all" baseline="0">
                <a:solidFill>
                  <a:srgbClr val="4D515A"/>
                </a:solidFill>
                <a:latin typeface="+mn-lt"/>
                <a:ea typeface="Calibri" panose="020F0502020204030204" pitchFamily="34" charset="0"/>
                <a:cs typeface="Calibri" panose="020F0502020204030204" pitchFamily="34" charset="0"/>
              </a:defRPr>
            </a:lvl1pPr>
          </a:lstStyle>
          <a:p>
            <a:r>
              <a:rPr lang="en-US"/>
              <a:t>SECTION</a:t>
            </a:r>
            <a:br>
              <a:rPr lang="en-US"/>
            </a:br>
            <a:r>
              <a:rPr lang="en-US"/>
              <a:t>BREAK TITLE</a:t>
            </a:r>
          </a:p>
        </p:txBody>
      </p:sp>
      <p:grpSp>
        <p:nvGrpSpPr>
          <p:cNvPr id="17" name="Group 5">
            <a:extLst>
              <a:ext uri="{FF2B5EF4-FFF2-40B4-BE49-F238E27FC236}">
                <a16:creationId xmlns:a16="http://schemas.microsoft.com/office/drawing/2014/main" id="{5367F982-2222-1EF9-AB38-915AAAC0F441}"/>
              </a:ext>
            </a:extLst>
          </p:cNvPr>
          <p:cNvGrpSpPr>
            <a:grpSpLocks noChangeAspect="1"/>
          </p:cNvGrpSpPr>
          <p:nvPr userDrawn="1"/>
        </p:nvGrpSpPr>
        <p:grpSpPr>
          <a:xfrm rot="10800000">
            <a:off x="15611100" y="8468410"/>
            <a:ext cx="7950317" cy="4471472"/>
            <a:chOff x="0" y="0"/>
            <a:chExt cx="6089457" cy="3425320"/>
          </a:xfrm>
        </p:grpSpPr>
        <p:sp>
          <p:nvSpPr>
            <p:cNvPr id="18" name="Freeform 6">
              <a:extLst>
                <a:ext uri="{FF2B5EF4-FFF2-40B4-BE49-F238E27FC236}">
                  <a16:creationId xmlns:a16="http://schemas.microsoft.com/office/drawing/2014/main" id="{9565DD7E-1E21-6A9E-A7A0-201BBFB81461}"/>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1600"/>
            </a:p>
          </p:txBody>
        </p:sp>
        <p:sp>
          <p:nvSpPr>
            <p:cNvPr id="19" name="Freeform 7">
              <a:extLst>
                <a:ext uri="{FF2B5EF4-FFF2-40B4-BE49-F238E27FC236}">
                  <a16:creationId xmlns:a16="http://schemas.microsoft.com/office/drawing/2014/main" id="{21C4E69A-7B3A-6BBA-5B07-EA848851B6A1}"/>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1600"/>
            </a:p>
          </p:txBody>
        </p:sp>
      </p:grpSp>
      <p:sp>
        <p:nvSpPr>
          <p:cNvPr id="21" name="TextBox 20">
            <a:extLst>
              <a:ext uri="{FF2B5EF4-FFF2-40B4-BE49-F238E27FC236}">
                <a16:creationId xmlns:a16="http://schemas.microsoft.com/office/drawing/2014/main" id="{6E6FBD94-5674-25B4-0BB1-54215B1AEAD4}"/>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FEC49DC-2184-BD6D-59F0-A1A11A38E933}"/>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4" name="Picture 3" descr="A picture containing calendar&#10;&#10;AI-generated content may be incorrect.">
            <a:extLst>
              <a:ext uri="{FF2B5EF4-FFF2-40B4-BE49-F238E27FC236}">
                <a16:creationId xmlns:a16="http://schemas.microsoft.com/office/drawing/2014/main" id="{FD6F0868-E914-5460-4122-E2257B0244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346708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With Descri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7E6D415-52A7-0B80-361E-770C9E43DE1A}"/>
              </a:ext>
            </a:extLst>
          </p:cNvPr>
          <p:cNvSpPr>
            <a:spLocks noGrp="1"/>
          </p:cNvSpPr>
          <p:nvPr>
            <p:ph idx="1" hasCustomPrompt="1"/>
          </p:nvPr>
        </p:nvSpPr>
        <p:spPr>
          <a:xfrm>
            <a:off x="1922709" y="7257261"/>
            <a:ext cx="13526842" cy="3631453"/>
          </a:xfrm>
          <a:prstGeom prst="rect">
            <a:avLst/>
          </a:prstGeom>
        </p:spPr>
        <p:txBody>
          <a:bodyPr>
            <a:normAutofit/>
          </a:bodyPr>
          <a:lstStyle>
            <a:lvl1pPr marL="0" indent="0">
              <a:lnSpc>
                <a:spcPct val="125000"/>
              </a:lnSpc>
              <a:spcBef>
                <a:spcPts val="600"/>
              </a:spcBef>
              <a:spcAft>
                <a:spcPts val="600"/>
              </a:spcAft>
              <a:buNone/>
              <a:defRPr sz="4000">
                <a:solidFill>
                  <a:srgbClr val="4D515A"/>
                </a:solidFill>
                <a:latin typeface="+mn-lt"/>
                <a:ea typeface="Calibri" panose="020F0502020204030204" pitchFamily="34" charset="0"/>
                <a:cs typeface="Calibri" panose="020F0502020204030204"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a:t>Created in 1971 by an act of the General Assembly and signed into law by Governor Edgar Whitcomb, the Indiana Commission for Higher Education is now in its fifth decade of service to the State of Indiana.</a:t>
            </a:r>
          </a:p>
        </p:txBody>
      </p:sp>
      <p:sp>
        <p:nvSpPr>
          <p:cNvPr id="11" name="Title 1">
            <a:extLst>
              <a:ext uri="{FF2B5EF4-FFF2-40B4-BE49-F238E27FC236}">
                <a16:creationId xmlns:a16="http://schemas.microsoft.com/office/drawing/2014/main" id="{30DBC2FD-02F3-18C5-4451-FFE6122FAFE0}"/>
              </a:ext>
            </a:extLst>
          </p:cNvPr>
          <p:cNvSpPr>
            <a:spLocks noGrp="1"/>
          </p:cNvSpPr>
          <p:nvPr>
            <p:ph type="title" hasCustomPrompt="1"/>
          </p:nvPr>
        </p:nvSpPr>
        <p:spPr>
          <a:xfrm>
            <a:off x="1922709" y="3648459"/>
            <a:ext cx="10574091" cy="2848034"/>
          </a:xfrm>
          <a:prstGeom prst="rect">
            <a:avLst/>
          </a:prstGeom>
        </p:spPr>
        <p:txBody>
          <a:bodyPr anchor="t">
            <a:noAutofit/>
          </a:bodyPr>
          <a:lstStyle>
            <a:lvl1pPr>
              <a:defRPr sz="11500" b="1" cap="all" baseline="0">
                <a:solidFill>
                  <a:srgbClr val="4D515A"/>
                </a:solidFill>
                <a:latin typeface="+mn-lt"/>
                <a:ea typeface="Calibri" panose="020F0502020204030204" pitchFamily="34" charset="0"/>
                <a:cs typeface="Calibri" panose="020F0502020204030204" pitchFamily="34" charset="0"/>
              </a:defRPr>
            </a:lvl1pPr>
          </a:lstStyle>
          <a:p>
            <a:r>
              <a:rPr lang="en-US"/>
              <a:t>SECTION BREAK TITLE</a:t>
            </a:r>
          </a:p>
        </p:txBody>
      </p:sp>
      <p:sp>
        <p:nvSpPr>
          <p:cNvPr id="12" name="Right Triangle 11">
            <a:extLst>
              <a:ext uri="{FF2B5EF4-FFF2-40B4-BE49-F238E27FC236}">
                <a16:creationId xmlns:a16="http://schemas.microsoft.com/office/drawing/2014/main" id="{BAB586E3-14D9-56EF-4A83-9A04FF1B427E}"/>
              </a:ext>
            </a:extLst>
          </p:cNvPr>
          <p:cNvSpPr/>
          <p:nvPr userDrawn="1"/>
        </p:nvSpPr>
        <p:spPr>
          <a:xfrm rot="10800000">
            <a:off x="12193586" y="761102"/>
            <a:ext cx="11382204" cy="12193792"/>
          </a:xfrm>
          <a:prstGeom prst="rtTriangle">
            <a:avLst/>
          </a:prstGeom>
          <a:solidFill>
            <a:srgbClr val="4D5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13" name="Right Triangle 12">
            <a:extLst>
              <a:ext uri="{FF2B5EF4-FFF2-40B4-BE49-F238E27FC236}">
                <a16:creationId xmlns:a16="http://schemas.microsoft.com/office/drawing/2014/main" id="{F8316C9B-A7DC-6AF2-D553-1D696E1C3797}"/>
              </a:ext>
            </a:extLst>
          </p:cNvPr>
          <p:cNvSpPr/>
          <p:nvPr userDrawn="1"/>
        </p:nvSpPr>
        <p:spPr>
          <a:xfrm rot="16200000">
            <a:off x="15091558" y="4546864"/>
            <a:ext cx="10067304" cy="6901160"/>
          </a:xfrm>
          <a:prstGeom prst="rtTriangle">
            <a:avLst/>
          </a:prstGeom>
          <a:solidFill>
            <a:srgbClr val="18A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4" name="TextBox 3">
            <a:extLst>
              <a:ext uri="{FF2B5EF4-FFF2-40B4-BE49-F238E27FC236}">
                <a16:creationId xmlns:a16="http://schemas.microsoft.com/office/drawing/2014/main" id="{8232590C-00C1-BBF0-63B9-3B756E5101CE}"/>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3AE84A9-D3DF-EDFD-83DD-BC1CA11420C5}"/>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3" name="Picture 2" descr="A picture containing calendar&#10;&#10;AI-generated content may be incorrect.">
            <a:extLst>
              <a:ext uri="{FF2B5EF4-FFF2-40B4-BE49-F238E27FC236}">
                <a16:creationId xmlns:a16="http://schemas.microsoft.com/office/drawing/2014/main" id="{706DF600-BDD6-40A2-3D1E-2A54349D3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166873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With Description Column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DBC2FD-02F3-18C5-4451-FFE6122FAFE0}"/>
              </a:ext>
            </a:extLst>
          </p:cNvPr>
          <p:cNvSpPr>
            <a:spLocks noGrp="1"/>
          </p:cNvSpPr>
          <p:nvPr>
            <p:ph type="title" hasCustomPrompt="1"/>
          </p:nvPr>
        </p:nvSpPr>
        <p:spPr>
          <a:xfrm>
            <a:off x="1922709" y="2038072"/>
            <a:ext cx="10574091" cy="2848034"/>
          </a:xfrm>
          <a:prstGeom prst="rect">
            <a:avLst/>
          </a:prstGeom>
        </p:spPr>
        <p:txBody>
          <a:bodyPr anchor="t">
            <a:noAutofit/>
          </a:bodyPr>
          <a:lstStyle>
            <a:lvl1pPr>
              <a:defRPr sz="11500" b="1" cap="all" baseline="0">
                <a:solidFill>
                  <a:srgbClr val="4D515A"/>
                </a:solidFill>
                <a:latin typeface="+mn-lt"/>
                <a:ea typeface="Calibri" panose="020F0502020204030204" pitchFamily="34" charset="0"/>
                <a:cs typeface="Calibri" panose="020F0502020204030204" pitchFamily="34" charset="0"/>
              </a:defRPr>
            </a:lvl1pPr>
          </a:lstStyle>
          <a:p>
            <a:r>
              <a:rPr lang="en-US"/>
              <a:t>SECTION BREAK TITLE</a:t>
            </a:r>
          </a:p>
        </p:txBody>
      </p:sp>
      <p:sp>
        <p:nvSpPr>
          <p:cNvPr id="12" name="Right Triangle 11">
            <a:extLst>
              <a:ext uri="{FF2B5EF4-FFF2-40B4-BE49-F238E27FC236}">
                <a16:creationId xmlns:a16="http://schemas.microsoft.com/office/drawing/2014/main" id="{BAB586E3-14D9-56EF-4A83-9A04FF1B427E}"/>
              </a:ext>
            </a:extLst>
          </p:cNvPr>
          <p:cNvSpPr/>
          <p:nvPr userDrawn="1"/>
        </p:nvSpPr>
        <p:spPr>
          <a:xfrm rot="10800000">
            <a:off x="12193586" y="761102"/>
            <a:ext cx="11382204" cy="12193792"/>
          </a:xfrm>
          <a:prstGeom prst="rtTriangle">
            <a:avLst/>
          </a:prstGeom>
          <a:solidFill>
            <a:srgbClr val="4D5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13" name="Right Triangle 12">
            <a:extLst>
              <a:ext uri="{FF2B5EF4-FFF2-40B4-BE49-F238E27FC236}">
                <a16:creationId xmlns:a16="http://schemas.microsoft.com/office/drawing/2014/main" id="{F8316C9B-A7DC-6AF2-D553-1D696E1C3797}"/>
              </a:ext>
            </a:extLst>
          </p:cNvPr>
          <p:cNvSpPr/>
          <p:nvPr userDrawn="1"/>
        </p:nvSpPr>
        <p:spPr>
          <a:xfrm rot="16200000">
            <a:off x="15091558" y="4546864"/>
            <a:ext cx="10067304" cy="6901160"/>
          </a:xfrm>
          <a:prstGeom prst="rtTriangle">
            <a:avLst/>
          </a:prstGeom>
          <a:solidFill>
            <a:srgbClr val="18A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latin typeface="+mn-lt"/>
            </a:endParaRPr>
          </a:p>
        </p:txBody>
      </p:sp>
      <p:sp>
        <p:nvSpPr>
          <p:cNvPr id="2" name="Content Placeholder 2">
            <a:extLst>
              <a:ext uri="{FF2B5EF4-FFF2-40B4-BE49-F238E27FC236}">
                <a16:creationId xmlns:a16="http://schemas.microsoft.com/office/drawing/2014/main" id="{9B6E3C53-B8AD-BCDC-8DCD-8A2EEDD21C67}"/>
              </a:ext>
            </a:extLst>
          </p:cNvPr>
          <p:cNvSpPr>
            <a:spLocks noGrp="1"/>
          </p:cNvSpPr>
          <p:nvPr>
            <p:ph idx="13" hasCustomPrompt="1"/>
          </p:nvPr>
        </p:nvSpPr>
        <p:spPr>
          <a:xfrm>
            <a:off x="9038166" y="5406436"/>
            <a:ext cx="6493273" cy="6246850"/>
          </a:xfrm>
          <a:prstGeom prst="rect">
            <a:avLst/>
          </a:prstGeom>
        </p:spPr>
        <p:txBody>
          <a:bodyPr>
            <a:normAutofit/>
          </a:bodyPr>
          <a:lstStyle>
            <a:lvl1pPr marL="0" indent="0">
              <a:lnSpc>
                <a:spcPct val="125000"/>
              </a:lnSpc>
              <a:spcBef>
                <a:spcPts val="600"/>
              </a:spcBef>
              <a:spcAft>
                <a:spcPts val="600"/>
              </a:spcAft>
              <a:buNone/>
              <a:defRPr sz="4000">
                <a:solidFill>
                  <a:srgbClr val="4D515A"/>
                </a:solidFill>
                <a:latin typeface="+mn-lt"/>
                <a:ea typeface="Calibri" panose="020F0502020204030204" pitchFamily="34" charset="0"/>
                <a:cs typeface="Calibri" panose="020F0502020204030204"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a:t>Created in 1971 by an act of the General Assembly and signed into law by Governor Edgar Whitcomb, the Indiana Commission for Higher Education is now in its fifth decade of service to the State of Indiana.</a:t>
            </a:r>
          </a:p>
        </p:txBody>
      </p:sp>
      <p:sp>
        <p:nvSpPr>
          <p:cNvPr id="5" name="TextBox 4">
            <a:extLst>
              <a:ext uri="{FF2B5EF4-FFF2-40B4-BE49-F238E27FC236}">
                <a16:creationId xmlns:a16="http://schemas.microsoft.com/office/drawing/2014/main" id="{BB79E2D0-8E9D-A297-F20D-B70FFB3F56C1}"/>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2F71BD4-DCBC-D220-1996-89A717F6FE89}"/>
              </a:ext>
            </a:extLst>
          </p:cNvPr>
          <p:cNvSpPr>
            <a:spLocks noGrp="1"/>
          </p:cNvSpPr>
          <p:nvPr>
            <p:ph idx="14" hasCustomPrompt="1"/>
          </p:nvPr>
        </p:nvSpPr>
        <p:spPr>
          <a:xfrm>
            <a:off x="1922709" y="5406436"/>
            <a:ext cx="6493273" cy="6246850"/>
          </a:xfrm>
          <a:prstGeom prst="rect">
            <a:avLst/>
          </a:prstGeom>
        </p:spPr>
        <p:txBody>
          <a:bodyPr>
            <a:normAutofit/>
          </a:bodyPr>
          <a:lstStyle>
            <a:lvl1pPr marL="0" indent="0">
              <a:lnSpc>
                <a:spcPct val="125000"/>
              </a:lnSpc>
              <a:spcBef>
                <a:spcPts val="600"/>
              </a:spcBef>
              <a:spcAft>
                <a:spcPts val="600"/>
              </a:spcAft>
              <a:buNone/>
              <a:defRPr sz="4000">
                <a:solidFill>
                  <a:srgbClr val="4D515A"/>
                </a:solidFill>
                <a:latin typeface="+mn-lt"/>
                <a:ea typeface="Calibri" panose="020F0502020204030204" pitchFamily="34" charset="0"/>
                <a:cs typeface="Calibri" panose="020F0502020204030204" pitchFamily="34" charset="0"/>
              </a:defRPr>
            </a:lvl1pPr>
            <a:lvl2pPr marL="914400" indent="0">
              <a:buNone/>
              <a:defRPr/>
            </a:lvl2pPr>
            <a:lvl3pPr marL="1828800" indent="0">
              <a:buNone/>
              <a:defRPr/>
            </a:lvl3pPr>
            <a:lvl4pPr marL="2743200" indent="0">
              <a:buNone/>
              <a:defRPr/>
            </a:lvl4pPr>
            <a:lvl5pPr marL="3657600" indent="0">
              <a:buNone/>
              <a:defRPr/>
            </a:lvl5pPr>
          </a:lstStyle>
          <a:p>
            <a:pPr lvl="0"/>
            <a:r>
              <a:rPr lang="en-US"/>
              <a:t>Created in 1971 by an act of the General Assembly and signed into law by Governor Edgar Whitcomb, the Indiana Commission for Higher Education is now in its fifth decade of service to the State of Indiana.</a:t>
            </a:r>
          </a:p>
        </p:txBody>
      </p:sp>
      <p:sp>
        <p:nvSpPr>
          <p:cNvPr id="4" name="TextBox 3">
            <a:extLst>
              <a:ext uri="{FF2B5EF4-FFF2-40B4-BE49-F238E27FC236}">
                <a16:creationId xmlns:a16="http://schemas.microsoft.com/office/drawing/2014/main" id="{EC0FF9B4-42E5-ABCB-5C66-8644E879741E}"/>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pic>
        <p:nvPicPr>
          <p:cNvPr id="6" name="Picture 5" descr="A picture containing calendar&#10;&#10;AI-generated content may be incorrect.">
            <a:extLst>
              <a:ext uri="{FF2B5EF4-FFF2-40B4-BE49-F238E27FC236}">
                <a16:creationId xmlns:a16="http://schemas.microsoft.com/office/drawing/2014/main" id="{BDB534FD-2BD1-1A6E-4E25-7127973BD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85490" y="10577453"/>
            <a:ext cx="2236663" cy="1766947"/>
          </a:xfrm>
          <a:prstGeom prst="rect">
            <a:avLst/>
          </a:prstGeom>
        </p:spPr>
      </p:pic>
    </p:spTree>
    <p:extLst>
      <p:ext uri="{BB962C8B-B14F-4D97-AF65-F5344CB8AC3E}">
        <p14:creationId xmlns:p14="http://schemas.microsoft.com/office/powerpoint/2010/main" val="154138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Mid Blu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a:off x="848796" y="761102"/>
            <a:ext cx="7950317" cy="4471472"/>
            <a:chOff x="0" y="0"/>
            <a:chExt cx="6089457" cy="3425320"/>
          </a:xfrm>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18AEE3"/>
            </a:solidFill>
            <a:ln w="12700">
              <a:noFill/>
            </a:ln>
          </p:spPr>
          <p:txBody>
            <a:bodyPr/>
            <a:lstStyle/>
            <a:p>
              <a:endParaRPr lang="en-US" sz="1600"/>
            </a:p>
          </p:txBody>
        </p:sp>
      </p:grpSp>
      <p:sp>
        <p:nvSpPr>
          <p:cNvPr id="11" name="TextBox 10">
            <a:extLst>
              <a:ext uri="{FF2B5EF4-FFF2-40B4-BE49-F238E27FC236}">
                <a16:creationId xmlns:a16="http://schemas.microsoft.com/office/drawing/2014/main" id="{F18D44F6-5D69-B7C1-05B6-BDFA06F8E978}"/>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CAF6093-8D3A-9149-324F-674AF3E0B92F}"/>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
        <p:nvSpPr>
          <p:cNvPr id="8" name="Content Placeholder 2">
            <a:extLst>
              <a:ext uri="{FF2B5EF4-FFF2-40B4-BE49-F238E27FC236}">
                <a16:creationId xmlns:a16="http://schemas.microsoft.com/office/drawing/2014/main" id="{660024EB-2D62-8057-59B2-51AB57330BA7}"/>
              </a:ext>
            </a:extLst>
          </p:cNvPr>
          <p:cNvSpPr>
            <a:spLocks noGrp="1"/>
          </p:cNvSpPr>
          <p:nvPr>
            <p:ph idx="1"/>
          </p:nvPr>
        </p:nvSpPr>
        <p:spPr>
          <a:xfrm>
            <a:off x="6332220"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pic>
        <p:nvPicPr>
          <p:cNvPr id="9" name="Picture 8" descr="A picture containing calendar&#10;&#10;AI-generated content may be incorrect.">
            <a:extLst>
              <a:ext uri="{FF2B5EF4-FFF2-40B4-BE49-F238E27FC236}">
                <a16:creationId xmlns:a16="http://schemas.microsoft.com/office/drawing/2014/main" id="{2DC0A0BF-E218-4C57-95A7-30410D4AE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241652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Mid Blue Right">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flipH="1">
            <a:off x="15570122" y="758407"/>
            <a:ext cx="7950317" cy="4471472"/>
            <a:chOff x="0" y="0"/>
            <a:chExt cx="6089457" cy="3425320"/>
          </a:xfrm>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18AEE3"/>
            </a:solidFill>
            <a:ln w="12700">
              <a:noFill/>
            </a:ln>
          </p:spPr>
          <p:txBody>
            <a:bodyPr/>
            <a:lstStyle/>
            <a:p>
              <a:endParaRPr lang="en-US" sz="1600"/>
            </a:p>
          </p:txBody>
        </p:sp>
      </p:grpSp>
      <p:pic>
        <p:nvPicPr>
          <p:cNvPr id="9" name="Picture 8" descr="A picture containing calendar&#10;&#10;AI-generated content may be incorrect.">
            <a:extLst>
              <a:ext uri="{FF2B5EF4-FFF2-40B4-BE49-F238E27FC236}">
                <a16:creationId xmlns:a16="http://schemas.microsoft.com/office/drawing/2014/main" id="{6E049580-F16B-11A4-2FC3-3F90D24513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81410" y="1278359"/>
            <a:ext cx="2236663" cy="1766947"/>
          </a:xfrm>
          <a:prstGeom prst="rect">
            <a:avLst/>
          </a:prstGeom>
        </p:spPr>
      </p:pic>
      <p:sp>
        <p:nvSpPr>
          <p:cNvPr id="8" name="Content Placeholder 2">
            <a:extLst>
              <a:ext uri="{FF2B5EF4-FFF2-40B4-BE49-F238E27FC236}">
                <a16:creationId xmlns:a16="http://schemas.microsoft.com/office/drawing/2014/main" id="{AB6A2928-90BC-A724-4742-2E82EDC5B95A}"/>
              </a:ext>
            </a:extLst>
          </p:cNvPr>
          <p:cNvSpPr>
            <a:spLocks noGrp="1"/>
          </p:cNvSpPr>
          <p:nvPr>
            <p:ph idx="10"/>
          </p:nvPr>
        </p:nvSpPr>
        <p:spPr>
          <a:xfrm>
            <a:off x="919816"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8743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sp>
        <p:nvSpPr>
          <p:cNvPr id="20" name="TextBox 19">
            <a:extLst>
              <a:ext uri="{FF2B5EF4-FFF2-40B4-BE49-F238E27FC236}">
                <a16:creationId xmlns:a16="http://schemas.microsoft.com/office/drawing/2014/main" id="{9DB78B77-F099-0618-A79A-EFD90FADCAE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4A5BA69-787B-3E15-A581-9674C8EF130E}"/>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Tree>
    <p:extLst>
      <p:ext uri="{BB962C8B-B14F-4D97-AF65-F5344CB8AC3E}">
        <p14:creationId xmlns:p14="http://schemas.microsoft.com/office/powerpoint/2010/main" val="218600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Dark Blu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1013" y="764757"/>
            <a:ext cx="14759426" cy="1766946"/>
          </a:xfrm>
          <a:prstGeom prst="rect">
            <a:avLst/>
          </a:prstGeom>
        </p:spPr>
        <p:txBody>
          <a:bodyPr anchor="t">
            <a:normAutofit/>
          </a:bodyPr>
          <a:lstStyle>
            <a:lvl1pPr algn="ctr">
              <a:defRPr sz="8800" b="1" cap="all" baseline="0">
                <a:solidFill>
                  <a:srgbClr val="4D515A"/>
                </a:solidFill>
                <a:latin typeface="+mn-lt"/>
                <a:ea typeface="Calibri" panose="020F0502020204030204" pitchFamily="34" charset="0"/>
                <a:cs typeface="Calibri" panose="020F0502020204030204" pitchFamily="34" charset="0"/>
              </a:defRPr>
            </a:lvl1pPr>
          </a:lstStyle>
          <a:p>
            <a:r>
              <a:rPr lang="en-US"/>
              <a:t>SLIDE TITLE</a:t>
            </a:r>
          </a:p>
        </p:txBody>
      </p:sp>
      <p:grpSp>
        <p:nvGrpSpPr>
          <p:cNvPr id="4" name="Group 5">
            <a:extLst>
              <a:ext uri="{FF2B5EF4-FFF2-40B4-BE49-F238E27FC236}">
                <a16:creationId xmlns:a16="http://schemas.microsoft.com/office/drawing/2014/main" id="{0BDD82F1-C2B3-5C66-264C-2001CD453D77}"/>
              </a:ext>
            </a:extLst>
          </p:cNvPr>
          <p:cNvGrpSpPr>
            <a:grpSpLocks noChangeAspect="1"/>
          </p:cNvGrpSpPr>
          <p:nvPr userDrawn="1"/>
        </p:nvGrpSpPr>
        <p:grpSpPr>
          <a:xfrm>
            <a:off x="848796" y="761102"/>
            <a:ext cx="7950317" cy="4471472"/>
            <a:chOff x="0" y="0"/>
            <a:chExt cx="6089457" cy="3425320"/>
          </a:xfrm>
          <a:solidFill>
            <a:srgbClr val="006A90"/>
          </a:solidFill>
        </p:grpSpPr>
        <p:sp>
          <p:nvSpPr>
            <p:cNvPr id="5" name="Freeform 6">
              <a:extLst>
                <a:ext uri="{FF2B5EF4-FFF2-40B4-BE49-F238E27FC236}">
                  <a16:creationId xmlns:a16="http://schemas.microsoft.com/office/drawing/2014/main" id="{FEBB5654-4C79-3A52-4FC4-BFF60A42D640}"/>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p:spPr>
          <p:txBody>
            <a:bodyPr/>
            <a:lstStyle/>
            <a:p>
              <a:endParaRPr lang="en-US" sz="1600"/>
            </a:p>
          </p:txBody>
        </p:sp>
        <p:sp>
          <p:nvSpPr>
            <p:cNvPr id="6" name="Freeform 7">
              <a:extLst>
                <a:ext uri="{FF2B5EF4-FFF2-40B4-BE49-F238E27FC236}">
                  <a16:creationId xmlns:a16="http://schemas.microsoft.com/office/drawing/2014/main" id="{E95F74C7-BF27-42E7-882B-81210654BAF5}"/>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grpFill/>
            <a:ln w="12700">
              <a:noFill/>
            </a:ln>
          </p:spPr>
          <p:txBody>
            <a:bodyPr/>
            <a:lstStyle/>
            <a:p>
              <a:endParaRPr lang="en-US" sz="1600"/>
            </a:p>
          </p:txBody>
        </p:sp>
      </p:grpSp>
      <p:sp>
        <p:nvSpPr>
          <p:cNvPr id="9" name="TextBox 8">
            <a:extLst>
              <a:ext uri="{FF2B5EF4-FFF2-40B4-BE49-F238E27FC236}">
                <a16:creationId xmlns:a16="http://schemas.microsoft.com/office/drawing/2014/main" id="{90544444-0814-B631-1DA0-E3CDB6D65C15}"/>
              </a:ext>
            </a:extLst>
          </p:cNvPr>
          <p:cNvSpPr txBox="1">
            <a:spLocks noGrp="1" noRot="1" noMove="1" noResize="1" noEditPoints="1" noAdjustHandles="1" noChangeArrowheads="1" noChangeShapeType="1"/>
          </p:cNvSpPr>
          <p:nvPr userDrawn="1"/>
        </p:nvSpPr>
        <p:spPr>
          <a:xfrm>
            <a:off x="1047750" y="12405481"/>
            <a:ext cx="1200150" cy="400110"/>
          </a:xfrm>
          <a:prstGeom prst="rect">
            <a:avLst/>
          </a:prstGeom>
          <a:noFill/>
        </p:spPr>
        <p:txBody>
          <a:bodyPr wrap="square" rtlCol="0">
            <a:spAutoFit/>
          </a:bodyPr>
          <a:lstStyle/>
          <a:p>
            <a:fld id="{34E37E18-F9A8-463F-B659-07B85AC74468}" type="slidenum">
              <a:rPr lang="en-US" sz="2000" smtClean="0">
                <a:solidFill>
                  <a:schemeClr val="bg1">
                    <a:lumMod val="50000"/>
                  </a:schemeClr>
                </a:solidFill>
                <a:latin typeface="+mn-lt"/>
                <a:ea typeface="Calibri" panose="020F0502020204030204" pitchFamily="34" charset="0"/>
                <a:cs typeface="Calibri" panose="020F0502020204030204" pitchFamily="34" charset="0"/>
              </a:rPr>
              <a:t>‹#›</a:t>
            </a:fld>
            <a:endParaRPr lang="en-US" sz="2000">
              <a:solidFill>
                <a:schemeClr val="bg1">
                  <a:lumMod val="50000"/>
                </a:schemeClr>
              </a:solidFill>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C9095A4-D296-F5C0-8212-A03120948A87}"/>
              </a:ext>
            </a:extLst>
          </p:cNvPr>
          <p:cNvSpPr txBox="1"/>
          <p:nvPr userDrawn="1"/>
        </p:nvSpPr>
        <p:spPr>
          <a:xfrm>
            <a:off x="9907289" y="12262522"/>
            <a:ext cx="4572595" cy="584775"/>
          </a:xfrm>
          <a:prstGeom prst="rect">
            <a:avLst/>
          </a:prstGeom>
          <a:noFill/>
        </p:spPr>
        <p:txBody>
          <a:bodyPr wrap="square" rtlCol="0">
            <a:spAutoFit/>
          </a:bodyPr>
          <a:lstStyle/>
          <a:p>
            <a:pPr algn="ctr"/>
            <a:r>
              <a:rPr lang="en-US" sz="3200" b="1">
                <a:solidFill>
                  <a:srgbClr val="838787"/>
                </a:solidFill>
                <a:latin typeface="Aptos" panose="020B0004020202020204" pitchFamily="34" charset="0"/>
              </a:rPr>
              <a:t>CHE.IN.gov</a:t>
            </a:r>
          </a:p>
        </p:txBody>
      </p:sp>
      <p:sp>
        <p:nvSpPr>
          <p:cNvPr id="8" name="Content Placeholder 2">
            <a:extLst>
              <a:ext uri="{FF2B5EF4-FFF2-40B4-BE49-F238E27FC236}">
                <a16:creationId xmlns:a16="http://schemas.microsoft.com/office/drawing/2014/main" id="{5D7CEEDB-528D-3E08-F68F-44F299B82167}"/>
              </a:ext>
            </a:extLst>
          </p:cNvPr>
          <p:cNvSpPr>
            <a:spLocks noGrp="1"/>
          </p:cNvSpPr>
          <p:nvPr>
            <p:ph idx="1"/>
          </p:nvPr>
        </p:nvSpPr>
        <p:spPr>
          <a:xfrm>
            <a:off x="6332220" y="3048001"/>
            <a:ext cx="17188217" cy="8477249"/>
          </a:xfrm>
          <a:prstGeom prst="rect">
            <a:avLst/>
          </a:prstGeom>
        </p:spPr>
        <p:txBody>
          <a:bodyPr lIns="91440">
            <a:normAutofit/>
          </a:bodyPr>
          <a:lstStyle>
            <a:lvl1pPr marL="742950" indent="-742950">
              <a:lnSpc>
                <a:spcPct val="125000"/>
              </a:lnSpc>
              <a:spcBef>
                <a:spcPts val="1200"/>
              </a:spcBef>
              <a:spcAft>
                <a:spcPts val="1200"/>
              </a:spcAft>
              <a:buClr>
                <a:srgbClr val="1391C1"/>
              </a:buClr>
              <a:buFont typeface="Wingdings 3" panose="05040102010807070707" pitchFamily="18" charset="2"/>
              <a:buChar char="u"/>
              <a:defRPr sz="4800">
                <a:solidFill>
                  <a:srgbClr val="4D515A"/>
                </a:solidFill>
                <a:latin typeface="+mn-lt"/>
                <a:ea typeface="Calibri" panose="020F0502020204030204" pitchFamily="34" charset="0"/>
                <a:cs typeface="Calibri" panose="020F0502020204030204" pitchFamily="34" charset="0"/>
              </a:defRPr>
            </a:lvl1pPr>
            <a:lvl2pPr marL="1600200" indent="-685800">
              <a:lnSpc>
                <a:spcPct val="125000"/>
              </a:lnSpc>
              <a:spcBef>
                <a:spcPts val="1200"/>
              </a:spcBef>
              <a:spcAft>
                <a:spcPts val="1200"/>
              </a:spcAft>
              <a:buClr>
                <a:srgbClr val="1391C1"/>
              </a:buClr>
              <a:buSzPct val="90000"/>
              <a:buFont typeface="Wingdings 3" panose="05040102010807070707" pitchFamily="18" charset="2"/>
              <a:buChar char="u"/>
              <a:defRPr sz="4200">
                <a:solidFill>
                  <a:srgbClr val="4D515A"/>
                </a:solidFill>
                <a:latin typeface="+mn-lt"/>
                <a:ea typeface="Calibri" panose="020F0502020204030204" pitchFamily="34" charset="0"/>
                <a:cs typeface="Calibri" panose="020F0502020204030204" pitchFamily="34" charset="0"/>
              </a:defRPr>
            </a:lvl2pPr>
            <a:lvl3pPr marL="2400300" indent="-571500">
              <a:lnSpc>
                <a:spcPct val="125000"/>
              </a:lnSpc>
              <a:spcBef>
                <a:spcPts val="1200"/>
              </a:spcBef>
              <a:spcAft>
                <a:spcPts val="1200"/>
              </a:spcAft>
              <a:buClr>
                <a:srgbClr val="1391C1"/>
              </a:buClr>
              <a:buSzPct val="80000"/>
              <a:buFont typeface="Wingdings 3" panose="05040102010807070707" pitchFamily="18" charset="2"/>
              <a:buChar char="u"/>
              <a:defRPr sz="3800">
                <a:solidFill>
                  <a:srgbClr val="4D515A"/>
                </a:solidFill>
                <a:latin typeface="+mn-lt"/>
                <a:ea typeface="Calibri" panose="020F0502020204030204" pitchFamily="34" charset="0"/>
                <a:cs typeface="Calibri" panose="020F0502020204030204" pitchFamily="34" charset="0"/>
              </a:defRPr>
            </a:lvl3pPr>
            <a:lvl4pPr marL="3200400" indent="-457200">
              <a:buClr>
                <a:srgbClr val="1391C1"/>
              </a:buClr>
              <a:buFont typeface="Wingdings 3" panose="05040102010807070707" pitchFamily="18" charset="2"/>
              <a:buChar char=""/>
              <a:defRPr sz="2000"/>
            </a:lvl4pPr>
            <a:lvl5pPr marL="4114800" indent="-457200">
              <a:buClr>
                <a:srgbClr val="1391C1"/>
              </a:buClr>
              <a:buFont typeface="Wingdings 3" panose="05040102010807070707" pitchFamily="18" charset="2"/>
              <a:buChar char=""/>
              <a:defRPr sz="2000"/>
            </a:lvl5pPr>
          </a:lstStyle>
          <a:p>
            <a:pPr lvl="0"/>
            <a:r>
              <a:rPr lang="en-US"/>
              <a:t>Click to edit Master text styles</a:t>
            </a:r>
          </a:p>
          <a:p>
            <a:pPr lvl="1"/>
            <a:r>
              <a:rPr lang="en-US"/>
              <a:t>Second level</a:t>
            </a:r>
          </a:p>
          <a:p>
            <a:pPr lvl="2"/>
            <a:r>
              <a:rPr lang="en-US"/>
              <a:t>Third level</a:t>
            </a:r>
          </a:p>
        </p:txBody>
      </p:sp>
      <p:pic>
        <p:nvPicPr>
          <p:cNvPr id="11" name="Picture 10" descr="A picture containing calendar&#10;&#10;AI-generated content may be incorrect.">
            <a:extLst>
              <a:ext uri="{FF2B5EF4-FFF2-40B4-BE49-F238E27FC236}">
                <a16:creationId xmlns:a16="http://schemas.microsoft.com/office/drawing/2014/main" id="{51EBC8BC-A0AD-669C-168F-F49E2D01BF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8469" y="1281054"/>
            <a:ext cx="2236663" cy="1766947"/>
          </a:xfrm>
          <a:prstGeom prst="rect">
            <a:avLst/>
          </a:prstGeom>
        </p:spPr>
      </p:pic>
    </p:spTree>
    <p:extLst>
      <p:ext uri="{BB962C8B-B14F-4D97-AF65-F5344CB8AC3E}">
        <p14:creationId xmlns:p14="http://schemas.microsoft.com/office/powerpoint/2010/main" val="307571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A21D2C34-11C3-EC9D-03DA-7C3F856B230A}"/>
              </a:ext>
            </a:extLst>
          </p:cNvPr>
          <p:cNvSpPr>
            <a:spLocks noGrp="1" noRot="1" noMove="1" noResize="1" noEditPoints="1" noAdjustHandles="1" noChangeArrowheads="1" noChangeShapeType="1"/>
          </p:cNvSpPr>
          <p:nvPr>
            <p:ph type="ftr" sz="quarter" idx="3"/>
          </p:nvPr>
        </p:nvSpPr>
        <p:spPr>
          <a:xfrm>
            <a:off x="8078251" y="12262522"/>
            <a:ext cx="8230672" cy="730250"/>
          </a:xfrm>
          <a:prstGeom prst="rect">
            <a:avLst/>
          </a:prstGeom>
        </p:spPr>
        <p:txBody>
          <a:bodyPr/>
          <a:lstStyle>
            <a:lvl1pPr>
              <a:defRPr sz="3200" b="1">
                <a:solidFill>
                  <a:srgbClr val="838787"/>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a:t>CHE.IN.gov</a:t>
            </a:r>
          </a:p>
        </p:txBody>
      </p:sp>
    </p:spTree>
    <p:extLst>
      <p:ext uri="{BB962C8B-B14F-4D97-AF65-F5344CB8AC3E}">
        <p14:creationId xmlns:p14="http://schemas.microsoft.com/office/powerpoint/2010/main" val="48265792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5" r:id="rId3"/>
    <p:sldLayoutId id="2147483686" r:id="rId4"/>
    <p:sldLayoutId id="2147483684" r:id="rId5"/>
    <p:sldLayoutId id="2147483703" r:id="rId6"/>
    <p:sldLayoutId id="2147483687" r:id="rId7"/>
    <p:sldLayoutId id="2147483690" r:id="rId8"/>
    <p:sldLayoutId id="2147483688" r:id="rId9"/>
    <p:sldLayoutId id="2147483691" r:id="rId10"/>
    <p:sldLayoutId id="2147483689" r:id="rId11"/>
    <p:sldLayoutId id="2147483692" r:id="rId12"/>
    <p:sldLayoutId id="2147483698" r:id="rId13"/>
    <p:sldLayoutId id="2147483699" r:id="rId14"/>
    <p:sldLayoutId id="2147483701" r:id="rId15"/>
    <p:sldLayoutId id="2147483702" r:id="rId16"/>
    <p:sldLayoutId id="2147483693" r:id="rId17"/>
    <p:sldLayoutId id="2147483694" r:id="rId18"/>
    <p:sldLayoutId id="2147483695" r:id="rId19"/>
    <p:sldLayoutId id="2147483696" r:id="rId20"/>
    <p:sldLayoutId id="2147483679" r:id="rId21"/>
    <p:sldLayoutId id="2147483704" r:id="rId22"/>
  </p:sldLayoutIdLst>
  <p:hf hdr="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learnmoreindiana.org/resource-hub/materials/#:~:text=Financial%20Means%20Testing"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scholars@che.in.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moreindiana.org/resource-hub/faq/" TargetMode="External"/><Relationship Id="rId2" Type="http://schemas.openxmlformats.org/officeDocument/2006/relationships/hyperlink" Target="https://learnmoreindiana.org/college-discovery/career-discovery/" TargetMode="External"/><Relationship Id="rId1" Type="http://schemas.openxmlformats.org/officeDocument/2006/relationships/slideLayout" Target="../slideLayouts/slideLayout8.xml"/><Relationship Id="rId4" Type="http://schemas.openxmlformats.org/officeDocument/2006/relationships/hyperlink" Target="https://www.in.gov/che/policy-and-legislation/career-discovery-meetings-30-minute-meeting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learnmoreindiana.org/paying-for-college/scholarship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gov/che/reports-and-analyses/fafsa-completion-dashboard/" TargetMode="External"/><Relationship Id="rId2" Type="http://schemas.openxmlformats.org/officeDocument/2006/relationships/hyperlink" Target="https://public.tableau.com/app/profile/che.staff/viz/21stCenturyScholarSuccessProgramDashboard/Dashboard0"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learnmorei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schools@che.in.gov"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cloud.subscription.in.gov/signup?depid=546006769"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chools@che.in.gov" TargetMode="External"/><Relationship Id="rId2" Type="http://schemas.openxmlformats.org/officeDocument/2006/relationships/hyperlink" Target="https://learnmoreindiana.org/contact/"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8BD6-55EF-1610-ACED-37A3532A31B0}"/>
              </a:ext>
            </a:extLst>
          </p:cNvPr>
          <p:cNvSpPr>
            <a:spLocks noGrp="1"/>
          </p:cNvSpPr>
          <p:nvPr>
            <p:ph type="ctrTitle"/>
          </p:nvPr>
        </p:nvSpPr>
        <p:spPr>
          <a:xfrm>
            <a:off x="2486879" y="3409571"/>
            <a:ext cx="19413416" cy="1682414"/>
          </a:xfrm>
        </p:spPr>
        <p:txBody>
          <a:bodyPr>
            <a:normAutofit fontScale="90000"/>
          </a:bodyPr>
          <a:lstStyle/>
          <a:p>
            <a:r>
              <a:rPr lang="en-US" dirty="0">
                <a:effectLst>
                  <a:outerShdw blurRad="38100" dist="38100" dir="2700000" algn="tl">
                    <a:srgbClr val="000000">
                      <a:alpha val="43137"/>
                    </a:srgbClr>
                  </a:outerShdw>
                </a:effectLst>
              </a:rPr>
              <a:t>Indiana Commission for Higher Education Updates</a:t>
            </a:r>
          </a:p>
        </p:txBody>
      </p:sp>
      <p:sp>
        <p:nvSpPr>
          <p:cNvPr id="3" name="Text Placeholder 2">
            <a:extLst>
              <a:ext uri="{FF2B5EF4-FFF2-40B4-BE49-F238E27FC236}">
                <a16:creationId xmlns:a16="http://schemas.microsoft.com/office/drawing/2014/main" id="{C2B05476-E88F-F36D-3C79-C03A7F33A6B6}"/>
              </a:ext>
            </a:extLst>
          </p:cNvPr>
          <p:cNvSpPr>
            <a:spLocks noGrp="1"/>
          </p:cNvSpPr>
          <p:nvPr>
            <p:ph type="body" sz="quarter" idx="12"/>
          </p:nvPr>
        </p:nvSpPr>
        <p:spPr>
          <a:xfrm>
            <a:off x="2264140" y="5277130"/>
            <a:ext cx="19858893" cy="1176441"/>
          </a:xfrm>
        </p:spPr>
        <p:txBody>
          <a:bodyPr/>
          <a:lstStyle/>
          <a:p>
            <a:r>
              <a:rPr lang="en-US" sz="5400" dirty="0"/>
              <a:t>2025 ISFAA Counselor Workshops</a:t>
            </a:r>
          </a:p>
        </p:txBody>
      </p:sp>
      <p:sp>
        <p:nvSpPr>
          <p:cNvPr id="5" name="Text Placeholder 4">
            <a:extLst>
              <a:ext uri="{FF2B5EF4-FFF2-40B4-BE49-F238E27FC236}">
                <a16:creationId xmlns:a16="http://schemas.microsoft.com/office/drawing/2014/main" id="{4AC742B7-3188-CB76-DCE6-B5752806E740}"/>
              </a:ext>
            </a:extLst>
          </p:cNvPr>
          <p:cNvSpPr>
            <a:spLocks noGrp="1"/>
          </p:cNvSpPr>
          <p:nvPr>
            <p:ph type="body" sz="quarter" idx="11"/>
          </p:nvPr>
        </p:nvSpPr>
        <p:spPr>
          <a:xfrm>
            <a:off x="4648803" y="7860742"/>
            <a:ext cx="15089565" cy="1176441"/>
          </a:xfrm>
        </p:spPr>
        <p:txBody>
          <a:bodyPr/>
          <a:lstStyle/>
          <a:p>
            <a:r>
              <a:rPr lang="en-US" dirty="0"/>
              <a:t>September and October 2025</a:t>
            </a:r>
          </a:p>
        </p:txBody>
      </p:sp>
    </p:spTree>
    <p:extLst>
      <p:ext uri="{BB962C8B-B14F-4D97-AF65-F5344CB8AC3E}">
        <p14:creationId xmlns:p14="http://schemas.microsoft.com/office/powerpoint/2010/main" val="43967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577E-E1CB-E8F6-14F4-56420E4F4F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1B77D8-DF35-FD05-A889-83257822EA1A}"/>
              </a:ext>
            </a:extLst>
          </p:cNvPr>
          <p:cNvSpPr>
            <a:spLocks noGrp="1"/>
          </p:cNvSpPr>
          <p:nvPr>
            <p:ph type="title"/>
          </p:nvPr>
        </p:nvSpPr>
        <p:spPr>
          <a:xfrm>
            <a:off x="874313" y="1016217"/>
            <a:ext cx="14759426" cy="1766946"/>
          </a:xfrm>
        </p:spPr>
        <p:txBody>
          <a:bodyPr>
            <a:normAutofit fontScale="90000"/>
          </a:bodyPr>
          <a:lstStyle/>
          <a:p>
            <a:r>
              <a:rPr lang="en-US"/>
              <a:t>21st century scholars program </a:t>
            </a:r>
          </a:p>
        </p:txBody>
      </p:sp>
      <p:sp>
        <p:nvSpPr>
          <p:cNvPr id="5" name="Content Placeholder 4">
            <a:extLst>
              <a:ext uri="{FF2B5EF4-FFF2-40B4-BE49-F238E27FC236}">
                <a16:creationId xmlns:a16="http://schemas.microsoft.com/office/drawing/2014/main" id="{3873F8E9-1082-DEE9-0EAE-99221BED64D5}"/>
              </a:ext>
            </a:extLst>
          </p:cNvPr>
          <p:cNvSpPr>
            <a:spLocks noGrp="1"/>
          </p:cNvSpPr>
          <p:nvPr>
            <p:ph idx="10"/>
          </p:nvPr>
        </p:nvSpPr>
        <p:spPr>
          <a:xfrm>
            <a:off x="919817" y="3863340"/>
            <a:ext cx="13653434" cy="8412480"/>
          </a:xfrm>
        </p:spPr>
        <p:txBody>
          <a:bodyPr/>
          <a:lstStyle/>
          <a:p>
            <a:pPr>
              <a:spcAft>
                <a:spcPts val="1800"/>
              </a:spcAft>
              <a:buSzPct val="90000"/>
            </a:pPr>
            <a:r>
              <a:rPr lang="en-US" sz="4800" dirty="0"/>
              <a:t>The program was </a:t>
            </a:r>
            <a:r>
              <a:rPr lang="en-US" dirty="0"/>
              <a:t>e</a:t>
            </a:r>
            <a:r>
              <a:rPr lang="en-US" sz="4800" dirty="0"/>
              <a:t>stablished in 1990 to increase Hoosier students’ aspirations for and access to higher education.</a:t>
            </a:r>
          </a:p>
          <a:p>
            <a:pPr>
              <a:spcAft>
                <a:spcPts val="1800"/>
              </a:spcAft>
              <a:buSzPct val="90000"/>
            </a:pPr>
            <a:r>
              <a:rPr lang="en-US" sz="4800" dirty="0"/>
              <a:t>Income-eligible students are automatically </a:t>
            </a:r>
            <a:r>
              <a:rPr lang="en-US" dirty="0"/>
              <a:t>enrolled or must apply</a:t>
            </a:r>
            <a:r>
              <a:rPr lang="en-US" sz="4800" dirty="0"/>
              <a:t> in 7th or 8th grade.</a:t>
            </a:r>
          </a:p>
          <a:p>
            <a:pPr>
              <a:spcAft>
                <a:spcPts val="1800"/>
              </a:spcAft>
              <a:buSzPct val="90000"/>
            </a:pPr>
            <a:r>
              <a:rPr lang="en-US" sz="4800" dirty="0"/>
              <a:t>Scholars who fulfill the Scholar Pledge earn up to four years of paid tuition at an Indiana college. </a:t>
            </a:r>
          </a:p>
        </p:txBody>
      </p:sp>
      <p:pic>
        <p:nvPicPr>
          <p:cNvPr id="6" name="Picture 5" descr="Timeline&#10;&#10;AI-generated content may be incorrect.">
            <a:extLst>
              <a:ext uri="{FF2B5EF4-FFF2-40B4-BE49-F238E27FC236}">
                <a16:creationId xmlns:a16="http://schemas.microsoft.com/office/drawing/2014/main" id="{CE0C26CB-02D2-B4A4-E12E-40632BCDA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51" y="5024534"/>
            <a:ext cx="8382655" cy="5148165"/>
          </a:xfrm>
          <a:prstGeom prst="rect">
            <a:avLst/>
          </a:prstGeom>
        </p:spPr>
      </p:pic>
    </p:spTree>
    <p:extLst>
      <p:ext uri="{BB962C8B-B14F-4D97-AF65-F5344CB8AC3E}">
        <p14:creationId xmlns:p14="http://schemas.microsoft.com/office/powerpoint/2010/main" val="390206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8613-B36C-E495-701D-8BB70F0D7E7F}"/>
              </a:ext>
            </a:extLst>
          </p:cNvPr>
          <p:cNvSpPr>
            <a:spLocks noGrp="1"/>
          </p:cNvSpPr>
          <p:nvPr>
            <p:ph type="title"/>
          </p:nvPr>
        </p:nvSpPr>
        <p:spPr/>
        <p:txBody>
          <a:bodyPr>
            <a:normAutofit fontScale="90000"/>
          </a:bodyPr>
          <a:lstStyle/>
          <a:p>
            <a:r>
              <a:rPr lang="en-US" dirty="0"/>
              <a:t>21st Century Scholars AWARD</a:t>
            </a:r>
            <a:br>
              <a:rPr lang="en-US" dirty="0"/>
            </a:br>
            <a:endParaRPr lang="en-US" dirty="0"/>
          </a:p>
        </p:txBody>
      </p:sp>
      <p:sp>
        <p:nvSpPr>
          <p:cNvPr id="3" name="Content Placeholder 2">
            <a:extLst>
              <a:ext uri="{FF2B5EF4-FFF2-40B4-BE49-F238E27FC236}">
                <a16:creationId xmlns:a16="http://schemas.microsoft.com/office/drawing/2014/main" id="{44EB783E-E9C2-42A6-8545-8314B82787A4}"/>
              </a:ext>
            </a:extLst>
          </p:cNvPr>
          <p:cNvSpPr>
            <a:spLocks noGrp="1"/>
          </p:cNvSpPr>
          <p:nvPr>
            <p:ph idx="1"/>
          </p:nvPr>
        </p:nvSpPr>
        <p:spPr>
          <a:xfrm>
            <a:off x="6332220" y="3322321"/>
            <a:ext cx="16729811" cy="9044939"/>
          </a:xfrm>
        </p:spPr>
        <p:txBody>
          <a:bodyPr>
            <a:normAutofit fontScale="92500" lnSpcReduction="20000"/>
          </a:bodyPr>
          <a:lstStyle/>
          <a:p>
            <a:r>
              <a:rPr lang="en-US" dirty="0"/>
              <a:t>Pays up to four years full tuition at Indiana public colleges. </a:t>
            </a:r>
          </a:p>
          <a:p>
            <a:pPr lvl="1"/>
            <a:r>
              <a:rPr lang="en-US" b="1" dirty="0"/>
              <a:t>Included: </a:t>
            </a:r>
            <a:r>
              <a:rPr lang="en-US" dirty="0"/>
              <a:t>Tuition and regularly-assessed fees  </a:t>
            </a:r>
          </a:p>
          <a:p>
            <a:pPr lvl="1"/>
            <a:r>
              <a:rPr lang="en-US" b="1" dirty="0"/>
              <a:t>Not Included: </a:t>
            </a:r>
            <a:r>
              <a:rPr lang="en-US" dirty="0"/>
              <a:t>Room and board, books, transportation, and miscellaneous expenses </a:t>
            </a:r>
          </a:p>
          <a:p>
            <a:r>
              <a:rPr lang="en-US" dirty="0"/>
              <a:t>Pays partial tuition at approved Indiana private or proprietary colleges.</a:t>
            </a:r>
          </a:p>
          <a:p>
            <a:pPr lvl="1"/>
            <a:r>
              <a:rPr lang="en-US" b="1" dirty="0"/>
              <a:t>Private: </a:t>
            </a:r>
            <a:r>
              <a:rPr lang="en-US" dirty="0"/>
              <a:t>Pays average cost of 4-year public colleges ($9,516)</a:t>
            </a:r>
          </a:p>
          <a:p>
            <a:pPr lvl="1"/>
            <a:r>
              <a:rPr lang="en-US" b="1" dirty="0"/>
              <a:t>Proprietary: </a:t>
            </a:r>
            <a:r>
              <a:rPr lang="en-US" dirty="0"/>
              <a:t>Pays equivalent cost of Ivy Tech Community College ($5,154)</a:t>
            </a:r>
          </a:p>
          <a:p>
            <a:r>
              <a:rPr lang="en-US" dirty="0"/>
              <a:t>Many colleges offer supplemental scholarships/incentives.</a:t>
            </a:r>
          </a:p>
        </p:txBody>
      </p:sp>
      <p:pic>
        <p:nvPicPr>
          <p:cNvPr id="4" name="Picture 3" descr="Icon&#10;&#10;Description automatically generated with medium confidence">
            <a:extLst>
              <a:ext uri="{FF2B5EF4-FFF2-40B4-BE49-F238E27FC236}">
                <a16:creationId xmlns:a16="http://schemas.microsoft.com/office/drawing/2014/main" id="{9B655DE0-7390-8094-63D7-9932619E66CB}"/>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9399" r="9590" b="9274"/>
          <a:stretch/>
        </p:blipFill>
        <p:spPr>
          <a:xfrm>
            <a:off x="1325143" y="5219447"/>
            <a:ext cx="4472031" cy="4477255"/>
          </a:xfrm>
          <a:prstGeom prst="ellipse">
            <a:avLst/>
          </a:prstGeom>
        </p:spPr>
      </p:pic>
    </p:spTree>
    <p:extLst>
      <p:ext uri="{BB962C8B-B14F-4D97-AF65-F5344CB8AC3E}">
        <p14:creationId xmlns:p14="http://schemas.microsoft.com/office/powerpoint/2010/main" val="256280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3E0680-E6ED-B983-2941-86973A02EC16}"/>
              </a:ext>
            </a:extLst>
          </p:cNvPr>
          <p:cNvSpPr>
            <a:spLocks noGrp="1"/>
          </p:cNvSpPr>
          <p:nvPr>
            <p:ph type="title"/>
          </p:nvPr>
        </p:nvSpPr>
        <p:spPr/>
        <p:txBody>
          <a:bodyPr>
            <a:normAutofit fontScale="90000"/>
          </a:bodyPr>
          <a:lstStyle/>
          <a:p>
            <a:r>
              <a:rPr lang="en-US" sz="8800"/>
              <a:t>21st Century Scholars Eligibility requirements </a:t>
            </a:r>
            <a:br>
              <a:rPr lang="en-US" sz="8800"/>
            </a:br>
            <a:endParaRPr lang="en-US"/>
          </a:p>
        </p:txBody>
      </p:sp>
      <p:sp>
        <p:nvSpPr>
          <p:cNvPr id="7" name="Content Placeholder 6">
            <a:extLst>
              <a:ext uri="{FF2B5EF4-FFF2-40B4-BE49-F238E27FC236}">
                <a16:creationId xmlns:a16="http://schemas.microsoft.com/office/drawing/2014/main" id="{2A7C3C73-DB82-925C-4931-5229FF851D4C}"/>
              </a:ext>
            </a:extLst>
          </p:cNvPr>
          <p:cNvSpPr>
            <a:spLocks noGrp="1"/>
          </p:cNvSpPr>
          <p:nvPr>
            <p:ph idx="1"/>
          </p:nvPr>
        </p:nvSpPr>
        <p:spPr>
          <a:xfrm>
            <a:off x="6332220" y="3493770"/>
            <a:ext cx="17188217" cy="8964930"/>
          </a:xfrm>
        </p:spPr>
        <p:txBody>
          <a:bodyPr>
            <a:normAutofit fontScale="85000" lnSpcReduction="20000"/>
          </a:bodyPr>
          <a:lstStyle/>
          <a:p>
            <a:pPr>
              <a:buSzPct val="90000"/>
            </a:pPr>
            <a:r>
              <a:rPr lang="en-US"/>
              <a:t>Be an US citizen or eligible non-citizen and Indiana resident</a:t>
            </a:r>
          </a:p>
          <a:p>
            <a:pPr>
              <a:buSzPct val="90000"/>
            </a:pPr>
            <a:r>
              <a:rPr lang="en-US"/>
              <a:t>Be automatically enrolled or apply in 7th or 8th grade</a:t>
            </a:r>
          </a:p>
          <a:p>
            <a:pPr>
              <a:buSzPct val="90000"/>
            </a:pPr>
            <a:r>
              <a:rPr lang="en-US"/>
              <a:t>Agree to the Scholar Pledge </a:t>
            </a:r>
          </a:p>
          <a:p>
            <a:pPr>
              <a:buSzPct val="90000"/>
            </a:pPr>
            <a:r>
              <a:rPr lang="en-US"/>
              <a:t>Graduate with a </a:t>
            </a:r>
            <a:r>
              <a:rPr lang="en-US" b="1"/>
              <a:t>2.5 cumulative Grade Point Average </a:t>
            </a:r>
            <a:r>
              <a:rPr lang="en-US"/>
              <a:t>(GPA) on a 4.0 scale</a:t>
            </a:r>
          </a:p>
          <a:p>
            <a:pPr>
              <a:buSzPct val="90000"/>
            </a:pPr>
            <a:r>
              <a:rPr lang="en-US"/>
              <a:t>Graduate with at least a </a:t>
            </a:r>
            <a:r>
              <a:rPr lang="en-US" b="1"/>
              <a:t>Core 40 </a:t>
            </a:r>
            <a:r>
              <a:rPr lang="en-US"/>
              <a:t>high school diploma or the new </a:t>
            </a:r>
            <a:r>
              <a:rPr lang="en-US" b="1"/>
              <a:t>Indiana Diploma </a:t>
            </a:r>
            <a:r>
              <a:rPr lang="en-US"/>
              <a:t>(Readiness Seals will not be required, but are encouraged)</a:t>
            </a:r>
          </a:p>
          <a:p>
            <a:pPr>
              <a:buSzPct val="90000"/>
            </a:pPr>
            <a:r>
              <a:rPr lang="en-US"/>
              <a:t>Complete the Scholar Success Program (SSP) in ScholarTrack </a:t>
            </a:r>
          </a:p>
          <a:p>
            <a:pPr>
              <a:buSzPct val="90000"/>
            </a:pPr>
            <a:r>
              <a:rPr lang="en-US"/>
              <a:t>Meet financial means testing upon filing the Free Application for Federal Student Aid (FAFSA) by </a:t>
            </a:r>
            <a:r>
              <a:rPr lang="en-US" b="1"/>
              <a:t>April 15 </a:t>
            </a:r>
            <a:r>
              <a:rPr lang="en-US"/>
              <a:t>senior year of high school</a:t>
            </a:r>
          </a:p>
        </p:txBody>
      </p:sp>
      <p:pic>
        <p:nvPicPr>
          <p:cNvPr id="3" name="Picture 2" descr="Icon&#10;&#10;Description automatically generated with medium confidence">
            <a:extLst>
              <a:ext uri="{FF2B5EF4-FFF2-40B4-BE49-F238E27FC236}">
                <a16:creationId xmlns:a16="http://schemas.microsoft.com/office/drawing/2014/main" id="{FE73DB3F-3FD0-CCFB-EF79-83AFD11F0833}"/>
              </a:ext>
            </a:extLst>
          </p:cNvPr>
          <p:cNvPicPr>
            <a:picLocks noChangeAspect="1"/>
          </p:cNvPicPr>
          <p:nvPr/>
        </p:nvPicPr>
        <p:blipFill rotWithShape="1">
          <a:blip r:embed="rId2">
            <a:extLst>
              <a:ext uri="{28A0092B-C50C-407E-A947-70E740481C1C}">
                <a14:useLocalDpi xmlns:a14="http://schemas.microsoft.com/office/drawing/2010/main" val="0"/>
              </a:ext>
            </a:extLst>
          </a:blip>
          <a:srcRect l="9273" t="9399" r="9590" b="9274"/>
          <a:stretch/>
        </p:blipFill>
        <p:spPr>
          <a:xfrm>
            <a:off x="1325143" y="5219447"/>
            <a:ext cx="4472031" cy="4477255"/>
          </a:xfrm>
          <a:prstGeom prst="ellipse">
            <a:avLst/>
          </a:prstGeom>
        </p:spPr>
      </p:pic>
    </p:spTree>
    <p:extLst>
      <p:ext uri="{BB962C8B-B14F-4D97-AF65-F5344CB8AC3E}">
        <p14:creationId xmlns:p14="http://schemas.microsoft.com/office/powerpoint/2010/main" val="143634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94B7-2B33-EA66-91E7-1E38B05210A8}"/>
              </a:ext>
            </a:extLst>
          </p:cNvPr>
          <p:cNvSpPr>
            <a:spLocks noGrp="1"/>
          </p:cNvSpPr>
          <p:nvPr>
            <p:ph type="title"/>
          </p:nvPr>
        </p:nvSpPr>
        <p:spPr/>
        <p:txBody>
          <a:bodyPr>
            <a:normAutofit fontScale="90000"/>
          </a:bodyPr>
          <a:lstStyle/>
          <a:p>
            <a:r>
              <a:rPr lang="en-US"/>
              <a:t>21st Century Scholars Enrollment</a:t>
            </a:r>
          </a:p>
        </p:txBody>
      </p:sp>
      <p:sp>
        <p:nvSpPr>
          <p:cNvPr id="3" name="Content Placeholder 2">
            <a:extLst>
              <a:ext uri="{FF2B5EF4-FFF2-40B4-BE49-F238E27FC236}">
                <a16:creationId xmlns:a16="http://schemas.microsoft.com/office/drawing/2014/main" id="{2D146F09-8028-A459-B04D-09130FC0C839}"/>
              </a:ext>
            </a:extLst>
          </p:cNvPr>
          <p:cNvSpPr>
            <a:spLocks noGrp="1"/>
          </p:cNvSpPr>
          <p:nvPr>
            <p:ph idx="12"/>
          </p:nvPr>
        </p:nvSpPr>
        <p:spPr>
          <a:xfrm>
            <a:off x="10600528" y="4743450"/>
            <a:ext cx="12392824" cy="6991350"/>
          </a:xfrm>
        </p:spPr>
        <p:txBody>
          <a:bodyPr>
            <a:normAutofit fontScale="92500" lnSpcReduction="10000"/>
          </a:bodyPr>
          <a:lstStyle/>
          <a:p>
            <a:r>
              <a:rPr lang="en-US" dirty="0"/>
              <a:t>Students who are enrolled in the Free and Reduced Lunch program will be automatically enrolled in 7th or 8th grade. </a:t>
            </a:r>
          </a:p>
          <a:p>
            <a:r>
              <a:rPr lang="en-US" dirty="0"/>
              <a:t>If a student is not enrolled in the Free and Reduced Lunch Program but meets the income guidelines, they can still apply. </a:t>
            </a:r>
            <a:r>
              <a:rPr lang="en-US" b="1" dirty="0"/>
              <a:t>Applications must be received by June 30 of the student’s 8th grade year.</a:t>
            </a:r>
          </a:p>
          <a:p>
            <a:endParaRPr lang="en-US" dirty="0"/>
          </a:p>
        </p:txBody>
      </p:sp>
      <p:pic>
        <p:nvPicPr>
          <p:cNvPr id="8" name="Picture 7">
            <a:extLst>
              <a:ext uri="{FF2B5EF4-FFF2-40B4-BE49-F238E27FC236}">
                <a16:creationId xmlns:a16="http://schemas.microsoft.com/office/drawing/2014/main" id="{2FC8EAF1-BA2B-030B-E9C2-F41EC4D665A2}"/>
              </a:ext>
            </a:extLst>
          </p:cNvPr>
          <p:cNvPicPr>
            <a:picLocks noChangeAspect="1"/>
          </p:cNvPicPr>
          <p:nvPr/>
        </p:nvPicPr>
        <p:blipFill>
          <a:blip r:embed="rId2"/>
          <a:stretch>
            <a:fillRect/>
          </a:stretch>
        </p:blipFill>
        <p:spPr>
          <a:xfrm>
            <a:off x="1682273" y="2887898"/>
            <a:ext cx="8357077" cy="7632407"/>
          </a:xfrm>
          <a:prstGeom prst="rect">
            <a:avLst/>
          </a:prstGeom>
          <a:ln>
            <a:solidFill>
              <a:schemeClr val="accent1"/>
            </a:solidFill>
          </a:ln>
        </p:spPr>
      </p:pic>
    </p:spTree>
    <p:extLst>
      <p:ext uri="{BB962C8B-B14F-4D97-AF65-F5344CB8AC3E}">
        <p14:creationId xmlns:p14="http://schemas.microsoft.com/office/powerpoint/2010/main" val="167732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4D9E86-09C6-BDB7-EEFE-65DDE79BBE24}"/>
              </a:ext>
            </a:extLst>
          </p:cNvPr>
          <p:cNvSpPr/>
          <p:nvPr/>
        </p:nvSpPr>
        <p:spPr>
          <a:xfrm>
            <a:off x="3040062" y="8401050"/>
            <a:ext cx="18307050" cy="2571750"/>
          </a:xfrm>
          <a:prstGeom prst="rect">
            <a:avLst/>
          </a:prstGeom>
          <a:solidFill>
            <a:srgbClr val="EE7428"/>
          </a:solidFill>
          <a:ln>
            <a:solidFill>
              <a:srgbClr val="EE74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E13E7C-80B1-750C-CE41-475B805C9D41}"/>
              </a:ext>
            </a:extLst>
          </p:cNvPr>
          <p:cNvSpPr>
            <a:spLocks noGrp="1"/>
          </p:cNvSpPr>
          <p:nvPr>
            <p:ph type="title"/>
          </p:nvPr>
        </p:nvSpPr>
        <p:spPr>
          <a:xfrm>
            <a:off x="874313" y="1047751"/>
            <a:ext cx="14759426" cy="1483952"/>
          </a:xfrm>
        </p:spPr>
        <p:txBody>
          <a:bodyPr/>
          <a:lstStyle/>
          <a:p>
            <a:r>
              <a:rPr lang="en-US" dirty="0"/>
              <a:t>Automatic Enrollment</a:t>
            </a:r>
          </a:p>
        </p:txBody>
      </p:sp>
      <p:sp>
        <p:nvSpPr>
          <p:cNvPr id="6" name="Content Placeholder 5">
            <a:extLst>
              <a:ext uri="{FF2B5EF4-FFF2-40B4-BE49-F238E27FC236}">
                <a16:creationId xmlns:a16="http://schemas.microsoft.com/office/drawing/2014/main" id="{93FF4A42-F614-F581-23E2-6302ACC813FD}"/>
              </a:ext>
            </a:extLst>
          </p:cNvPr>
          <p:cNvSpPr>
            <a:spLocks noGrp="1"/>
          </p:cNvSpPr>
          <p:nvPr>
            <p:ph idx="10"/>
          </p:nvPr>
        </p:nvSpPr>
        <p:spPr>
          <a:xfrm>
            <a:off x="919816" y="3238500"/>
            <a:ext cx="19044584" cy="8286750"/>
          </a:xfrm>
        </p:spPr>
        <p:txBody>
          <a:bodyPr>
            <a:normAutofit/>
          </a:bodyPr>
          <a:lstStyle/>
          <a:p>
            <a:r>
              <a:rPr lang="en-US" dirty="0"/>
              <a:t>Class of 2029 has been automatically enrolled and notified by mail. </a:t>
            </a:r>
          </a:p>
          <a:p>
            <a:r>
              <a:rPr lang="en-US" dirty="0"/>
              <a:t>Cadence for automatic enrollment: October, March, and June.</a:t>
            </a:r>
          </a:p>
          <a:p>
            <a:r>
              <a:rPr lang="en-US" dirty="0"/>
              <a:t>Notification letters will be sent to 8th grade students (class of 2030) in Spring and Summer 2026 before entering high school.</a:t>
            </a:r>
          </a:p>
          <a:p>
            <a:endParaRPr lang="en-US" dirty="0"/>
          </a:p>
        </p:txBody>
      </p:sp>
      <p:sp>
        <p:nvSpPr>
          <p:cNvPr id="2" name="Content Placeholder 5">
            <a:extLst>
              <a:ext uri="{FF2B5EF4-FFF2-40B4-BE49-F238E27FC236}">
                <a16:creationId xmlns:a16="http://schemas.microsoft.com/office/drawing/2014/main" id="{8F91EE58-9B70-FD02-A014-FBD437E8CD31}"/>
              </a:ext>
            </a:extLst>
          </p:cNvPr>
          <p:cNvSpPr txBox="1">
            <a:spLocks/>
          </p:cNvSpPr>
          <p:nvPr/>
        </p:nvSpPr>
        <p:spPr>
          <a:xfrm>
            <a:off x="2671295" y="8515350"/>
            <a:ext cx="19044584" cy="2571751"/>
          </a:xfrm>
          <a:prstGeom prst="rect">
            <a:avLst/>
          </a:prstGeom>
        </p:spPr>
        <p:txBody>
          <a:bodyPr lIns="91440">
            <a:normAutofit/>
          </a:bodyPr>
          <a:lstStyle>
            <a:lvl1pPr marL="742950" indent="-742950" algn="l" defTabSz="1828800" rtl="0" eaLnBrk="1" latinLnBrk="0" hangingPunct="1">
              <a:lnSpc>
                <a:spcPct val="125000"/>
              </a:lnSpc>
              <a:spcBef>
                <a:spcPts val="1200"/>
              </a:spcBef>
              <a:spcAft>
                <a:spcPts val="1200"/>
              </a:spcAft>
              <a:buClr>
                <a:srgbClr val="1391C1"/>
              </a:buClr>
              <a:buFont typeface="Wingdings 3" panose="05040102010807070707" pitchFamily="18" charset="2"/>
              <a:buChar char="u"/>
              <a:defRPr sz="4800" kern="1200">
                <a:solidFill>
                  <a:srgbClr val="4D515A"/>
                </a:solidFill>
                <a:latin typeface="+mn-lt"/>
                <a:ea typeface="Calibri" panose="020F0502020204030204" pitchFamily="34" charset="0"/>
                <a:cs typeface="Calibri" panose="020F0502020204030204" pitchFamily="34" charset="0"/>
              </a:defRPr>
            </a:lvl1pPr>
            <a:lvl2pPr marL="1600200" indent="-685800" algn="l" defTabSz="1828800" rtl="0" eaLnBrk="1" latinLnBrk="0" hangingPunct="1">
              <a:lnSpc>
                <a:spcPct val="125000"/>
              </a:lnSpc>
              <a:spcBef>
                <a:spcPts val="1200"/>
              </a:spcBef>
              <a:spcAft>
                <a:spcPts val="1200"/>
              </a:spcAft>
              <a:buClr>
                <a:srgbClr val="1391C1"/>
              </a:buClr>
              <a:buSzPct val="90000"/>
              <a:buFont typeface="Wingdings 3" panose="05040102010807070707" pitchFamily="18" charset="2"/>
              <a:buChar char="u"/>
              <a:defRPr sz="4200" kern="1200">
                <a:solidFill>
                  <a:srgbClr val="4D515A"/>
                </a:solidFill>
                <a:latin typeface="+mn-lt"/>
                <a:ea typeface="Calibri" panose="020F0502020204030204" pitchFamily="34" charset="0"/>
                <a:cs typeface="Calibri" panose="020F0502020204030204" pitchFamily="34" charset="0"/>
              </a:defRPr>
            </a:lvl2pPr>
            <a:lvl3pPr marL="2400300" indent="-571500" algn="l" defTabSz="1828800" rtl="0" eaLnBrk="1" latinLnBrk="0" hangingPunct="1">
              <a:lnSpc>
                <a:spcPct val="125000"/>
              </a:lnSpc>
              <a:spcBef>
                <a:spcPts val="1200"/>
              </a:spcBef>
              <a:spcAft>
                <a:spcPts val="1200"/>
              </a:spcAft>
              <a:buClr>
                <a:srgbClr val="1391C1"/>
              </a:buClr>
              <a:buSzPct val="80000"/>
              <a:buFont typeface="Wingdings 3" panose="05040102010807070707" pitchFamily="18" charset="2"/>
              <a:buChar char="u"/>
              <a:defRPr sz="3800" kern="1200">
                <a:solidFill>
                  <a:srgbClr val="4D515A"/>
                </a:solidFill>
                <a:latin typeface="+mn-lt"/>
                <a:ea typeface="Calibri" panose="020F0502020204030204" pitchFamily="34" charset="0"/>
                <a:cs typeface="Calibri" panose="020F0502020204030204" pitchFamily="34" charset="0"/>
              </a:defRPr>
            </a:lvl3pPr>
            <a:lvl4pPr marL="32004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Clr>
                <a:srgbClr val="1391C1"/>
              </a:buClr>
              <a:buFont typeface="Wingdings 3" panose="05040102010807070707" pitchFamily="18" charset="2"/>
              <a:buChar char=""/>
              <a:defRPr sz="20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Font typeface="Wingdings 3" panose="05040102010807070707" pitchFamily="18" charset="2"/>
              <a:buNone/>
            </a:pPr>
            <a:r>
              <a:rPr lang="en-US" sz="5400" b="1" dirty="0">
                <a:solidFill>
                  <a:schemeClr val="bg1"/>
                </a:solidFill>
              </a:rPr>
              <a:t>Questions? </a:t>
            </a:r>
            <a:r>
              <a:rPr lang="en-US" sz="5400" dirty="0">
                <a:solidFill>
                  <a:schemeClr val="bg1"/>
                </a:solidFill>
              </a:rPr>
              <a:t>Contact your regional Outreach Coordinator at learnmoreindiana.org/contact.</a:t>
            </a:r>
          </a:p>
          <a:p>
            <a:endParaRPr lang="en-US" dirty="0"/>
          </a:p>
        </p:txBody>
      </p:sp>
    </p:spTree>
    <p:extLst>
      <p:ext uri="{BB962C8B-B14F-4D97-AF65-F5344CB8AC3E}">
        <p14:creationId xmlns:p14="http://schemas.microsoft.com/office/powerpoint/2010/main" val="321770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763D6-F426-3BD8-69ED-10DE8DA8AA7B}"/>
              </a:ext>
            </a:extLst>
          </p:cNvPr>
          <p:cNvSpPr>
            <a:spLocks noGrp="1"/>
          </p:cNvSpPr>
          <p:nvPr>
            <p:ph type="title"/>
          </p:nvPr>
        </p:nvSpPr>
        <p:spPr/>
        <p:txBody>
          <a:bodyPr>
            <a:normAutofit fontScale="90000"/>
          </a:bodyPr>
          <a:lstStyle/>
          <a:p>
            <a:r>
              <a:rPr lang="en-US"/>
              <a:t>21st Century Scholars pledge</a:t>
            </a:r>
          </a:p>
        </p:txBody>
      </p:sp>
      <p:sp>
        <p:nvSpPr>
          <p:cNvPr id="6" name="Content Placeholder 5">
            <a:extLst>
              <a:ext uri="{FF2B5EF4-FFF2-40B4-BE49-F238E27FC236}">
                <a16:creationId xmlns:a16="http://schemas.microsoft.com/office/drawing/2014/main" id="{CCBA345F-050A-5FEF-602C-017AF4D8E94D}"/>
              </a:ext>
            </a:extLst>
          </p:cNvPr>
          <p:cNvSpPr>
            <a:spLocks noGrp="1"/>
          </p:cNvSpPr>
          <p:nvPr>
            <p:ph idx="1"/>
          </p:nvPr>
        </p:nvSpPr>
        <p:spPr>
          <a:xfrm>
            <a:off x="6332220" y="3638550"/>
            <a:ext cx="17188217" cy="8477250"/>
          </a:xfrm>
        </p:spPr>
        <p:txBody>
          <a:bodyPr>
            <a:normAutofit fontScale="85000" lnSpcReduction="20000"/>
          </a:bodyPr>
          <a:lstStyle/>
          <a:p>
            <a:pPr>
              <a:buSzPct val="90000"/>
            </a:pPr>
            <a:r>
              <a:rPr lang="en-US" dirty="0"/>
              <a:t>Complete the Scholar Success Program in high school and college.</a:t>
            </a:r>
          </a:p>
          <a:p>
            <a:pPr>
              <a:buSzPct val="90000"/>
            </a:pPr>
            <a:r>
              <a:rPr lang="en-US" dirty="0"/>
              <a:t>Graduate from an Indiana high school with a minimum of a </a:t>
            </a:r>
            <a:r>
              <a:rPr lang="en-US" b="1" dirty="0"/>
              <a:t>Core 40 </a:t>
            </a:r>
            <a:r>
              <a:rPr lang="en-US" dirty="0"/>
              <a:t>diploma or the </a:t>
            </a:r>
            <a:r>
              <a:rPr lang="en-US" b="1" dirty="0"/>
              <a:t>Indiana Diploma</a:t>
            </a:r>
            <a:r>
              <a:rPr lang="en-US" dirty="0"/>
              <a:t>, and a cumulative GPA of at least </a:t>
            </a:r>
            <a:r>
              <a:rPr lang="en-US" b="1" dirty="0"/>
              <a:t>2.5 </a:t>
            </a:r>
            <a:r>
              <a:rPr lang="en-US" dirty="0"/>
              <a:t>on a 4.0 scale.</a:t>
            </a:r>
          </a:p>
          <a:p>
            <a:pPr>
              <a:buSzPct val="90000"/>
            </a:pPr>
            <a:r>
              <a:rPr lang="en-US" dirty="0"/>
              <a:t>File the FAFSA by </a:t>
            </a:r>
            <a:r>
              <a:rPr lang="en-US" b="1" dirty="0"/>
              <a:t>April 15 </a:t>
            </a:r>
            <a:r>
              <a:rPr lang="en-US" dirty="0"/>
              <a:t>as a high school senior and each year while attending college.</a:t>
            </a:r>
          </a:p>
          <a:p>
            <a:pPr>
              <a:buSzPct val="90000"/>
            </a:pPr>
            <a:r>
              <a:rPr lang="en-US" dirty="0"/>
              <a:t>Apply to an eligible Indiana college as a high school senior and enroll as a full-time student within one year of high school graduation.</a:t>
            </a:r>
          </a:p>
          <a:p>
            <a:pPr>
              <a:buSzPct val="90000"/>
            </a:pPr>
            <a:r>
              <a:rPr lang="en-US" dirty="0"/>
              <a:t>Do not use illegal drugs, commit a crime or delinquent act, or consume alcohol before reaching the legal drinking age.</a:t>
            </a:r>
          </a:p>
          <a:p>
            <a:endParaRPr lang="en-US" dirty="0"/>
          </a:p>
        </p:txBody>
      </p:sp>
      <p:pic>
        <p:nvPicPr>
          <p:cNvPr id="2" name="Picture 1" descr="Icon&#10;&#10;Description automatically generated with medium confidence">
            <a:extLst>
              <a:ext uri="{FF2B5EF4-FFF2-40B4-BE49-F238E27FC236}">
                <a16:creationId xmlns:a16="http://schemas.microsoft.com/office/drawing/2014/main" id="{1386CF65-AD2D-8965-01C6-9B8E1611026D}"/>
              </a:ext>
            </a:extLst>
          </p:cNvPr>
          <p:cNvPicPr>
            <a:picLocks noChangeAspect="1"/>
          </p:cNvPicPr>
          <p:nvPr/>
        </p:nvPicPr>
        <p:blipFill rotWithShape="1">
          <a:blip r:embed="rId3">
            <a:extLst>
              <a:ext uri="{28A0092B-C50C-407E-A947-70E740481C1C}">
                <a14:useLocalDpi xmlns:a14="http://schemas.microsoft.com/office/drawing/2010/main" val="0"/>
              </a:ext>
            </a:extLst>
          </a:blip>
          <a:srcRect l="9273" t="9399" r="9590" b="9274"/>
          <a:stretch/>
        </p:blipFill>
        <p:spPr>
          <a:xfrm>
            <a:off x="1325143" y="5047997"/>
            <a:ext cx="4472031" cy="4477255"/>
          </a:xfrm>
          <a:prstGeom prst="ellipse">
            <a:avLst/>
          </a:prstGeom>
        </p:spPr>
      </p:pic>
    </p:spTree>
    <p:extLst>
      <p:ext uri="{BB962C8B-B14F-4D97-AF65-F5344CB8AC3E}">
        <p14:creationId xmlns:p14="http://schemas.microsoft.com/office/powerpoint/2010/main" val="180607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7DC18-70DD-4FD4-4279-6BF83B246EDC}"/>
              </a:ext>
            </a:extLst>
          </p:cNvPr>
          <p:cNvSpPr>
            <a:spLocks noGrp="1"/>
          </p:cNvSpPr>
          <p:nvPr>
            <p:ph type="title"/>
          </p:nvPr>
        </p:nvSpPr>
        <p:spPr>
          <a:xfrm>
            <a:off x="6572250" y="1303020"/>
            <a:ext cx="16421101" cy="2262246"/>
          </a:xfrm>
        </p:spPr>
        <p:txBody>
          <a:bodyPr>
            <a:normAutofit/>
          </a:bodyPr>
          <a:lstStyle/>
          <a:p>
            <a:r>
              <a:rPr lang="en-US" dirty="0"/>
              <a:t>Scholar success program</a:t>
            </a:r>
          </a:p>
        </p:txBody>
      </p:sp>
      <p:pic>
        <p:nvPicPr>
          <p:cNvPr id="3" name="Picture 2" descr="A picture containing timeline&#10;&#10;AI-generated content may be incorrect.">
            <a:extLst>
              <a:ext uri="{FF2B5EF4-FFF2-40B4-BE49-F238E27FC236}">
                <a16:creationId xmlns:a16="http://schemas.microsoft.com/office/drawing/2014/main" id="{5243FFAB-D1FE-9ADF-0A3A-79B7C8952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5" y="2571303"/>
            <a:ext cx="14230350" cy="9422048"/>
          </a:xfrm>
          <a:prstGeom prst="rect">
            <a:avLst/>
          </a:prstGeom>
        </p:spPr>
      </p:pic>
    </p:spTree>
    <p:extLst>
      <p:ext uri="{BB962C8B-B14F-4D97-AF65-F5344CB8AC3E}">
        <p14:creationId xmlns:p14="http://schemas.microsoft.com/office/powerpoint/2010/main" val="220717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B71A8-D5FD-00CD-09E2-4D7B1B3AEEF0}"/>
              </a:ext>
            </a:extLst>
          </p:cNvPr>
          <p:cNvSpPr>
            <a:spLocks noGrp="1"/>
          </p:cNvSpPr>
          <p:nvPr>
            <p:ph type="title"/>
          </p:nvPr>
        </p:nvSpPr>
        <p:spPr>
          <a:xfrm>
            <a:off x="874313" y="1028699"/>
            <a:ext cx="14759426" cy="1503003"/>
          </a:xfrm>
        </p:spPr>
        <p:txBody>
          <a:bodyPr>
            <a:normAutofit/>
          </a:bodyPr>
          <a:lstStyle/>
          <a:p>
            <a:r>
              <a:rPr lang="en-US" dirty="0"/>
              <a:t>Financial Means Testing</a:t>
            </a:r>
          </a:p>
        </p:txBody>
      </p:sp>
      <p:sp>
        <p:nvSpPr>
          <p:cNvPr id="4" name="Content Placeholder 3">
            <a:extLst>
              <a:ext uri="{FF2B5EF4-FFF2-40B4-BE49-F238E27FC236}">
                <a16:creationId xmlns:a16="http://schemas.microsoft.com/office/drawing/2014/main" id="{8EB4C837-3C08-6870-8DE0-9E1D9CB69461}"/>
              </a:ext>
            </a:extLst>
          </p:cNvPr>
          <p:cNvSpPr>
            <a:spLocks noGrp="1"/>
          </p:cNvSpPr>
          <p:nvPr>
            <p:ph idx="10"/>
          </p:nvPr>
        </p:nvSpPr>
        <p:spPr>
          <a:xfrm>
            <a:off x="919816" y="3009901"/>
            <a:ext cx="21273434" cy="8801099"/>
          </a:xfrm>
        </p:spPr>
        <p:txBody>
          <a:bodyPr>
            <a:normAutofit fontScale="92500" lnSpcReduction="20000"/>
          </a:bodyPr>
          <a:lstStyle/>
          <a:p>
            <a:pPr>
              <a:lnSpc>
                <a:spcPct val="134000"/>
              </a:lnSpc>
              <a:spcAft>
                <a:spcPts val="0"/>
              </a:spcAft>
            </a:pPr>
            <a:r>
              <a:rPr lang="en-US" dirty="0"/>
              <a:t>The financial means test (FMT) is based on </a:t>
            </a:r>
            <a:r>
              <a:rPr lang="en-US" b="1" dirty="0"/>
              <a:t>annual household income</a:t>
            </a:r>
            <a:r>
              <a:rPr lang="en-US" dirty="0"/>
              <a:t>.</a:t>
            </a:r>
          </a:p>
          <a:p>
            <a:pPr indent="0">
              <a:lnSpc>
                <a:spcPct val="134000"/>
              </a:lnSpc>
              <a:spcBef>
                <a:spcPts val="0"/>
              </a:spcBef>
              <a:spcAft>
                <a:spcPts val="0"/>
              </a:spcAft>
              <a:buNone/>
            </a:pPr>
            <a:r>
              <a:rPr lang="en-US" dirty="0"/>
              <a:t>To qualify for the scholarship, Scholars must be a member of a household with</a:t>
            </a:r>
          </a:p>
          <a:p>
            <a:pPr indent="0">
              <a:lnSpc>
                <a:spcPct val="134000"/>
              </a:lnSpc>
              <a:spcBef>
                <a:spcPts val="0"/>
              </a:spcBef>
              <a:buNone/>
            </a:pPr>
            <a:r>
              <a:rPr lang="en-US" dirty="0"/>
              <a:t>an annual income equal to or below 400% of the Federal Poverty Level (FPL). </a:t>
            </a:r>
          </a:p>
          <a:p>
            <a:pPr lvl="1">
              <a:lnSpc>
                <a:spcPct val="134000"/>
              </a:lnSpc>
            </a:pPr>
            <a:r>
              <a:rPr lang="en-US" dirty="0"/>
              <a:t>This is equal to double the amount to qualify for the Federal Reduced Lunch Program and initially enroll in the 21st Century Scholars program.</a:t>
            </a:r>
          </a:p>
          <a:p>
            <a:pPr>
              <a:lnSpc>
                <a:spcPct val="134000"/>
              </a:lnSpc>
            </a:pPr>
            <a:r>
              <a:rPr lang="en-US" dirty="0"/>
              <a:t>FMT takes place prior to the first year of college enrollment.</a:t>
            </a:r>
          </a:p>
          <a:p>
            <a:pPr>
              <a:lnSpc>
                <a:spcPct val="134000"/>
              </a:lnSpc>
            </a:pPr>
            <a:r>
              <a:rPr lang="en-US" dirty="0"/>
              <a:t>CHE uses the guidelines that correspond to the FAFSA to set the limit and income reported on the Scholar’s FAFSA to determine eligibility.</a:t>
            </a:r>
          </a:p>
          <a:p>
            <a:pPr>
              <a:lnSpc>
                <a:spcPct val="134000"/>
              </a:lnSpc>
            </a:pPr>
            <a:r>
              <a:rPr lang="en-US" dirty="0"/>
              <a:t>Please refer to our FMT one-pagers for additional information on the Learn More Indiana </a:t>
            </a:r>
            <a:r>
              <a:rPr lang="en-US" dirty="0">
                <a:hlinkClick r:id="rId2"/>
              </a:rPr>
              <a:t>website</a:t>
            </a:r>
            <a:r>
              <a:rPr lang="en-US" dirty="0"/>
              <a:t>.</a:t>
            </a:r>
          </a:p>
        </p:txBody>
      </p:sp>
    </p:spTree>
    <p:extLst>
      <p:ext uri="{BB962C8B-B14F-4D97-AF65-F5344CB8AC3E}">
        <p14:creationId xmlns:p14="http://schemas.microsoft.com/office/powerpoint/2010/main" val="109948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390F-5C4E-2624-5C9A-CCCAE24E8FE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38102A-7E9E-AEFF-6DB1-2FBDC11859A7}"/>
              </a:ext>
            </a:extLst>
          </p:cNvPr>
          <p:cNvSpPr>
            <a:spLocks noGrp="1"/>
          </p:cNvSpPr>
          <p:nvPr>
            <p:ph idx="10"/>
          </p:nvPr>
        </p:nvSpPr>
        <p:spPr>
          <a:xfrm>
            <a:off x="874313" y="2732871"/>
            <a:ext cx="18728137" cy="9029699"/>
          </a:xfrm>
        </p:spPr>
        <p:txBody>
          <a:bodyPr>
            <a:normAutofit/>
          </a:bodyPr>
          <a:lstStyle/>
          <a:p>
            <a:pPr>
              <a:spcAft>
                <a:spcPts val="1800"/>
              </a:spcAft>
            </a:pPr>
            <a:r>
              <a:rPr lang="en-US" sz="4000" dirty="0"/>
              <a:t>Appeals can be filed for a variety of reasons: enrollment deadline, FAFSA deadline, GPA, diploma type, SSP completion and financial means testing.</a:t>
            </a:r>
          </a:p>
          <a:p>
            <a:pPr lvl="1">
              <a:spcAft>
                <a:spcPts val="1800"/>
              </a:spcAft>
            </a:pPr>
            <a:r>
              <a:rPr lang="en-US" sz="3600" dirty="0"/>
              <a:t>Foster students who are unable to reach a 2.5 GPA due to enrolling during high school</a:t>
            </a:r>
          </a:p>
          <a:p>
            <a:pPr lvl="1">
              <a:spcAft>
                <a:spcPts val="1800"/>
              </a:spcAft>
            </a:pPr>
            <a:r>
              <a:rPr lang="en-US" sz="3600" dirty="0"/>
              <a:t>Students with an Individualized Education Plan (IEP) that prevents them from taking required classes to earn a Core 40 diploma</a:t>
            </a:r>
          </a:p>
          <a:p>
            <a:pPr>
              <a:spcAft>
                <a:spcPts val="1800"/>
              </a:spcAft>
            </a:pPr>
            <a:r>
              <a:rPr lang="en-US" sz="4000" dirty="0"/>
              <a:t>Filing an appeal is </a:t>
            </a:r>
            <a:r>
              <a:rPr lang="en-US" sz="4000" b="1" dirty="0"/>
              <a:t>not</a:t>
            </a:r>
            <a:r>
              <a:rPr lang="en-US" sz="4000" dirty="0"/>
              <a:t> a guarantee that it will be approved.</a:t>
            </a:r>
          </a:p>
          <a:p>
            <a:pPr>
              <a:spcAft>
                <a:spcPts val="1800"/>
              </a:spcAft>
            </a:pPr>
            <a:r>
              <a:rPr lang="en-US" sz="4000" dirty="0"/>
              <a:t>Appeals are submitted through ScholarTrack and questions can be addressed to awards@che.in.gov.</a:t>
            </a:r>
          </a:p>
          <a:p>
            <a:pPr marL="0" indent="0">
              <a:buNone/>
            </a:pPr>
            <a:r>
              <a:rPr lang="en-US" sz="3200" i="1" dirty="0"/>
              <a:t>NOTE: Missed Enrollment Deadline should be addressed by the end of student’s freshman year.</a:t>
            </a:r>
          </a:p>
        </p:txBody>
      </p:sp>
      <p:sp>
        <p:nvSpPr>
          <p:cNvPr id="3" name="Title 2">
            <a:extLst>
              <a:ext uri="{FF2B5EF4-FFF2-40B4-BE49-F238E27FC236}">
                <a16:creationId xmlns:a16="http://schemas.microsoft.com/office/drawing/2014/main" id="{24AFE70F-9218-428F-9E6A-7313AE96608F}"/>
              </a:ext>
            </a:extLst>
          </p:cNvPr>
          <p:cNvSpPr>
            <a:spLocks noGrp="1"/>
          </p:cNvSpPr>
          <p:nvPr>
            <p:ph type="title"/>
          </p:nvPr>
        </p:nvSpPr>
        <p:spPr>
          <a:xfrm>
            <a:off x="874313" y="952499"/>
            <a:ext cx="14759426" cy="1579203"/>
          </a:xfrm>
        </p:spPr>
        <p:txBody>
          <a:bodyPr>
            <a:normAutofit/>
          </a:bodyPr>
          <a:lstStyle/>
          <a:p>
            <a:r>
              <a:rPr lang="en-US" dirty="0"/>
              <a:t>Appeals</a:t>
            </a:r>
          </a:p>
        </p:txBody>
      </p:sp>
    </p:spTree>
    <p:extLst>
      <p:ext uri="{BB962C8B-B14F-4D97-AF65-F5344CB8AC3E}">
        <p14:creationId xmlns:p14="http://schemas.microsoft.com/office/powerpoint/2010/main" val="120835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AE41-9A7A-BD3D-16D0-FC2F8C1531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06C4B0-817A-0BE7-7164-B43CAA7900DE}"/>
              </a:ext>
            </a:extLst>
          </p:cNvPr>
          <p:cNvSpPr>
            <a:spLocks noGrp="1"/>
          </p:cNvSpPr>
          <p:nvPr>
            <p:ph type="title"/>
          </p:nvPr>
        </p:nvSpPr>
        <p:spPr>
          <a:xfrm>
            <a:off x="874313" y="1047750"/>
            <a:ext cx="14759426" cy="1483952"/>
          </a:xfrm>
        </p:spPr>
        <p:txBody>
          <a:bodyPr>
            <a:normAutofit/>
          </a:bodyPr>
          <a:lstStyle/>
          <a:p>
            <a:r>
              <a:rPr lang="en-US" dirty="0"/>
              <a:t>Pledge Violations</a:t>
            </a:r>
          </a:p>
        </p:txBody>
      </p:sp>
      <p:sp>
        <p:nvSpPr>
          <p:cNvPr id="2" name="Content Placeholder 1">
            <a:extLst>
              <a:ext uri="{FF2B5EF4-FFF2-40B4-BE49-F238E27FC236}">
                <a16:creationId xmlns:a16="http://schemas.microsoft.com/office/drawing/2014/main" id="{939DDA44-2BE2-6131-F1E1-6F28524DFB9C}"/>
              </a:ext>
            </a:extLst>
          </p:cNvPr>
          <p:cNvSpPr>
            <a:spLocks noGrp="1"/>
          </p:cNvSpPr>
          <p:nvPr>
            <p:ph idx="10"/>
          </p:nvPr>
        </p:nvSpPr>
        <p:spPr>
          <a:xfrm>
            <a:off x="919816" y="3048001"/>
            <a:ext cx="18835034" cy="8477249"/>
          </a:xfrm>
        </p:spPr>
        <p:txBody>
          <a:bodyPr/>
          <a:lstStyle/>
          <a:p>
            <a:pPr>
              <a:spcAft>
                <a:spcPts val="1800"/>
              </a:spcAft>
            </a:pPr>
            <a:r>
              <a:rPr lang="en-US" dirty="0"/>
              <a:t>It is the responsibility of a Scholar and the parent(s)/guardian(s) to report pledge violations to CHE as soon as they become aware of the violation. </a:t>
            </a:r>
          </a:p>
          <a:p>
            <a:pPr>
              <a:spcAft>
                <a:spcPts val="1800"/>
              </a:spcAft>
            </a:pPr>
            <a:r>
              <a:rPr lang="en-US" dirty="0"/>
              <a:t>School officials, case managers, and others may report pledge violations. CHE requires documentation of a conviction or suspension/expulsion that results from a pledge violation.</a:t>
            </a:r>
          </a:p>
          <a:p>
            <a:pPr>
              <a:spcAft>
                <a:spcPts val="1800"/>
              </a:spcAft>
            </a:pPr>
            <a:r>
              <a:rPr lang="en-US" dirty="0"/>
              <a:t>Pledge violations should be reported to CHE via </a:t>
            </a:r>
            <a:r>
              <a:rPr lang="en-US" dirty="0">
                <a:hlinkClick r:id="rId2"/>
              </a:rPr>
              <a:t>scholars@che.in.gov</a:t>
            </a:r>
            <a:r>
              <a:rPr lang="en-US" dirty="0"/>
              <a:t>. </a:t>
            </a:r>
          </a:p>
          <a:p>
            <a:pPr marL="0" indent="0">
              <a:buNone/>
            </a:pPr>
            <a:endParaRPr lang="en-US" dirty="0"/>
          </a:p>
        </p:txBody>
      </p:sp>
    </p:spTree>
    <p:extLst>
      <p:ext uri="{BB962C8B-B14F-4D97-AF65-F5344CB8AC3E}">
        <p14:creationId xmlns:p14="http://schemas.microsoft.com/office/powerpoint/2010/main" val="305808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C73F60-DD75-0846-8F34-8CAF78D5BDAF}"/>
              </a:ext>
            </a:extLst>
          </p:cNvPr>
          <p:cNvSpPr>
            <a:spLocks noGrp="1"/>
          </p:cNvSpPr>
          <p:nvPr>
            <p:ph type="title"/>
          </p:nvPr>
        </p:nvSpPr>
        <p:spPr>
          <a:xfrm>
            <a:off x="6201918" y="1515750"/>
            <a:ext cx="16421101" cy="1766946"/>
          </a:xfrm>
        </p:spPr>
        <p:txBody>
          <a:bodyPr anchor="t">
            <a:normAutofit/>
          </a:bodyPr>
          <a:lstStyle/>
          <a:p>
            <a:r>
              <a:rPr lang="en-US"/>
              <a:t>Overview</a:t>
            </a:r>
          </a:p>
        </p:txBody>
      </p:sp>
      <p:graphicFrame>
        <p:nvGraphicFramePr>
          <p:cNvPr id="6" name="Content Placeholder 3">
            <a:extLst>
              <a:ext uri="{FF2B5EF4-FFF2-40B4-BE49-F238E27FC236}">
                <a16:creationId xmlns:a16="http://schemas.microsoft.com/office/drawing/2014/main" id="{256B22C4-5520-45B1-B835-C4A3B3180C99}"/>
              </a:ext>
            </a:extLst>
          </p:cNvPr>
          <p:cNvGraphicFramePr>
            <a:graphicFrameLocks noGrp="1"/>
          </p:cNvGraphicFramePr>
          <p:nvPr>
            <p:ph idx="12"/>
            <p:extLst>
              <p:ext uri="{D42A27DB-BD31-4B8C-83A1-F6EECF244321}">
                <p14:modId xmlns:p14="http://schemas.microsoft.com/office/powerpoint/2010/main" val="3034693506"/>
              </p:ext>
            </p:extLst>
          </p:nvPr>
        </p:nvGraphicFramePr>
        <p:xfrm>
          <a:off x="4263390" y="3113532"/>
          <a:ext cx="16421100" cy="857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97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341E-C614-EAE0-FDCB-6D62DCE5B203}"/>
              </a:ext>
            </a:extLst>
          </p:cNvPr>
          <p:cNvSpPr>
            <a:spLocks noGrp="1"/>
          </p:cNvSpPr>
          <p:nvPr>
            <p:ph type="title"/>
          </p:nvPr>
        </p:nvSpPr>
        <p:spPr>
          <a:xfrm>
            <a:off x="6572250" y="2400300"/>
            <a:ext cx="16421101" cy="1347846"/>
          </a:xfrm>
        </p:spPr>
        <p:txBody>
          <a:bodyPr>
            <a:normAutofit/>
          </a:bodyPr>
          <a:lstStyle/>
          <a:p>
            <a:r>
              <a:rPr lang="en-US" dirty="0"/>
              <a:t>College Success Program</a:t>
            </a:r>
          </a:p>
        </p:txBody>
      </p:sp>
      <p:sp>
        <p:nvSpPr>
          <p:cNvPr id="3" name="Content Placeholder 2">
            <a:extLst>
              <a:ext uri="{FF2B5EF4-FFF2-40B4-BE49-F238E27FC236}">
                <a16:creationId xmlns:a16="http://schemas.microsoft.com/office/drawing/2014/main" id="{E676BBBA-FCAC-8DAC-3D44-78838E5488CE}"/>
              </a:ext>
            </a:extLst>
          </p:cNvPr>
          <p:cNvSpPr>
            <a:spLocks noGrp="1"/>
          </p:cNvSpPr>
          <p:nvPr>
            <p:ph idx="12"/>
          </p:nvPr>
        </p:nvSpPr>
        <p:spPr>
          <a:xfrm>
            <a:off x="6572250" y="4572000"/>
            <a:ext cx="16421101" cy="6743700"/>
          </a:xfrm>
        </p:spPr>
        <p:txBody>
          <a:bodyPr/>
          <a:lstStyle/>
          <a:p>
            <a:r>
              <a:rPr lang="en-US" dirty="0"/>
              <a:t>CHE is re-implementing the College Success Program (CSP) for Scholars and any college student interested in engaging.</a:t>
            </a:r>
          </a:p>
          <a:p>
            <a:r>
              <a:rPr lang="en-US" dirty="0"/>
              <a:t>2025-2026 is a pilot year for participating colleges. </a:t>
            </a:r>
          </a:p>
          <a:p>
            <a:r>
              <a:rPr lang="en-US" dirty="0"/>
              <a:t>CHE is currently working to identify college partners to test this program. </a:t>
            </a:r>
          </a:p>
          <a:p>
            <a:pPr lvl="1"/>
            <a:endParaRPr lang="en-US" dirty="0"/>
          </a:p>
          <a:p>
            <a:pPr lvl="1"/>
            <a:endParaRPr lang="en-US" dirty="0"/>
          </a:p>
        </p:txBody>
      </p:sp>
    </p:spTree>
    <p:extLst>
      <p:ext uri="{BB962C8B-B14F-4D97-AF65-F5344CB8AC3E}">
        <p14:creationId xmlns:p14="http://schemas.microsoft.com/office/powerpoint/2010/main" val="49108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0E8E-3ED2-D108-FC60-92869FE49D7C}"/>
              </a:ext>
            </a:extLst>
          </p:cNvPr>
          <p:cNvSpPr>
            <a:spLocks noGrp="1"/>
          </p:cNvSpPr>
          <p:nvPr>
            <p:ph type="title"/>
          </p:nvPr>
        </p:nvSpPr>
        <p:spPr>
          <a:xfrm>
            <a:off x="874313" y="764756"/>
            <a:ext cx="14759426" cy="2721393"/>
          </a:xfrm>
        </p:spPr>
        <p:txBody>
          <a:bodyPr anchor="ctr">
            <a:normAutofit/>
          </a:bodyPr>
          <a:lstStyle/>
          <a:p>
            <a:r>
              <a:rPr lang="en-US" sz="8000"/>
              <a:t>Indiana Pre-Admissions: Your Path to college</a:t>
            </a:r>
          </a:p>
        </p:txBody>
      </p:sp>
      <p:sp>
        <p:nvSpPr>
          <p:cNvPr id="3" name="Content Placeholder 2">
            <a:extLst>
              <a:ext uri="{FF2B5EF4-FFF2-40B4-BE49-F238E27FC236}">
                <a16:creationId xmlns:a16="http://schemas.microsoft.com/office/drawing/2014/main" id="{87B7DCED-EAE2-CDE3-BC8E-699774799F28}"/>
              </a:ext>
            </a:extLst>
          </p:cNvPr>
          <p:cNvSpPr>
            <a:spLocks noGrp="1"/>
          </p:cNvSpPr>
          <p:nvPr>
            <p:ph idx="10"/>
          </p:nvPr>
        </p:nvSpPr>
        <p:spPr>
          <a:xfrm>
            <a:off x="874312" y="3695700"/>
            <a:ext cx="16556438" cy="8210550"/>
          </a:xfrm>
        </p:spPr>
        <p:txBody>
          <a:bodyPr>
            <a:normAutofit lnSpcReduction="10000"/>
          </a:bodyPr>
          <a:lstStyle/>
          <a:p>
            <a:r>
              <a:rPr lang="en-US" b="1" dirty="0"/>
              <a:t>Indiana Pre-Admissions: Your Path to College </a:t>
            </a:r>
            <a:r>
              <a:rPr lang="en-US" dirty="0"/>
              <a:t>offers students the chance to be pre-admitted to select Indiana colleges and universities using the cumulative GPA through junior year, SAT score, and/or diploma type.</a:t>
            </a:r>
            <a:endParaRPr lang="en-US" b="1" dirty="0"/>
          </a:p>
          <a:p>
            <a:r>
              <a:rPr lang="en-US" b="1" dirty="0"/>
              <a:t>Indiana Resident Admissions (SEA 448) </a:t>
            </a:r>
            <a:r>
              <a:rPr lang="en-US" dirty="0"/>
              <a:t>allows students graduating with the Indiana Diploma with the Enrollment Honors Plus Seal to be admitted to all Indiana public colleges and universities and any private colleges that have opted in to participate.</a:t>
            </a:r>
          </a:p>
        </p:txBody>
      </p:sp>
      <p:pic>
        <p:nvPicPr>
          <p:cNvPr id="8" name="Picture 7" descr="Logo, company name&#10;&#10;Description automatically generated">
            <a:extLst>
              <a:ext uri="{FF2B5EF4-FFF2-40B4-BE49-F238E27FC236}">
                <a16:creationId xmlns:a16="http://schemas.microsoft.com/office/drawing/2014/main" id="{EF708626-7066-0EF4-90E1-6DFDE3072565}"/>
              </a:ext>
            </a:extLst>
          </p:cNvPr>
          <p:cNvPicPr>
            <a:picLocks noChangeAspect="1"/>
          </p:cNvPicPr>
          <p:nvPr/>
        </p:nvPicPr>
        <p:blipFill rotWithShape="1">
          <a:blip r:embed="rId2">
            <a:extLst>
              <a:ext uri="{28A0092B-C50C-407E-A947-70E740481C1C}">
                <a14:useLocalDpi xmlns:a14="http://schemas.microsoft.com/office/drawing/2010/main" val="0"/>
              </a:ext>
            </a:extLst>
          </a:blip>
          <a:srcRect l="10085" t="22811" r="10821" b="20719"/>
          <a:stretch/>
        </p:blipFill>
        <p:spPr>
          <a:xfrm>
            <a:off x="17975065" y="6130169"/>
            <a:ext cx="4866647" cy="2936302"/>
          </a:xfrm>
          <a:prstGeom prst="rect">
            <a:avLst/>
          </a:prstGeom>
        </p:spPr>
      </p:pic>
    </p:spTree>
    <p:extLst>
      <p:ext uri="{BB962C8B-B14F-4D97-AF65-F5344CB8AC3E}">
        <p14:creationId xmlns:p14="http://schemas.microsoft.com/office/powerpoint/2010/main" val="235939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3A31-CCA9-4DFA-D085-E2FDB88A5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57EC8-EB94-99B7-7148-F6EE9FBD69CA}"/>
              </a:ext>
            </a:extLst>
          </p:cNvPr>
          <p:cNvSpPr>
            <a:spLocks noGrp="1"/>
          </p:cNvSpPr>
          <p:nvPr>
            <p:ph type="title"/>
          </p:nvPr>
        </p:nvSpPr>
        <p:spPr>
          <a:xfrm>
            <a:off x="6572250" y="1866900"/>
            <a:ext cx="16421101" cy="1766946"/>
          </a:xfrm>
        </p:spPr>
        <p:txBody>
          <a:bodyPr anchor="ctr">
            <a:normAutofit/>
          </a:bodyPr>
          <a:lstStyle/>
          <a:p>
            <a:r>
              <a:rPr lang="en-US" dirty="0"/>
              <a:t>Class of 2026</a:t>
            </a:r>
          </a:p>
        </p:txBody>
      </p:sp>
      <p:sp>
        <p:nvSpPr>
          <p:cNvPr id="3" name="Content Placeholder 2">
            <a:extLst>
              <a:ext uri="{FF2B5EF4-FFF2-40B4-BE49-F238E27FC236}">
                <a16:creationId xmlns:a16="http://schemas.microsoft.com/office/drawing/2014/main" id="{F2C66840-E380-D9C1-A148-5CF4C1B70825}"/>
              </a:ext>
            </a:extLst>
          </p:cNvPr>
          <p:cNvSpPr>
            <a:spLocks noGrp="1"/>
          </p:cNvSpPr>
          <p:nvPr>
            <p:ph idx="12"/>
          </p:nvPr>
        </p:nvSpPr>
        <p:spPr>
          <a:xfrm>
            <a:off x="6572250" y="3981450"/>
            <a:ext cx="16421101" cy="7639050"/>
          </a:xfrm>
        </p:spPr>
        <p:txBody>
          <a:bodyPr>
            <a:normAutofit fontScale="85000" lnSpcReduction="20000"/>
          </a:bodyPr>
          <a:lstStyle/>
          <a:p>
            <a:r>
              <a:rPr lang="en-US" sz="5200" b="1" dirty="0"/>
              <a:t>456 high schools </a:t>
            </a:r>
            <a:r>
              <a:rPr lang="en-US" sz="5200" dirty="0"/>
              <a:t>have opted in to participate for the class of 2026.</a:t>
            </a:r>
          </a:p>
          <a:p>
            <a:r>
              <a:rPr lang="en-US" sz="5200" b="1" dirty="0"/>
              <a:t>42 participating campuses </a:t>
            </a:r>
            <a:r>
              <a:rPr lang="en-US" sz="5200" dirty="0"/>
              <a:t>have provided CHE with cut scores for SAT and/or GPA or will use the Enrollment Honors Plus Seal.</a:t>
            </a:r>
          </a:p>
          <a:p>
            <a:r>
              <a:rPr lang="en-US" sz="5200" dirty="0"/>
              <a:t>CHE sends letters to students and their parents in September of student’s senior year, notifying them of the institutions to which the student have been "pre-admitted" based on institutional cut scores.</a:t>
            </a:r>
          </a:p>
          <a:p>
            <a:r>
              <a:rPr lang="en-US" sz="5200" dirty="0"/>
              <a:t>For more info, visit </a:t>
            </a:r>
            <a:r>
              <a:rPr lang="en-US" sz="5200" dirty="0">
                <a:solidFill>
                  <a:srgbClr val="1391C0"/>
                </a:solidFill>
              </a:rPr>
              <a:t>learnmoreindiana.org/preadmit.</a:t>
            </a:r>
          </a:p>
          <a:p>
            <a:pPr marL="0" indent="0">
              <a:buNone/>
            </a:pPr>
            <a:endParaRPr lang="en-US" dirty="0"/>
          </a:p>
        </p:txBody>
      </p:sp>
    </p:spTree>
    <p:extLst>
      <p:ext uri="{BB962C8B-B14F-4D97-AF65-F5344CB8AC3E}">
        <p14:creationId xmlns:p14="http://schemas.microsoft.com/office/powerpoint/2010/main" val="396426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DCCD6-38A9-66D3-EC2E-F7B3CACD870C}"/>
              </a:ext>
            </a:extLst>
          </p:cNvPr>
          <p:cNvSpPr>
            <a:spLocks noGrp="1"/>
          </p:cNvSpPr>
          <p:nvPr>
            <p:ph type="title"/>
          </p:nvPr>
        </p:nvSpPr>
        <p:spPr>
          <a:xfrm>
            <a:off x="6572250" y="1904999"/>
            <a:ext cx="16421101" cy="2762251"/>
          </a:xfrm>
        </p:spPr>
        <p:txBody>
          <a:bodyPr>
            <a:normAutofit/>
          </a:bodyPr>
          <a:lstStyle/>
          <a:p>
            <a:r>
              <a:rPr lang="en-US" dirty="0"/>
              <a:t>Enrollment Ready</a:t>
            </a:r>
            <a:br>
              <a:rPr lang="en-US" dirty="0"/>
            </a:br>
            <a:r>
              <a:rPr lang="en-US" dirty="0"/>
              <a:t>campaign</a:t>
            </a:r>
          </a:p>
        </p:txBody>
      </p:sp>
      <p:sp>
        <p:nvSpPr>
          <p:cNvPr id="5" name="Content Placeholder 4">
            <a:extLst>
              <a:ext uri="{FF2B5EF4-FFF2-40B4-BE49-F238E27FC236}">
                <a16:creationId xmlns:a16="http://schemas.microsoft.com/office/drawing/2014/main" id="{3613EA93-AE36-A40B-345F-7CB422CA54E7}"/>
              </a:ext>
            </a:extLst>
          </p:cNvPr>
          <p:cNvSpPr>
            <a:spLocks noGrp="1"/>
          </p:cNvSpPr>
          <p:nvPr>
            <p:ph idx="12"/>
          </p:nvPr>
        </p:nvSpPr>
        <p:spPr>
          <a:xfrm>
            <a:off x="6572250" y="4667249"/>
            <a:ext cx="16421101" cy="6991351"/>
          </a:xfrm>
        </p:spPr>
        <p:txBody>
          <a:bodyPr>
            <a:normAutofit/>
          </a:bodyPr>
          <a:lstStyle/>
          <a:p>
            <a:r>
              <a:rPr lang="en-US" dirty="0"/>
              <a:t>The Enrollment Ready campaign is designed to highlight key tasks and checkpoints in high school to prepare students for receiving Pre-Admissions letters their senior year. </a:t>
            </a:r>
          </a:p>
          <a:p>
            <a:r>
              <a:rPr lang="en-US" dirty="0"/>
              <a:t>For September 2025, Enrollment Ready letters are sent to students in grades 9-11 at high schools who opted into Pre-Admissions. </a:t>
            </a:r>
          </a:p>
          <a:p>
            <a:endParaRPr lang="en-US" dirty="0"/>
          </a:p>
        </p:txBody>
      </p:sp>
    </p:spTree>
    <p:extLst>
      <p:ext uri="{BB962C8B-B14F-4D97-AF65-F5344CB8AC3E}">
        <p14:creationId xmlns:p14="http://schemas.microsoft.com/office/powerpoint/2010/main" val="141707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C399E-EDE9-2588-3900-16F6BA79119C}"/>
              </a:ext>
            </a:extLst>
          </p:cNvPr>
          <p:cNvSpPr>
            <a:spLocks noGrp="1"/>
          </p:cNvSpPr>
          <p:nvPr>
            <p:ph idx="10"/>
          </p:nvPr>
        </p:nvSpPr>
        <p:spPr>
          <a:xfrm>
            <a:off x="874312" y="3581400"/>
            <a:ext cx="22214288" cy="8515350"/>
          </a:xfrm>
        </p:spPr>
        <p:txBody>
          <a:bodyPr>
            <a:normAutofit/>
          </a:bodyPr>
          <a:lstStyle/>
          <a:p>
            <a:pPr>
              <a:spcAft>
                <a:spcPts val="0"/>
              </a:spcAft>
            </a:pPr>
            <a:r>
              <a:rPr lang="en-US" dirty="0"/>
              <a:t>CHE has entered into Data Share Agreements with 47 Indiana colleges</a:t>
            </a:r>
          </a:p>
          <a:p>
            <a:pPr indent="0">
              <a:spcBef>
                <a:spcPts val="0"/>
              </a:spcBef>
              <a:buNone/>
            </a:pPr>
            <a:r>
              <a:rPr lang="en-US" dirty="0"/>
              <a:t>and universities to share mailing address information of students who are interested in their academic programs through the new </a:t>
            </a:r>
            <a:r>
              <a:rPr lang="en-US" i="1" dirty="0"/>
              <a:t>College Connections </a:t>
            </a:r>
            <a:r>
              <a:rPr lang="en-US" dirty="0"/>
              <a:t>tool.  </a:t>
            </a:r>
          </a:p>
          <a:p>
            <a:r>
              <a:rPr lang="en-US" dirty="0"/>
              <a:t>Students will log in to </a:t>
            </a:r>
            <a:r>
              <a:rPr lang="en-US" u="sng" dirty="0"/>
              <a:t>ScholarTrack.IN.gov</a:t>
            </a:r>
            <a:r>
              <a:rPr lang="en-US" dirty="0"/>
              <a:t> and complete the College Connections questionnaire to receive personalized information about the colleges and programs that they are interested in.</a:t>
            </a:r>
          </a:p>
          <a:p>
            <a:r>
              <a:rPr lang="en-US" dirty="0"/>
              <a:t>Students can change their preferences and opt-out of communications with colleges and universities at any time. </a:t>
            </a:r>
          </a:p>
          <a:p>
            <a:endParaRPr lang="en-US" dirty="0"/>
          </a:p>
        </p:txBody>
      </p:sp>
      <p:sp>
        <p:nvSpPr>
          <p:cNvPr id="3" name="Title 2">
            <a:extLst>
              <a:ext uri="{FF2B5EF4-FFF2-40B4-BE49-F238E27FC236}">
                <a16:creationId xmlns:a16="http://schemas.microsoft.com/office/drawing/2014/main" id="{FD53824C-9A07-7088-4812-A067BCEB1300}"/>
              </a:ext>
            </a:extLst>
          </p:cNvPr>
          <p:cNvSpPr>
            <a:spLocks noGrp="1"/>
          </p:cNvSpPr>
          <p:nvPr>
            <p:ph type="title"/>
          </p:nvPr>
        </p:nvSpPr>
        <p:spPr>
          <a:xfrm>
            <a:off x="636568" y="874485"/>
            <a:ext cx="15164263" cy="1766946"/>
          </a:xfrm>
        </p:spPr>
        <p:txBody>
          <a:bodyPr>
            <a:normAutofit fontScale="90000"/>
          </a:bodyPr>
          <a:lstStyle/>
          <a:p>
            <a:r>
              <a:rPr lang="en-US" i="1" dirty="0"/>
              <a:t>*NEW* </a:t>
            </a:r>
            <a:r>
              <a:rPr lang="en-US" dirty="0"/>
              <a:t>College</a:t>
            </a:r>
            <a:br>
              <a:rPr lang="en-US" dirty="0"/>
            </a:br>
            <a:r>
              <a:rPr lang="en-US" dirty="0"/>
              <a:t>connections tool</a:t>
            </a:r>
          </a:p>
        </p:txBody>
      </p:sp>
    </p:spTree>
    <p:extLst>
      <p:ext uri="{BB962C8B-B14F-4D97-AF65-F5344CB8AC3E}">
        <p14:creationId xmlns:p14="http://schemas.microsoft.com/office/powerpoint/2010/main" val="4867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6CA48-E700-8922-6E3B-F17B6B517ADF}"/>
              </a:ext>
            </a:extLst>
          </p:cNvPr>
          <p:cNvSpPr>
            <a:spLocks noGrp="1"/>
          </p:cNvSpPr>
          <p:nvPr>
            <p:ph idx="10"/>
          </p:nvPr>
        </p:nvSpPr>
        <p:spPr>
          <a:xfrm>
            <a:off x="919816" y="2895600"/>
            <a:ext cx="21101984" cy="9265920"/>
          </a:xfrm>
        </p:spPr>
        <p:txBody>
          <a:bodyPr>
            <a:normAutofit/>
          </a:bodyPr>
          <a:lstStyle/>
          <a:p>
            <a:pPr>
              <a:lnSpc>
                <a:spcPct val="114000"/>
              </a:lnSpc>
              <a:spcAft>
                <a:spcPts val="0"/>
              </a:spcAft>
            </a:pPr>
            <a:r>
              <a:rPr lang="en-US" sz="3600" dirty="0"/>
              <a:t>Career Discovery Meetings (CDMs) are commonly known as the “30-minute meetings”</a:t>
            </a:r>
          </a:p>
          <a:p>
            <a:pPr indent="0">
              <a:lnSpc>
                <a:spcPct val="114000"/>
              </a:lnSpc>
              <a:spcBef>
                <a:spcPts val="0"/>
              </a:spcBef>
              <a:buNone/>
            </a:pPr>
            <a:r>
              <a:rPr lang="en-US" sz="3600" dirty="0"/>
              <a:t>which were created by HEA 1002-2023.</a:t>
            </a:r>
          </a:p>
          <a:p>
            <a:pPr lvl="1">
              <a:lnSpc>
                <a:spcPct val="114000"/>
              </a:lnSpc>
            </a:pPr>
            <a:r>
              <a:rPr lang="en-US" sz="3200" dirty="0"/>
              <a:t>High school juniors and seniors in a school maintained by a school corporation or charter school are required to participate in CDMs.</a:t>
            </a:r>
          </a:p>
          <a:p>
            <a:pPr lvl="1">
              <a:lnSpc>
                <a:spcPct val="114000"/>
              </a:lnSpc>
            </a:pPr>
            <a:r>
              <a:rPr lang="en-US" sz="3200" dirty="0"/>
              <a:t>Colleges/universities, intermediaries, employers, and labor organizations conduct the CDMs.</a:t>
            </a:r>
          </a:p>
          <a:p>
            <a:pPr>
              <a:lnSpc>
                <a:spcPct val="114000"/>
              </a:lnSpc>
            </a:pPr>
            <a:r>
              <a:rPr lang="en-US" sz="3600" dirty="0"/>
              <a:t>There are several </a:t>
            </a:r>
            <a:r>
              <a:rPr lang="en-US" sz="3600" b="1" dirty="0"/>
              <a:t>opt-out provisions </a:t>
            </a:r>
            <a:r>
              <a:rPr lang="en-US" sz="3600" dirty="0"/>
              <a:t>available. </a:t>
            </a:r>
          </a:p>
          <a:p>
            <a:pPr lvl="1">
              <a:lnSpc>
                <a:spcPct val="114000"/>
              </a:lnSpc>
            </a:pPr>
            <a:r>
              <a:rPr lang="en-US" sz="3200" dirty="0"/>
              <a:t>For example, a student who receives career coaching services from a recipient of the Career Coaching Grant is exempt from CDMs.</a:t>
            </a:r>
          </a:p>
          <a:p>
            <a:pPr>
              <a:lnSpc>
                <a:spcPct val="114000"/>
              </a:lnSpc>
            </a:pPr>
            <a:r>
              <a:rPr lang="en-US" sz="3600" dirty="0"/>
              <a:t>This will </a:t>
            </a:r>
            <a:r>
              <a:rPr lang="en-US" sz="3600" b="1" dirty="0"/>
              <a:t>not</a:t>
            </a:r>
            <a:r>
              <a:rPr lang="en-US" sz="3600" dirty="0"/>
              <a:t> impact a student’s ability to graduate.</a:t>
            </a:r>
            <a:endParaRPr lang="en-US" sz="3600" i="1" dirty="0"/>
          </a:p>
          <a:p>
            <a:pPr>
              <a:lnSpc>
                <a:spcPct val="114000"/>
              </a:lnSpc>
            </a:pPr>
            <a:r>
              <a:rPr lang="en-US" sz="3600" b="1" i="1" dirty="0"/>
              <a:t>*NEW* </a:t>
            </a:r>
            <a:r>
              <a:rPr lang="en-US" sz="3600" dirty="0"/>
              <a:t>Career Discovery Meeting </a:t>
            </a:r>
            <a:r>
              <a:rPr lang="en-US" sz="3600" dirty="0">
                <a:hlinkClick r:id="rId2"/>
              </a:rPr>
              <a:t>Webpage</a:t>
            </a:r>
            <a:r>
              <a:rPr lang="en-US" sz="3600" dirty="0"/>
              <a:t> and Frequently Asked Questions (FAQs) </a:t>
            </a:r>
            <a:r>
              <a:rPr lang="en-US" sz="3600" dirty="0">
                <a:hlinkClick r:id="rId3"/>
              </a:rPr>
              <a:t>Webpage</a:t>
            </a:r>
            <a:endParaRPr lang="en-US" sz="3600" dirty="0"/>
          </a:p>
          <a:p>
            <a:pPr>
              <a:lnSpc>
                <a:spcPct val="114000"/>
              </a:lnSpc>
            </a:pPr>
            <a:r>
              <a:rPr lang="en-US" sz="3600" dirty="0"/>
              <a:t>Career Discovery Meetings </a:t>
            </a:r>
            <a:r>
              <a:rPr lang="en-US" sz="3600" dirty="0">
                <a:hlinkClick r:id="rId4"/>
              </a:rPr>
              <a:t>Memo</a:t>
            </a:r>
            <a:endParaRPr lang="en-US" sz="3600" dirty="0"/>
          </a:p>
        </p:txBody>
      </p:sp>
      <p:sp>
        <p:nvSpPr>
          <p:cNvPr id="3" name="Title 2">
            <a:extLst>
              <a:ext uri="{FF2B5EF4-FFF2-40B4-BE49-F238E27FC236}">
                <a16:creationId xmlns:a16="http://schemas.microsoft.com/office/drawing/2014/main" id="{4DAE78E6-A801-43F5-44F3-64086CE35D2E}"/>
              </a:ext>
            </a:extLst>
          </p:cNvPr>
          <p:cNvSpPr>
            <a:spLocks noGrp="1"/>
          </p:cNvSpPr>
          <p:nvPr>
            <p:ph type="title"/>
          </p:nvPr>
        </p:nvSpPr>
        <p:spPr>
          <a:xfrm>
            <a:off x="919816" y="1200149"/>
            <a:ext cx="14759426" cy="1532721"/>
          </a:xfrm>
        </p:spPr>
        <p:txBody>
          <a:bodyPr>
            <a:normAutofit fontScale="90000"/>
          </a:bodyPr>
          <a:lstStyle/>
          <a:p>
            <a:r>
              <a:rPr lang="en-US" dirty="0"/>
              <a:t>Career Discovery Meetings</a:t>
            </a:r>
          </a:p>
        </p:txBody>
      </p:sp>
    </p:spTree>
    <p:extLst>
      <p:ext uri="{BB962C8B-B14F-4D97-AF65-F5344CB8AC3E}">
        <p14:creationId xmlns:p14="http://schemas.microsoft.com/office/powerpoint/2010/main" val="342393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29C40-48C0-AC11-6FFC-3475B42BD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3C26B-3EA8-66AD-249A-E599260BAA58}"/>
              </a:ext>
            </a:extLst>
          </p:cNvPr>
          <p:cNvSpPr>
            <a:spLocks noGrp="1"/>
          </p:cNvSpPr>
          <p:nvPr>
            <p:ph type="title"/>
          </p:nvPr>
        </p:nvSpPr>
        <p:spPr>
          <a:xfrm>
            <a:off x="1885950" y="6305550"/>
            <a:ext cx="12820650" cy="4400550"/>
          </a:xfrm>
        </p:spPr>
        <p:txBody>
          <a:bodyPr>
            <a:normAutofit fontScale="90000"/>
          </a:bodyPr>
          <a:lstStyle/>
          <a:p>
            <a:pPr marL="0" lvl="0" indent="0"/>
            <a:r>
              <a:rPr lang="en-US" dirty="0"/>
              <a:t>FAFSA and Financial Aid Program Updates</a:t>
            </a:r>
          </a:p>
        </p:txBody>
      </p:sp>
    </p:spTree>
    <p:extLst>
      <p:ext uri="{BB962C8B-B14F-4D97-AF65-F5344CB8AC3E}">
        <p14:creationId xmlns:p14="http://schemas.microsoft.com/office/powerpoint/2010/main" val="49991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454AF3-AC35-F6F8-F983-AAF3BD9F9CF1}"/>
              </a:ext>
            </a:extLst>
          </p:cNvPr>
          <p:cNvSpPr>
            <a:spLocks noGrp="1"/>
          </p:cNvSpPr>
          <p:nvPr>
            <p:ph type="title"/>
          </p:nvPr>
        </p:nvSpPr>
        <p:spPr>
          <a:xfrm>
            <a:off x="874313" y="1028700"/>
            <a:ext cx="14759426" cy="2362199"/>
          </a:xfrm>
        </p:spPr>
        <p:txBody>
          <a:bodyPr>
            <a:noAutofit/>
          </a:bodyPr>
          <a:lstStyle/>
          <a:p>
            <a:r>
              <a:rPr lang="en-US" sz="7200" dirty="0"/>
              <a:t>Free Application for Federal Student aid (FAFSA) Updates</a:t>
            </a:r>
          </a:p>
        </p:txBody>
      </p:sp>
      <p:sp>
        <p:nvSpPr>
          <p:cNvPr id="4" name="Content Placeholder 3">
            <a:extLst>
              <a:ext uri="{FF2B5EF4-FFF2-40B4-BE49-F238E27FC236}">
                <a16:creationId xmlns:a16="http://schemas.microsoft.com/office/drawing/2014/main" id="{F47475F1-AF7C-9F0A-EE4E-F0F7FFF26C9A}"/>
              </a:ext>
            </a:extLst>
          </p:cNvPr>
          <p:cNvSpPr>
            <a:spLocks noGrp="1"/>
          </p:cNvSpPr>
          <p:nvPr>
            <p:ph idx="10"/>
          </p:nvPr>
        </p:nvSpPr>
        <p:spPr>
          <a:xfrm>
            <a:off x="919816" y="3752850"/>
            <a:ext cx="21902084" cy="8042910"/>
          </a:xfrm>
        </p:spPr>
        <p:txBody>
          <a:bodyPr>
            <a:normAutofit fontScale="92500"/>
          </a:bodyPr>
          <a:lstStyle/>
          <a:p>
            <a:r>
              <a:rPr lang="en-US" b="1" dirty="0"/>
              <a:t>April 15, 2026 </a:t>
            </a:r>
            <a:r>
              <a:rPr lang="en-US" dirty="0"/>
              <a:t>– Indiana’s State Financial Aid Deadline</a:t>
            </a:r>
          </a:p>
          <a:p>
            <a:r>
              <a:rPr lang="en-US" dirty="0"/>
              <a:t>Indiana reached </a:t>
            </a:r>
            <a:r>
              <a:rPr lang="en-US" b="1" dirty="0"/>
              <a:t>60% </a:t>
            </a:r>
            <a:r>
              <a:rPr lang="en-US" dirty="0"/>
              <a:t>of high school seniors who filed a FAFSA for the 2025-2026 form. </a:t>
            </a:r>
          </a:p>
          <a:p>
            <a:r>
              <a:rPr lang="en-US" dirty="0"/>
              <a:t>Updates to the 2026-2027 FAFSA form: </a:t>
            </a:r>
          </a:p>
          <a:p>
            <a:pPr lvl="1"/>
            <a:r>
              <a:rPr lang="en-US" dirty="0"/>
              <a:t>Contributor Invite Flow</a:t>
            </a:r>
          </a:p>
          <a:p>
            <a:pPr lvl="2"/>
            <a:r>
              <a:rPr lang="en-US" sz="4000" dirty="0"/>
              <a:t>Only contributor email(s) are needed – Generates a 7-digit code sent to the contributor.</a:t>
            </a:r>
          </a:p>
          <a:p>
            <a:pPr lvl="2"/>
            <a:r>
              <a:rPr lang="en-US" sz="4000" dirty="0"/>
              <a:t>Students can also see the code on the pending submission page that they can give the contributor. </a:t>
            </a:r>
          </a:p>
          <a:p>
            <a:pPr lvl="1"/>
            <a:r>
              <a:rPr lang="en-US" dirty="0"/>
              <a:t>Real Time SSN Matching while creating their StudentAid.gov account (formerly FSA ID).</a:t>
            </a:r>
          </a:p>
        </p:txBody>
      </p:sp>
    </p:spTree>
    <p:extLst>
      <p:ext uri="{BB962C8B-B14F-4D97-AF65-F5344CB8AC3E}">
        <p14:creationId xmlns:p14="http://schemas.microsoft.com/office/powerpoint/2010/main" val="2531944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8A3D-0BE7-08F7-5C84-C0A159EF44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D50B5D-BDE5-7014-44BE-ABAFB9141BE5}"/>
              </a:ext>
            </a:extLst>
          </p:cNvPr>
          <p:cNvSpPr>
            <a:spLocks noGrp="1"/>
          </p:cNvSpPr>
          <p:nvPr>
            <p:ph type="title"/>
          </p:nvPr>
        </p:nvSpPr>
        <p:spPr>
          <a:xfrm>
            <a:off x="874313" y="933449"/>
            <a:ext cx="14759426" cy="1598253"/>
          </a:xfrm>
        </p:spPr>
        <p:txBody>
          <a:bodyPr>
            <a:noAutofit/>
          </a:bodyPr>
          <a:lstStyle/>
          <a:p>
            <a:r>
              <a:rPr lang="en-US" dirty="0"/>
              <a:t>SEA 167-2023</a:t>
            </a:r>
          </a:p>
        </p:txBody>
      </p:sp>
      <p:sp>
        <p:nvSpPr>
          <p:cNvPr id="4" name="Content Placeholder 3">
            <a:extLst>
              <a:ext uri="{FF2B5EF4-FFF2-40B4-BE49-F238E27FC236}">
                <a16:creationId xmlns:a16="http://schemas.microsoft.com/office/drawing/2014/main" id="{6A3BB404-3767-8D8B-DDE9-54097117FCF8}"/>
              </a:ext>
            </a:extLst>
          </p:cNvPr>
          <p:cNvSpPr>
            <a:spLocks noGrp="1"/>
          </p:cNvSpPr>
          <p:nvPr>
            <p:ph idx="10"/>
          </p:nvPr>
        </p:nvSpPr>
        <p:spPr>
          <a:xfrm>
            <a:off x="874313" y="3028950"/>
            <a:ext cx="21909487" cy="9525000"/>
          </a:xfrm>
        </p:spPr>
        <p:txBody>
          <a:bodyPr>
            <a:normAutofit/>
          </a:bodyPr>
          <a:lstStyle/>
          <a:p>
            <a:pPr>
              <a:spcAft>
                <a:spcPts val="0"/>
              </a:spcAft>
            </a:pPr>
            <a:r>
              <a:rPr lang="en-US" sz="4000" dirty="0"/>
              <a:t>This act makes the Free Application for Federal Student Aid (FAFSA) is </a:t>
            </a:r>
            <a:r>
              <a:rPr lang="en-US" sz="4000" b="1" dirty="0"/>
              <a:t>required</a:t>
            </a:r>
          </a:p>
          <a:p>
            <a:pPr indent="0">
              <a:spcBef>
                <a:spcPts val="0"/>
              </a:spcBef>
              <a:buNone/>
            </a:pPr>
            <a:r>
              <a:rPr lang="en-US" sz="4000" dirty="0"/>
              <a:t>for high school seniors.</a:t>
            </a:r>
          </a:p>
          <a:p>
            <a:r>
              <a:rPr lang="en-US" sz="4000" dirty="0"/>
              <a:t>Broad </a:t>
            </a:r>
            <a:r>
              <a:rPr lang="en-US" sz="4000" b="1" dirty="0"/>
              <a:t>opt-out provisions </a:t>
            </a:r>
            <a:r>
              <a:rPr lang="en-US" sz="4000" dirty="0"/>
              <a:t>are included for parents/guardians and emancipated students.</a:t>
            </a:r>
          </a:p>
          <a:p>
            <a:r>
              <a:rPr lang="en-US" sz="4000" dirty="0"/>
              <a:t>Additionally, a school can </a:t>
            </a:r>
            <a:r>
              <a:rPr lang="en-US" sz="4000" b="1" dirty="0"/>
              <a:t>waive</a:t>
            </a:r>
            <a:r>
              <a:rPr lang="en-US" sz="4000" dirty="0"/>
              <a:t> the requirement for a student </a:t>
            </a:r>
            <a:r>
              <a:rPr lang="en-US" sz="4000" b="1" dirty="0"/>
              <a:t>after April 15 </a:t>
            </a:r>
            <a:r>
              <a:rPr lang="en-US" sz="4000" dirty="0"/>
              <a:t>so long as at least two communications about filing the FAFSA have been sent to the parents/guardians.</a:t>
            </a:r>
          </a:p>
          <a:p>
            <a:r>
              <a:rPr lang="en-US" sz="4000" dirty="0"/>
              <a:t>2026-2027 FAFSA waiver will be released on October 1, 2025.</a:t>
            </a:r>
          </a:p>
          <a:p>
            <a:r>
              <a:rPr lang="en-US" sz="4000" dirty="0"/>
              <a:t>Waivers should be reported before the end of the 2025-2026 academic year in ScholarTrack through the Graduation Detail Widget or through Bulk Uploading for a cohort.</a:t>
            </a:r>
          </a:p>
          <a:p>
            <a:pPr lvl="1"/>
            <a:r>
              <a:rPr lang="en-US" sz="3600" dirty="0"/>
              <a:t>Waivers </a:t>
            </a:r>
            <a:r>
              <a:rPr lang="en-US" sz="3600" b="1" dirty="0"/>
              <a:t>cannot</a:t>
            </a:r>
            <a:r>
              <a:rPr lang="en-US" sz="3600" dirty="0"/>
              <a:t> be submitted until after April 15, 2025.</a:t>
            </a:r>
          </a:p>
        </p:txBody>
      </p:sp>
    </p:spTree>
    <p:extLst>
      <p:ext uri="{BB962C8B-B14F-4D97-AF65-F5344CB8AC3E}">
        <p14:creationId xmlns:p14="http://schemas.microsoft.com/office/powerpoint/2010/main" val="349662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C688-00E9-E589-C9E4-FC7C5F644B64}"/>
              </a:ext>
            </a:extLst>
          </p:cNvPr>
          <p:cNvSpPr>
            <a:spLocks noGrp="1"/>
          </p:cNvSpPr>
          <p:nvPr>
            <p:ph type="title"/>
          </p:nvPr>
        </p:nvSpPr>
        <p:spPr>
          <a:xfrm>
            <a:off x="874313" y="764756"/>
            <a:ext cx="14759426" cy="2816643"/>
          </a:xfrm>
        </p:spPr>
        <p:txBody>
          <a:bodyPr anchor="ctr">
            <a:noAutofit/>
          </a:bodyPr>
          <a:lstStyle/>
          <a:p>
            <a:r>
              <a:rPr lang="en-US" dirty="0"/>
              <a:t>State Financial Aid</a:t>
            </a:r>
            <a:br>
              <a:rPr lang="en-US" dirty="0"/>
            </a:br>
            <a:r>
              <a:rPr lang="en-US" dirty="0"/>
              <a:t>Updates</a:t>
            </a:r>
          </a:p>
        </p:txBody>
      </p:sp>
      <p:sp>
        <p:nvSpPr>
          <p:cNvPr id="3" name="Content Placeholder 2">
            <a:extLst>
              <a:ext uri="{FF2B5EF4-FFF2-40B4-BE49-F238E27FC236}">
                <a16:creationId xmlns:a16="http://schemas.microsoft.com/office/drawing/2014/main" id="{59C453CC-9119-5ABD-E5BA-164C444C2B20}"/>
              </a:ext>
            </a:extLst>
          </p:cNvPr>
          <p:cNvSpPr>
            <a:spLocks noGrp="1"/>
          </p:cNvSpPr>
          <p:nvPr>
            <p:ph idx="10"/>
          </p:nvPr>
        </p:nvSpPr>
        <p:spPr>
          <a:xfrm>
            <a:off x="919816" y="3829050"/>
            <a:ext cx="21292484" cy="8305800"/>
          </a:xfrm>
        </p:spPr>
        <p:txBody>
          <a:bodyPr>
            <a:normAutofit fontScale="70000" lnSpcReduction="20000"/>
          </a:bodyPr>
          <a:lstStyle/>
          <a:p>
            <a:pPr>
              <a:lnSpc>
                <a:spcPct val="134000"/>
              </a:lnSpc>
            </a:pPr>
            <a:r>
              <a:rPr lang="en-US" sz="5700" dirty="0"/>
              <a:t>Visit </a:t>
            </a:r>
            <a:r>
              <a:rPr lang="en-US" sz="5700" dirty="0">
                <a:hlinkClick r:id="rId2"/>
              </a:rPr>
              <a:t>Learn More Indiana’s Scholarships page</a:t>
            </a:r>
            <a:r>
              <a:rPr lang="en-US" sz="5700" dirty="0"/>
              <a:t> for updates to state financial aid programs. </a:t>
            </a:r>
          </a:p>
          <a:p>
            <a:pPr>
              <a:lnSpc>
                <a:spcPct val="134000"/>
              </a:lnSpc>
            </a:pPr>
            <a:r>
              <a:rPr lang="en-US" sz="5700" dirty="0"/>
              <a:t>2026-2027 Frank O’Bannon Grant Chart will be released in early Spring.</a:t>
            </a:r>
          </a:p>
          <a:p>
            <a:pPr>
              <a:lnSpc>
                <a:spcPct val="134000"/>
              </a:lnSpc>
            </a:pPr>
            <a:r>
              <a:rPr lang="en-US" sz="5700" dirty="0"/>
              <a:t>Mitch Daniels Early Graduation Scholarship</a:t>
            </a:r>
          </a:p>
          <a:p>
            <a:pPr lvl="1">
              <a:lnSpc>
                <a:spcPct val="134000"/>
              </a:lnSpc>
            </a:pPr>
            <a:r>
              <a:rPr lang="en-US" sz="5100" dirty="0"/>
              <a:t>The </a:t>
            </a:r>
            <a:r>
              <a:rPr lang="en-US" sz="5100" b="1" dirty="0"/>
              <a:t>2026-2027 application </a:t>
            </a:r>
            <a:r>
              <a:rPr lang="en-US" sz="5100" dirty="0"/>
              <a:t>opens </a:t>
            </a:r>
            <a:r>
              <a:rPr lang="en-US" sz="5100" b="1" dirty="0"/>
              <a:t>November 1.</a:t>
            </a:r>
            <a:endParaRPr lang="en-US" sz="5100" dirty="0"/>
          </a:p>
          <a:p>
            <a:pPr lvl="2">
              <a:lnSpc>
                <a:spcPct val="134000"/>
              </a:lnSpc>
            </a:pPr>
            <a:r>
              <a:rPr lang="en-US" sz="4600" dirty="0"/>
              <a:t>Early graduates that will be graduating at least one year early with Cohort 2026. </a:t>
            </a:r>
          </a:p>
          <a:p>
            <a:pPr lvl="1">
              <a:lnSpc>
                <a:spcPct val="134000"/>
              </a:lnSpc>
            </a:pPr>
            <a:r>
              <a:rPr lang="en-US" sz="5100" dirty="0"/>
              <a:t>School staff will need to request </a:t>
            </a:r>
            <a:r>
              <a:rPr lang="en-US" sz="5100" b="1" dirty="0"/>
              <a:t>Outreach Coordinators </a:t>
            </a:r>
            <a:r>
              <a:rPr lang="en-US" sz="5100" dirty="0"/>
              <a:t>to adjust and lock student’s cohort in ScholarTrack.</a:t>
            </a:r>
          </a:p>
          <a:p>
            <a:pPr>
              <a:lnSpc>
                <a:spcPct val="134000"/>
              </a:lnSpc>
            </a:pPr>
            <a:r>
              <a:rPr lang="en-US" sz="5700" dirty="0"/>
              <a:t>Next Generation Hoosier Educators Scholarship</a:t>
            </a:r>
          </a:p>
          <a:p>
            <a:pPr lvl="1">
              <a:lnSpc>
                <a:spcPct val="134000"/>
              </a:lnSpc>
            </a:pPr>
            <a:r>
              <a:rPr lang="en-US" sz="5100" dirty="0"/>
              <a:t>School staff will need to verify academic information. </a:t>
            </a:r>
            <a:endParaRPr lang="en-US" sz="4600" dirty="0"/>
          </a:p>
          <a:p>
            <a:pPr marL="0" indent="0">
              <a:buNone/>
            </a:pPr>
            <a:endParaRPr lang="en-US" dirty="0"/>
          </a:p>
          <a:p>
            <a:endParaRPr lang="en-US" dirty="0"/>
          </a:p>
        </p:txBody>
      </p:sp>
    </p:spTree>
    <p:extLst>
      <p:ext uri="{BB962C8B-B14F-4D97-AF65-F5344CB8AC3E}">
        <p14:creationId xmlns:p14="http://schemas.microsoft.com/office/powerpoint/2010/main" val="312824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BCD6E-0B65-5D4C-195E-29A492C7F22E}"/>
              </a:ext>
            </a:extLst>
          </p:cNvPr>
          <p:cNvSpPr>
            <a:spLocks noGrp="1"/>
          </p:cNvSpPr>
          <p:nvPr>
            <p:ph type="title"/>
          </p:nvPr>
        </p:nvSpPr>
        <p:spPr>
          <a:xfrm>
            <a:off x="6572250" y="1085850"/>
            <a:ext cx="16421101" cy="2057400"/>
          </a:xfrm>
        </p:spPr>
        <p:txBody>
          <a:bodyPr>
            <a:noAutofit/>
          </a:bodyPr>
          <a:lstStyle/>
          <a:p>
            <a:r>
              <a:rPr lang="en-US" sz="8000" dirty="0"/>
              <a:t>Indiana Commission for Higher Education</a:t>
            </a:r>
          </a:p>
        </p:txBody>
      </p:sp>
      <p:sp>
        <p:nvSpPr>
          <p:cNvPr id="5" name="Content Placeholder 4">
            <a:extLst>
              <a:ext uri="{FF2B5EF4-FFF2-40B4-BE49-F238E27FC236}">
                <a16:creationId xmlns:a16="http://schemas.microsoft.com/office/drawing/2014/main" id="{252D5354-CBB2-341E-6346-B3FBC5827659}"/>
              </a:ext>
            </a:extLst>
          </p:cNvPr>
          <p:cNvSpPr>
            <a:spLocks noGrp="1"/>
          </p:cNvSpPr>
          <p:nvPr>
            <p:ph idx="12"/>
          </p:nvPr>
        </p:nvSpPr>
        <p:spPr>
          <a:xfrm>
            <a:off x="6572250" y="3562350"/>
            <a:ext cx="17372271" cy="9306306"/>
          </a:xfrm>
        </p:spPr>
        <p:txBody>
          <a:bodyPr numCol="1">
            <a:normAutofit/>
          </a:bodyPr>
          <a:lstStyle/>
          <a:p>
            <a:pPr marL="0" indent="0">
              <a:buNone/>
            </a:pPr>
            <a:r>
              <a:rPr lang="en-US" sz="4000" dirty="0"/>
              <a:t>The Indiana Commission for Higher Education (CHE, Commission) is a fourteen-member public body created in 1971 to:</a:t>
            </a:r>
          </a:p>
          <a:p>
            <a:pPr lvl="1">
              <a:spcBef>
                <a:spcPts val="1800"/>
              </a:spcBef>
            </a:pPr>
            <a:r>
              <a:rPr lang="en-US" sz="4000" dirty="0"/>
              <a:t>Plan for and coordinate Indiana's state supported system of postsecondary education;</a:t>
            </a:r>
          </a:p>
          <a:p>
            <a:pPr lvl="1">
              <a:spcBef>
                <a:spcPts val="3000"/>
              </a:spcBef>
            </a:pPr>
            <a:r>
              <a:rPr lang="en-US" sz="4000" dirty="0"/>
              <a:t>Review appropriation requests of state educational institutions;</a:t>
            </a:r>
          </a:p>
          <a:p>
            <a:pPr lvl="1">
              <a:spcBef>
                <a:spcPts val="3000"/>
              </a:spcBef>
            </a:pPr>
            <a:r>
              <a:rPr lang="en-US" sz="4000" dirty="0"/>
              <a:t>Make recommendations to the governor, budget agency or the general assembly concerning postsecondary education; and </a:t>
            </a:r>
          </a:p>
          <a:p>
            <a:pPr lvl="1">
              <a:spcBef>
                <a:spcPts val="3000"/>
              </a:spcBef>
            </a:pPr>
            <a:r>
              <a:rPr lang="en-US" sz="4000" dirty="0"/>
              <a:t>Administer state financial aid programs.</a:t>
            </a:r>
          </a:p>
          <a:p>
            <a:pPr marL="0" indent="0">
              <a:buNone/>
            </a:pPr>
            <a:r>
              <a:rPr lang="en-US" sz="2800" dirty="0"/>
              <a:t>	</a:t>
            </a:r>
          </a:p>
        </p:txBody>
      </p:sp>
    </p:spTree>
    <p:extLst>
      <p:ext uri="{BB962C8B-B14F-4D97-AF65-F5344CB8AC3E}">
        <p14:creationId xmlns:p14="http://schemas.microsoft.com/office/powerpoint/2010/main" val="3576135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33AD-9AC6-A6D8-65D3-141DF299C22C}"/>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286EEC4-E812-25B5-87B6-D32BE0B9384F}"/>
              </a:ext>
            </a:extLst>
          </p:cNvPr>
          <p:cNvGraphicFramePr>
            <a:graphicFrameLocks noGrp="1"/>
          </p:cNvGraphicFramePr>
          <p:nvPr>
            <p:ph idx="12"/>
            <p:extLst>
              <p:ext uri="{D42A27DB-BD31-4B8C-83A1-F6EECF244321}">
                <p14:modId xmlns:p14="http://schemas.microsoft.com/office/powerpoint/2010/main" val="4141225197"/>
              </p:ext>
            </p:extLst>
          </p:nvPr>
        </p:nvGraphicFramePr>
        <p:xfrm>
          <a:off x="3983038" y="1215390"/>
          <a:ext cx="16421098" cy="10643302"/>
        </p:xfrm>
        <a:graphic>
          <a:graphicData uri="http://schemas.openxmlformats.org/drawingml/2006/table">
            <a:tbl>
              <a:tblPr firstRow="1" bandRow="1">
                <a:tableStyleId>{5C22544A-7EE6-4342-B048-85BDC9FD1C3A}</a:tableStyleId>
              </a:tblPr>
              <a:tblGrid>
                <a:gridCol w="5453852">
                  <a:extLst>
                    <a:ext uri="{9D8B030D-6E8A-4147-A177-3AD203B41FA5}">
                      <a16:colId xmlns:a16="http://schemas.microsoft.com/office/drawing/2014/main" val="765772669"/>
                    </a:ext>
                  </a:extLst>
                </a:gridCol>
                <a:gridCol w="5483623">
                  <a:extLst>
                    <a:ext uri="{9D8B030D-6E8A-4147-A177-3AD203B41FA5}">
                      <a16:colId xmlns:a16="http://schemas.microsoft.com/office/drawing/2014/main" val="290442393"/>
                    </a:ext>
                  </a:extLst>
                </a:gridCol>
                <a:gridCol w="5483623">
                  <a:extLst>
                    <a:ext uri="{9D8B030D-6E8A-4147-A177-3AD203B41FA5}">
                      <a16:colId xmlns:a16="http://schemas.microsoft.com/office/drawing/2014/main" val="584789178"/>
                    </a:ext>
                  </a:extLst>
                </a:gridCol>
              </a:tblGrid>
              <a:tr h="663378">
                <a:tc>
                  <a:txBody>
                    <a:bodyPr/>
                    <a:lstStyle/>
                    <a:p>
                      <a:pPr algn="ctr"/>
                      <a:r>
                        <a:rPr lang="en-US" sz="3200" dirty="0"/>
                        <a:t>Indiana Aid Program</a:t>
                      </a:r>
                    </a:p>
                  </a:txBody>
                  <a:tcPr/>
                </a:tc>
                <a:tc>
                  <a:txBody>
                    <a:bodyPr/>
                    <a:lstStyle/>
                    <a:p>
                      <a:pPr algn="ctr"/>
                      <a:r>
                        <a:rPr lang="en-US" sz="3200" dirty="0"/>
                        <a:t>Who Qualifies?</a:t>
                      </a:r>
                    </a:p>
                  </a:txBody>
                  <a:tcPr/>
                </a:tc>
                <a:tc>
                  <a:txBody>
                    <a:bodyPr/>
                    <a:lstStyle/>
                    <a:p>
                      <a:pPr algn="ctr"/>
                      <a:r>
                        <a:rPr lang="en-US" sz="3200" dirty="0"/>
                        <a:t>How Much?</a:t>
                      </a:r>
                    </a:p>
                  </a:txBody>
                  <a:tcPr/>
                </a:tc>
                <a:extLst>
                  <a:ext uri="{0D108BD9-81ED-4DB2-BD59-A6C34878D82A}">
                    <a16:rowId xmlns:a16="http://schemas.microsoft.com/office/drawing/2014/main" val="272955709"/>
                  </a:ext>
                </a:extLst>
              </a:tr>
              <a:tr h="1421524">
                <a:tc>
                  <a:txBody>
                    <a:bodyPr/>
                    <a:lstStyle/>
                    <a:p>
                      <a:pPr algn="ctr"/>
                      <a:r>
                        <a:rPr lang="en-US" sz="2400" b="1" dirty="0"/>
                        <a:t>21st Century Scholars Program</a:t>
                      </a:r>
                    </a:p>
                  </a:txBody>
                  <a:tcPr/>
                </a:tc>
                <a:tc>
                  <a:txBody>
                    <a:bodyPr/>
                    <a:lstStyle/>
                    <a:p>
                      <a:pPr algn="ctr"/>
                      <a:r>
                        <a:rPr lang="en-US" sz="2400" dirty="0"/>
                        <a:t>Income-eligible Hoosier students, must apply or be enrolled during 7th or 8th grade year</a:t>
                      </a:r>
                    </a:p>
                  </a:txBody>
                  <a:tcPr/>
                </a:tc>
                <a:tc>
                  <a:txBody>
                    <a:bodyPr/>
                    <a:lstStyle/>
                    <a:p>
                      <a:pPr algn="ctr"/>
                      <a:r>
                        <a:rPr lang="en-US" sz="2400" dirty="0"/>
                        <a:t>Four years of up to 100% tuition at an eligible Indiana college</a:t>
                      </a:r>
                    </a:p>
                  </a:txBody>
                  <a:tcPr/>
                </a:tc>
                <a:extLst>
                  <a:ext uri="{0D108BD9-81ED-4DB2-BD59-A6C34878D82A}">
                    <a16:rowId xmlns:a16="http://schemas.microsoft.com/office/drawing/2014/main" val="1985072916"/>
                  </a:ext>
                </a:extLst>
              </a:tr>
              <a:tr h="1421524">
                <a:tc>
                  <a:txBody>
                    <a:bodyPr/>
                    <a:lstStyle/>
                    <a:p>
                      <a:pPr algn="ctr"/>
                      <a:r>
                        <a:rPr lang="en-US" sz="2400" b="1" dirty="0"/>
                        <a:t>Adult Student Grant</a:t>
                      </a:r>
                    </a:p>
                  </a:txBody>
                  <a:tcPr/>
                </a:tc>
                <a:tc>
                  <a:txBody>
                    <a:bodyPr/>
                    <a:lstStyle/>
                    <a:p>
                      <a:pPr algn="ctr"/>
                      <a:r>
                        <a:rPr lang="en-US" sz="2400" dirty="0"/>
                        <a:t>Hoosier adults who are starting or completing an associate degree, bachelor’s degree, or certificate</a:t>
                      </a:r>
                    </a:p>
                  </a:txBody>
                  <a:tcPr/>
                </a:tc>
                <a:tc>
                  <a:txBody>
                    <a:bodyPr/>
                    <a:lstStyle/>
                    <a:p>
                      <a:pPr algn="ctr"/>
                      <a:r>
                        <a:rPr lang="en-US" sz="2400" dirty="0"/>
                        <a:t>A renewable award of up to $2,000</a:t>
                      </a:r>
                    </a:p>
                  </a:txBody>
                  <a:tcPr/>
                </a:tc>
                <a:extLst>
                  <a:ext uri="{0D108BD9-81ED-4DB2-BD59-A6C34878D82A}">
                    <a16:rowId xmlns:a16="http://schemas.microsoft.com/office/drawing/2014/main" val="3499846483"/>
                  </a:ext>
                </a:extLst>
              </a:tr>
              <a:tr h="1313224">
                <a:tc>
                  <a:txBody>
                    <a:bodyPr/>
                    <a:lstStyle/>
                    <a:p>
                      <a:pPr algn="ctr"/>
                      <a:r>
                        <a:rPr lang="en-US" sz="2400" b="1" dirty="0"/>
                        <a:t>Child of Veterans and Public Safety Officers (CVO)</a:t>
                      </a:r>
                    </a:p>
                  </a:txBody>
                  <a:tcPr/>
                </a:tc>
                <a:tc>
                  <a:txBody>
                    <a:bodyPr/>
                    <a:lstStyle/>
                    <a:p>
                      <a:pPr algn="ctr"/>
                      <a:r>
                        <a:rPr lang="en-US" sz="2400" dirty="0"/>
                        <a:t>Students whose parent is a disabled military veteran or deceased or disabled public safety officer</a:t>
                      </a:r>
                    </a:p>
                  </a:txBody>
                  <a:tcPr/>
                </a:tc>
                <a:tc>
                  <a:txBody>
                    <a:bodyPr/>
                    <a:lstStyle/>
                    <a:p>
                      <a:pPr algn="ctr"/>
                      <a:r>
                        <a:rPr lang="en-US" sz="2400" dirty="0"/>
                        <a:t>Up to 100% of tuition at a public Indiana college and $5,000 at a private Indiana college</a:t>
                      </a:r>
                    </a:p>
                  </a:txBody>
                  <a:tcPr/>
                </a:tc>
                <a:extLst>
                  <a:ext uri="{0D108BD9-81ED-4DB2-BD59-A6C34878D82A}">
                    <a16:rowId xmlns:a16="http://schemas.microsoft.com/office/drawing/2014/main" val="1081184537"/>
                  </a:ext>
                </a:extLst>
              </a:tr>
              <a:tr h="1755648">
                <a:tc>
                  <a:txBody>
                    <a:bodyPr/>
                    <a:lstStyle/>
                    <a:p>
                      <a:pPr algn="ctr"/>
                      <a:r>
                        <a:rPr lang="en-US" sz="2400" b="1" dirty="0"/>
                        <a:t>Earline S. Rogers Student Teaching Stipend for Minorities</a:t>
                      </a:r>
                    </a:p>
                  </a:txBody>
                  <a:tcPr/>
                </a:tc>
                <a:tc>
                  <a:txBody>
                    <a:bodyPr/>
                    <a:lstStyle/>
                    <a:p>
                      <a:pPr algn="ctr"/>
                      <a:r>
                        <a:rPr lang="en-US" sz="2400" dirty="0"/>
                        <a:t>Any student from an underserved county* who will be participating in student teaching during the upcoming academic year</a:t>
                      </a:r>
                    </a:p>
                  </a:txBody>
                  <a:tcPr/>
                </a:tc>
                <a:tc>
                  <a:txBody>
                    <a:bodyPr/>
                    <a:lstStyle/>
                    <a:p>
                      <a:pPr algn="ctr"/>
                      <a:r>
                        <a:rPr lang="en-US" sz="2400" dirty="0"/>
                        <a:t>The amount varies based on student need and available funds</a:t>
                      </a:r>
                    </a:p>
                  </a:txBody>
                  <a:tcPr/>
                </a:tc>
                <a:extLst>
                  <a:ext uri="{0D108BD9-81ED-4DB2-BD59-A6C34878D82A}">
                    <a16:rowId xmlns:a16="http://schemas.microsoft.com/office/drawing/2014/main" val="1565678283"/>
                  </a:ext>
                </a:extLst>
              </a:tr>
              <a:tr h="2018012">
                <a:tc>
                  <a:txBody>
                    <a:bodyPr/>
                    <a:lstStyle/>
                    <a:p>
                      <a:pPr algn="ctr"/>
                      <a:r>
                        <a:rPr lang="en-US" sz="2400" b="1" dirty="0"/>
                        <a:t>EARN Indiana</a:t>
                      </a:r>
                    </a:p>
                  </a:txBody>
                  <a:tcPr/>
                </a:tc>
                <a:tc>
                  <a:txBody>
                    <a:bodyPr/>
                    <a:lstStyle/>
                    <a:p>
                      <a:pPr algn="ctr"/>
                      <a:r>
                        <a:rPr lang="en-US" sz="2400" dirty="0"/>
                        <a:t>Students enrolled in an Indiana high school or college interested in work-base learning. College students must file a FAFSA and demonstrate financial need</a:t>
                      </a:r>
                    </a:p>
                  </a:txBody>
                  <a:tcPr/>
                </a:tc>
                <a:tc>
                  <a:txBody>
                    <a:bodyPr/>
                    <a:lstStyle/>
                    <a:p>
                      <a:pPr algn="ctr"/>
                      <a:r>
                        <a:rPr lang="en-US" sz="2400" dirty="0"/>
                        <a:t>Varies, but all internships are paid at least federal minimum wage</a:t>
                      </a:r>
                    </a:p>
                  </a:txBody>
                  <a:tcPr/>
                </a:tc>
                <a:extLst>
                  <a:ext uri="{0D108BD9-81ED-4DB2-BD59-A6C34878D82A}">
                    <a16:rowId xmlns:a16="http://schemas.microsoft.com/office/drawing/2014/main" val="4048355493"/>
                  </a:ext>
                </a:extLst>
              </a:tr>
              <a:tr h="838633">
                <a:tc>
                  <a:txBody>
                    <a:bodyPr/>
                    <a:lstStyle/>
                    <a:p>
                      <a:pPr algn="ctr"/>
                      <a:r>
                        <a:rPr lang="en-US" sz="2400" b="1" dirty="0"/>
                        <a:t>Frank O’Bannon Grant</a:t>
                      </a:r>
                    </a:p>
                  </a:txBody>
                  <a:tcPr/>
                </a:tc>
                <a:tc>
                  <a:txBody>
                    <a:bodyPr/>
                    <a:lstStyle/>
                    <a:p>
                      <a:pPr algn="ctr"/>
                      <a:r>
                        <a:rPr lang="en-US" sz="2400" dirty="0"/>
                        <a:t>Full-time college students with financial need</a:t>
                      </a:r>
                    </a:p>
                  </a:txBody>
                  <a:tcPr/>
                </a:tc>
                <a:tc>
                  <a:txBody>
                    <a:bodyPr/>
                    <a:lstStyle/>
                    <a:p>
                      <a:pPr algn="ctr"/>
                      <a:r>
                        <a:rPr lang="en-US" sz="2400" dirty="0"/>
                        <a:t>$400 to $10,600, depending on your college and your financial need</a:t>
                      </a:r>
                    </a:p>
                  </a:txBody>
                  <a:tcPr/>
                </a:tc>
                <a:extLst>
                  <a:ext uri="{0D108BD9-81ED-4DB2-BD59-A6C34878D82A}">
                    <a16:rowId xmlns:a16="http://schemas.microsoft.com/office/drawing/2014/main" val="4025101049"/>
                  </a:ext>
                </a:extLst>
              </a:tr>
              <a:tr h="1211359">
                <a:tc>
                  <a:txBody>
                    <a:bodyPr/>
                    <a:lstStyle/>
                    <a:p>
                      <a:pPr algn="ctr"/>
                      <a:r>
                        <a:rPr lang="en-US" sz="2400" b="1" dirty="0"/>
                        <a:t>Indiana National Guard Supplement Grant</a:t>
                      </a:r>
                    </a:p>
                  </a:txBody>
                  <a:tcPr/>
                </a:tc>
                <a:tc>
                  <a:txBody>
                    <a:bodyPr/>
                    <a:lstStyle/>
                    <a:p>
                      <a:pPr algn="ctr"/>
                      <a:r>
                        <a:rPr lang="en-US" sz="2400" dirty="0"/>
                        <a:t>Students who are active members of the Indiana Air or Army National Guard</a:t>
                      </a:r>
                    </a:p>
                  </a:txBody>
                  <a:tcPr/>
                </a:tc>
                <a:tc>
                  <a:txBody>
                    <a:bodyPr/>
                    <a:lstStyle/>
                    <a:p>
                      <a:pPr algn="ctr"/>
                      <a:r>
                        <a:rPr lang="en-US" sz="2400" dirty="0"/>
                        <a:t>Up to 100% of tuition at a public Indiana college and up to$5,000 at a private Indiana college</a:t>
                      </a:r>
                    </a:p>
                  </a:txBody>
                  <a:tcPr/>
                </a:tc>
                <a:extLst>
                  <a:ext uri="{0D108BD9-81ED-4DB2-BD59-A6C34878D82A}">
                    <a16:rowId xmlns:a16="http://schemas.microsoft.com/office/drawing/2014/main" val="3242799743"/>
                  </a:ext>
                </a:extLst>
              </a:tr>
            </a:tbl>
          </a:graphicData>
        </a:graphic>
      </p:graphicFrame>
    </p:spTree>
    <p:extLst>
      <p:ext uri="{BB962C8B-B14F-4D97-AF65-F5344CB8AC3E}">
        <p14:creationId xmlns:p14="http://schemas.microsoft.com/office/powerpoint/2010/main" val="14996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929FD-9D9B-339C-F874-EA22F7A5E6FB}"/>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E526F4A-2206-3535-491C-8C3D7204B66D}"/>
              </a:ext>
            </a:extLst>
          </p:cNvPr>
          <p:cNvGraphicFramePr>
            <a:graphicFrameLocks noGrp="1"/>
          </p:cNvGraphicFramePr>
          <p:nvPr>
            <p:ph idx="12"/>
            <p:extLst>
              <p:ext uri="{D42A27DB-BD31-4B8C-83A1-F6EECF244321}">
                <p14:modId xmlns:p14="http://schemas.microsoft.com/office/powerpoint/2010/main" val="2905097167"/>
              </p:ext>
            </p:extLst>
          </p:nvPr>
        </p:nvGraphicFramePr>
        <p:xfrm>
          <a:off x="3587210" y="1142238"/>
          <a:ext cx="17212753" cy="10324338"/>
        </p:xfrm>
        <a:graphic>
          <a:graphicData uri="http://schemas.openxmlformats.org/drawingml/2006/table">
            <a:tbl>
              <a:tblPr firstRow="1" bandRow="1">
                <a:tableStyleId>{5C22544A-7EE6-4342-B048-85BDC9FD1C3A}</a:tableStyleId>
              </a:tblPr>
              <a:tblGrid>
                <a:gridCol w="5716781">
                  <a:extLst>
                    <a:ext uri="{9D8B030D-6E8A-4147-A177-3AD203B41FA5}">
                      <a16:colId xmlns:a16="http://schemas.microsoft.com/office/drawing/2014/main" val="765772669"/>
                    </a:ext>
                  </a:extLst>
                </a:gridCol>
                <a:gridCol w="5846098">
                  <a:extLst>
                    <a:ext uri="{9D8B030D-6E8A-4147-A177-3AD203B41FA5}">
                      <a16:colId xmlns:a16="http://schemas.microsoft.com/office/drawing/2014/main" val="290442393"/>
                    </a:ext>
                  </a:extLst>
                </a:gridCol>
                <a:gridCol w="5649874">
                  <a:extLst>
                    <a:ext uri="{9D8B030D-6E8A-4147-A177-3AD203B41FA5}">
                      <a16:colId xmlns:a16="http://schemas.microsoft.com/office/drawing/2014/main" val="584789178"/>
                    </a:ext>
                  </a:extLst>
                </a:gridCol>
              </a:tblGrid>
              <a:tr h="663378">
                <a:tc>
                  <a:txBody>
                    <a:bodyPr/>
                    <a:lstStyle/>
                    <a:p>
                      <a:pPr algn="ctr"/>
                      <a:r>
                        <a:rPr lang="en-US" sz="3200" dirty="0"/>
                        <a:t>Indiana Aid Program</a:t>
                      </a:r>
                    </a:p>
                  </a:txBody>
                  <a:tcPr/>
                </a:tc>
                <a:tc>
                  <a:txBody>
                    <a:bodyPr/>
                    <a:lstStyle/>
                    <a:p>
                      <a:pPr algn="ctr"/>
                      <a:r>
                        <a:rPr lang="en-US" sz="3200" dirty="0"/>
                        <a:t>Who Qualifies?</a:t>
                      </a:r>
                    </a:p>
                  </a:txBody>
                  <a:tcPr/>
                </a:tc>
                <a:tc>
                  <a:txBody>
                    <a:bodyPr/>
                    <a:lstStyle/>
                    <a:p>
                      <a:pPr algn="ctr"/>
                      <a:r>
                        <a:rPr lang="en-US" sz="3200" dirty="0"/>
                        <a:t>How Much?</a:t>
                      </a:r>
                    </a:p>
                  </a:txBody>
                  <a:tcPr/>
                </a:tc>
                <a:extLst>
                  <a:ext uri="{0D108BD9-81ED-4DB2-BD59-A6C34878D82A}">
                    <a16:rowId xmlns:a16="http://schemas.microsoft.com/office/drawing/2014/main" val="272955709"/>
                  </a:ext>
                </a:extLst>
              </a:tr>
              <a:tr h="937584">
                <a:tc>
                  <a:txBody>
                    <a:bodyPr/>
                    <a:lstStyle/>
                    <a:p>
                      <a:pPr algn="ctr"/>
                      <a:r>
                        <a:rPr lang="en-US" sz="2400" b="1" dirty="0"/>
                        <a:t>Mitch Daniels Early Graduation Scholarship</a:t>
                      </a:r>
                    </a:p>
                  </a:txBody>
                  <a:tcPr/>
                </a:tc>
                <a:tc>
                  <a:txBody>
                    <a:bodyPr/>
                    <a:lstStyle/>
                    <a:p>
                      <a:pPr algn="ctr"/>
                      <a:r>
                        <a:rPr lang="en-US" sz="2400" dirty="0"/>
                        <a:t>Students who graduate from a public high school at least one year early</a:t>
                      </a:r>
                    </a:p>
                  </a:txBody>
                  <a:tcPr/>
                </a:tc>
                <a:tc>
                  <a:txBody>
                    <a:bodyPr/>
                    <a:lstStyle/>
                    <a:p>
                      <a:pPr algn="ctr"/>
                      <a:r>
                        <a:rPr lang="en-US" sz="2400" dirty="0"/>
                        <a:t>A one-time award of up to $4,000 </a:t>
                      </a:r>
                    </a:p>
                  </a:txBody>
                  <a:tcPr/>
                </a:tc>
                <a:extLst>
                  <a:ext uri="{0D108BD9-81ED-4DB2-BD59-A6C34878D82A}">
                    <a16:rowId xmlns:a16="http://schemas.microsoft.com/office/drawing/2014/main" val="1985072916"/>
                  </a:ext>
                </a:extLst>
              </a:tr>
              <a:tr h="1421524">
                <a:tc>
                  <a:txBody>
                    <a:bodyPr/>
                    <a:lstStyle/>
                    <a:p>
                      <a:pPr algn="ctr"/>
                      <a:r>
                        <a:rPr lang="en-US" sz="2400" b="1" dirty="0"/>
                        <a:t>Next Generation Hoosier Educators Scholarship</a:t>
                      </a:r>
                    </a:p>
                  </a:txBody>
                  <a:tcPr/>
                </a:tc>
                <a:tc>
                  <a:txBody>
                    <a:bodyPr/>
                    <a:lstStyle/>
                    <a:p>
                      <a:pPr algn="ctr"/>
                      <a:r>
                        <a:rPr lang="en-US" sz="2400" dirty="0"/>
                        <a:t>High-achieving high school and college students who plan to teach in Indiana for at least five years after graduation. Additional aid may be available for students residing in or graduating high school from an underserved county.</a:t>
                      </a:r>
                    </a:p>
                  </a:txBody>
                  <a:tcPr/>
                </a:tc>
                <a:tc>
                  <a:txBody>
                    <a:bodyPr/>
                    <a:lstStyle/>
                    <a:p>
                      <a:pPr algn="ctr"/>
                      <a:r>
                        <a:rPr lang="en-US" sz="2400" dirty="0"/>
                        <a:t>Up to $10,000 per year for four years</a:t>
                      </a:r>
                    </a:p>
                  </a:txBody>
                  <a:tcPr/>
                </a:tc>
                <a:extLst>
                  <a:ext uri="{0D108BD9-81ED-4DB2-BD59-A6C34878D82A}">
                    <a16:rowId xmlns:a16="http://schemas.microsoft.com/office/drawing/2014/main" val="3499846483"/>
                  </a:ext>
                </a:extLst>
              </a:tr>
              <a:tr h="1243584">
                <a:tc>
                  <a:txBody>
                    <a:bodyPr/>
                    <a:lstStyle/>
                    <a:p>
                      <a:pPr algn="ctr"/>
                      <a:r>
                        <a:rPr lang="en-US" sz="2400" b="1" dirty="0"/>
                        <a:t>Student Teaching Stipend for High-Need Fields</a:t>
                      </a:r>
                    </a:p>
                  </a:txBody>
                  <a:tcPr/>
                </a:tc>
                <a:tc>
                  <a:txBody>
                    <a:bodyPr/>
                    <a:lstStyle/>
                    <a:p>
                      <a:pPr algn="ctr"/>
                      <a:r>
                        <a:rPr lang="en-US" sz="2400" dirty="0"/>
                        <a:t>Students who plan to teach in a high-need field where there is a shortage of candidates</a:t>
                      </a:r>
                    </a:p>
                  </a:txBody>
                  <a:tcPr/>
                </a:tc>
                <a:tc>
                  <a:txBody>
                    <a:bodyPr/>
                    <a:lstStyle/>
                    <a:p>
                      <a:pPr algn="ctr"/>
                      <a:r>
                        <a:rPr lang="en-US" sz="2400" dirty="0"/>
                        <a:t>The amount varies based on student need and available funds</a:t>
                      </a:r>
                    </a:p>
                  </a:txBody>
                  <a:tcPr/>
                </a:tc>
                <a:extLst>
                  <a:ext uri="{0D108BD9-81ED-4DB2-BD59-A6C34878D82A}">
                    <a16:rowId xmlns:a16="http://schemas.microsoft.com/office/drawing/2014/main" val="1081184537"/>
                  </a:ext>
                </a:extLst>
              </a:tr>
              <a:tr h="1863776">
                <a:tc>
                  <a:txBody>
                    <a:bodyPr/>
                    <a:lstStyle/>
                    <a:p>
                      <a:pPr algn="ctr"/>
                      <a:r>
                        <a:rPr lang="en-US" sz="2400" b="1" dirty="0"/>
                        <a:t>Transition to Teaching Scholarship</a:t>
                      </a:r>
                    </a:p>
                  </a:txBody>
                  <a:tcPr/>
                </a:tc>
                <a:tc>
                  <a:txBody>
                    <a:bodyPr/>
                    <a:lstStyle/>
                    <a:p>
                      <a:pPr algn="ctr"/>
                      <a:r>
                        <a:rPr lang="en-US" sz="2400" dirty="0"/>
                        <a:t>Hoosier students who possess a bachelor’s degree, are employed or volunteer at a school, have financial need, and plan to teach for at least five years after earning their credential</a:t>
                      </a:r>
                    </a:p>
                  </a:txBody>
                  <a:tcPr/>
                </a:tc>
                <a:tc>
                  <a:txBody>
                    <a:bodyPr/>
                    <a:lstStyle/>
                    <a:p>
                      <a:pPr algn="ctr"/>
                      <a:r>
                        <a:rPr lang="en-US" sz="2400" dirty="0"/>
                        <a:t>A one-time award of up to $10,000 at an eligible Transition to Teaching Program</a:t>
                      </a:r>
                    </a:p>
                  </a:txBody>
                  <a:tcPr/>
                </a:tc>
                <a:extLst>
                  <a:ext uri="{0D108BD9-81ED-4DB2-BD59-A6C34878D82A}">
                    <a16:rowId xmlns:a16="http://schemas.microsoft.com/office/drawing/2014/main" val="1565678283"/>
                  </a:ext>
                </a:extLst>
              </a:tr>
              <a:tr h="1719072">
                <a:tc>
                  <a:txBody>
                    <a:bodyPr/>
                    <a:lstStyle/>
                    <a:p>
                      <a:pPr algn="ctr"/>
                      <a:r>
                        <a:rPr lang="en-US" sz="2400" b="1" dirty="0"/>
                        <a:t>William A. Crawford Minority Teacher Scholarship</a:t>
                      </a:r>
                    </a:p>
                  </a:txBody>
                  <a:tcPr/>
                </a:tc>
                <a:tc>
                  <a:txBody>
                    <a:bodyPr/>
                    <a:lstStyle/>
                    <a:p>
                      <a:pPr algn="ctr"/>
                      <a:r>
                        <a:rPr lang="en-US" sz="2400" dirty="0"/>
                        <a:t>Students who currently reside in or resided in an underserved county* majoring in education who plan to teach in Indiana for at least three years after graduation</a:t>
                      </a:r>
                    </a:p>
                  </a:txBody>
                  <a:tcPr/>
                </a:tc>
                <a:tc>
                  <a:txBody>
                    <a:bodyPr/>
                    <a:lstStyle/>
                    <a:p>
                      <a:pPr algn="ctr"/>
                      <a:r>
                        <a:rPr lang="en-US" sz="2400" dirty="0"/>
                        <a:t>The amount varies based on student need and available funds</a:t>
                      </a:r>
                    </a:p>
                  </a:txBody>
                  <a:tcPr/>
                </a:tc>
                <a:extLst>
                  <a:ext uri="{0D108BD9-81ED-4DB2-BD59-A6C34878D82A}">
                    <a16:rowId xmlns:a16="http://schemas.microsoft.com/office/drawing/2014/main" val="4048355493"/>
                  </a:ext>
                </a:extLst>
              </a:tr>
              <a:tr h="838633">
                <a:tc>
                  <a:txBody>
                    <a:bodyPr/>
                    <a:lstStyle/>
                    <a:p>
                      <a:pPr algn="ctr"/>
                      <a:r>
                        <a:rPr lang="en-US" sz="2400" b="1" dirty="0"/>
                        <a:t>Workforce Ready Grant</a:t>
                      </a:r>
                    </a:p>
                  </a:txBody>
                  <a:tcPr/>
                </a:tc>
                <a:tc>
                  <a:txBody>
                    <a:bodyPr/>
                    <a:lstStyle/>
                    <a:p>
                      <a:pPr algn="ctr"/>
                      <a:r>
                        <a:rPr lang="en-US" sz="2400" dirty="0"/>
                        <a:t>Students who enroll in a high-demand certificate program at Ivy Tech Community College, Vincennes University, or another approved training provider</a:t>
                      </a:r>
                    </a:p>
                  </a:txBody>
                  <a:tcPr/>
                </a:tc>
                <a:tc>
                  <a:txBody>
                    <a:bodyPr/>
                    <a:lstStyle/>
                    <a:p>
                      <a:pPr algn="ctr"/>
                      <a:r>
                        <a:rPr lang="en-US" sz="2400" dirty="0"/>
                        <a:t>Up to 100% of tuition at Ivy Tech, Vincennes, or another approved training provider</a:t>
                      </a:r>
                    </a:p>
                  </a:txBody>
                  <a:tcPr/>
                </a:tc>
                <a:extLst>
                  <a:ext uri="{0D108BD9-81ED-4DB2-BD59-A6C34878D82A}">
                    <a16:rowId xmlns:a16="http://schemas.microsoft.com/office/drawing/2014/main" val="4025101049"/>
                  </a:ext>
                </a:extLst>
              </a:tr>
            </a:tbl>
          </a:graphicData>
        </a:graphic>
      </p:graphicFrame>
    </p:spTree>
    <p:extLst>
      <p:ext uri="{BB962C8B-B14F-4D97-AF65-F5344CB8AC3E}">
        <p14:creationId xmlns:p14="http://schemas.microsoft.com/office/powerpoint/2010/main" val="4006469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288F-FDB7-C181-E01C-FF73C3F3B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85E2E-5583-7F96-B781-E3EAF0F5ED7B}"/>
              </a:ext>
            </a:extLst>
          </p:cNvPr>
          <p:cNvSpPr>
            <a:spLocks noGrp="1"/>
          </p:cNvSpPr>
          <p:nvPr>
            <p:ph type="title"/>
          </p:nvPr>
        </p:nvSpPr>
        <p:spPr>
          <a:xfrm>
            <a:off x="1695450" y="5431096"/>
            <a:ext cx="13830300" cy="5351204"/>
          </a:xfrm>
        </p:spPr>
        <p:txBody>
          <a:bodyPr anchor="b">
            <a:normAutofit/>
          </a:bodyPr>
          <a:lstStyle/>
          <a:p>
            <a:r>
              <a:rPr lang="en-US" dirty="0"/>
              <a:t>Data</a:t>
            </a:r>
            <a:br>
              <a:rPr lang="en-US" dirty="0"/>
            </a:br>
            <a:r>
              <a:rPr lang="en-US" dirty="0"/>
              <a:t>dashboards</a:t>
            </a:r>
          </a:p>
        </p:txBody>
      </p:sp>
    </p:spTree>
    <p:extLst>
      <p:ext uri="{BB962C8B-B14F-4D97-AF65-F5344CB8AC3E}">
        <p14:creationId xmlns:p14="http://schemas.microsoft.com/office/powerpoint/2010/main" val="263982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D18327-1CA9-D29E-BAE0-CD00089AB55C}"/>
              </a:ext>
            </a:extLst>
          </p:cNvPr>
          <p:cNvSpPr>
            <a:spLocks noGrp="1"/>
          </p:cNvSpPr>
          <p:nvPr>
            <p:ph idx="10"/>
          </p:nvPr>
        </p:nvSpPr>
        <p:spPr/>
        <p:txBody>
          <a:bodyPr/>
          <a:lstStyle/>
          <a:p>
            <a:pPr marL="0" indent="0">
              <a:buNone/>
            </a:pPr>
            <a:r>
              <a:rPr lang="en-US" b="1" dirty="0">
                <a:hlinkClick r:id="rId2">
                  <a:extLst>
                    <a:ext uri="{A12FA001-AC4F-418D-AE19-62706E023703}">
                      <ahyp:hlinkClr xmlns:ahyp="http://schemas.microsoft.com/office/drawing/2018/hyperlinkcolor" val="tx"/>
                    </a:ext>
                  </a:extLst>
                </a:hlinkClick>
              </a:rPr>
              <a:t>SSP DASHBOARD</a:t>
            </a:r>
            <a:endParaRPr lang="en-US" b="1" dirty="0"/>
          </a:p>
          <a:p>
            <a:pPr lvl="1"/>
            <a:r>
              <a:rPr lang="en-US" dirty="0"/>
              <a:t>Tableau dashboard showcasing ScholarTrack Account Creation and SSP progress for Scholars </a:t>
            </a:r>
          </a:p>
          <a:p>
            <a:pPr marL="0" indent="0">
              <a:buNone/>
            </a:pPr>
            <a:r>
              <a:rPr lang="en-US" b="1" dirty="0">
                <a:hlinkClick r:id="rId3">
                  <a:extLst>
                    <a:ext uri="{A12FA001-AC4F-418D-AE19-62706E023703}">
                      <ahyp:hlinkClr xmlns:ahyp="http://schemas.microsoft.com/office/drawing/2018/hyperlinkcolor" val="tx"/>
                    </a:ext>
                  </a:extLst>
                </a:hlinkClick>
              </a:rPr>
              <a:t>FAFSA COMPLETION DASHBOARD</a:t>
            </a:r>
            <a:r>
              <a:rPr lang="en-US" b="1" dirty="0"/>
              <a:t> (2025-2026)</a:t>
            </a:r>
          </a:p>
          <a:p>
            <a:pPr lvl="1"/>
            <a:r>
              <a:rPr lang="en-US" dirty="0"/>
              <a:t>Tableau dashboard that shows FAFSA filing rates by school, county, and region for the 2025-2026 FAFSA.</a:t>
            </a:r>
          </a:p>
          <a:p>
            <a:pPr lvl="2"/>
            <a:r>
              <a:rPr lang="en-US" dirty="0"/>
              <a:t>2026-2027 Dashboard to be released this fall</a:t>
            </a:r>
          </a:p>
          <a:p>
            <a:pPr lvl="1"/>
            <a:endParaRPr lang="en-US" dirty="0"/>
          </a:p>
        </p:txBody>
      </p:sp>
      <p:sp>
        <p:nvSpPr>
          <p:cNvPr id="3" name="Title 2">
            <a:extLst>
              <a:ext uri="{FF2B5EF4-FFF2-40B4-BE49-F238E27FC236}">
                <a16:creationId xmlns:a16="http://schemas.microsoft.com/office/drawing/2014/main" id="{EB8C40ED-2B46-A9B0-2FEF-71EAAD2EF101}"/>
              </a:ext>
            </a:extLst>
          </p:cNvPr>
          <p:cNvSpPr>
            <a:spLocks noGrp="1"/>
          </p:cNvSpPr>
          <p:nvPr>
            <p:ph type="title"/>
          </p:nvPr>
        </p:nvSpPr>
        <p:spPr>
          <a:xfrm>
            <a:off x="874313" y="1016217"/>
            <a:ext cx="14759426" cy="1766946"/>
          </a:xfrm>
        </p:spPr>
        <p:txBody>
          <a:bodyPr/>
          <a:lstStyle/>
          <a:p>
            <a:r>
              <a:rPr lang="en-US"/>
              <a:t>Data dashboards</a:t>
            </a:r>
          </a:p>
        </p:txBody>
      </p:sp>
    </p:spTree>
    <p:extLst>
      <p:ext uri="{BB962C8B-B14F-4D97-AF65-F5344CB8AC3E}">
        <p14:creationId xmlns:p14="http://schemas.microsoft.com/office/powerpoint/2010/main" val="117038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C614-FDC7-B395-5270-2ABDF1EA6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EBC4A-43F3-44D8-D4E6-42B0B06A389E}"/>
              </a:ext>
            </a:extLst>
          </p:cNvPr>
          <p:cNvSpPr>
            <a:spLocks noGrp="1"/>
          </p:cNvSpPr>
          <p:nvPr>
            <p:ph type="title"/>
          </p:nvPr>
        </p:nvSpPr>
        <p:spPr>
          <a:xfrm>
            <a:off x="1752600" y="6315016"/>
            <a:ext cx="14401800" cy="4467284"/>
          </a:xfrm>
        </p:spPr>
        <p:txBody>
          <a:bodyPr anchor="b">
            <a:normAutofit/>
          </a:bodyPr>
          <a:lstStyle/>
          <a:p>
            <a:r>
              <a:rPr lang="en-US" dirty="0"/>
              <a:t>Best practices</a:t>
            </a:r>
            <a:br>
              <a:rPr lang="en-US" dirty="0"/>
            </a:br>
            <a:r>
              <a:rPr lang="en-US" dirty="0"/>
              <a:t>&amp; reminders</a:t>
            </a:r>
          </a:p>
        </p:txBody>
      </p:sp>
    </p:spTree>
    <p:extLst>
      <p:ext uri="{BB962C8B-B14F-4D97-AF65-F5344CB8AC3E}">
        <p14:creationId xmlns:p14="http://schemas.microsoft.com/office/powerpoint/2010/main" val="304725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DD0C1-D23B-587F-3F78-2706DDB59A0B}"/>
              </a:ext>
            </a:extLst>
          </p:cNvPr>
          <p:cNvSpPr>
            <a:spLocks noGrp="1"/>
          </p:cNvSpPr>
          <p:nvPr>
            <p:ph type="title"/>
          </p:nvPr>
        </p:nvSpPr>
        <p:spPr>
          <a:xfrm>
            <a:off x="874313" y="856197"/>
            <a:ext cx="14759426" cy="1766946"/>
          </a:xfrm>
        </p:spPr>
        <p:txBody>
          <a:bodyPr>
            <a:normAutofit fontScale="90000"/>
          </a:bodyPr>
          <a:lstStyle/>
          <a:p>
            <a:r>
              <a:rPr lang="en-US" dirty="0"/>
              <a:t>How to support your students</a:t>
            </a:r>
          </a:p>
        </p:txBody>
      </p:sp>
      <p:sp>
        <p:nvSpPr>
          <p:cNvPr id="4" name="Content Placeholder 3">
            <a:extLst>
              <a:ext uri="{FF2B5EF4-FFF2-40B4-BE49-F238E27FC236}">
                <a16:creationId xmlns:a16="http://schemas.microsoft.com/office/drawing/2014/main" id="{9B816568-08A9-0A60-B91C-A4886AE09368}"/>
              </a:ext>
            </a:extLst>
          </p:cNvPr>
          <p:cNvSpPr>
            <a:spLocks noGrp="1"/>
          </p:cNvSpPr>
          <p:nvPr>
            <p:ph idx="10"/>
          </p:nvPr>
        </p:nvSpPr>
        <p:spPr>
          <a:xfrm>
            <a:off x="919816" y="3299461"/>
            <a:ext cx="21643004" cy="8976359"/>
          </a:xfrm>
        </p:spPr>
        <p:txBody>
          <a:bodyPr>
            <a:normAutofit fontScale="77500" lnSpcReduction="20000"/>
          </a:bodyPr>
          <a:lstStyle/>
          <a:p>
            <a:pPr>
              <a:spcAft>
                <a:spcPts val="0"/>
              </a:spcAft>
              <a:tabLst>
                <a:tab pos="17716500" algn="l"/>
                <a:tab pos="19156363" algn="l"/>
                <a:tab pos="19202400" algn="l"/>
              </a:tabLst>
            </a:pPr>
            <a:r>
              <a:rPr lang="en-US" dirty="0"/>
              <a:t>Invite CHE’s Outreach Coordinators to help create ScholarTrack accounts, complete  </a:t>
            </a:r>
          </a:p>
          <a:p>
            <a:pPr marL="800100" indent="0">
              <a:spcBef>
                <a:spcPts val="600"/>
              </a:spcBef>
              <a:buNone/>
              <a:tabLst>
                <a:tab pos="17716500" algn="l"/>
                <a:tab pos="19156363" algn="l"/>
                <a:tab pos="19202400" algn="l"/>
              </a:tabLst>
            </a:pPr>
            <a:r>
              <a:rPr lang="en-US" dirty="0"/>
              <a:t>SSP activities, and file the FAFSA.</a:t>
            </a:r>
          </a:p>
          <a:p>
            <a:pPr lvl="1"/>
            <a:r>
              <a:rPr lang="en-US" dirty="0"/>
              <a:t>Freshman cohorts = ScholarTrack account creation and early intervention (GPA, classes, diploma track, etc.)  </a:t>
            </a:r>
          </a:p>
          <a:p>
            <a:pPr lvl="1"/>
            <a:r>
              <a:rPr lang="en-US" dirty="0"/>
              <a:t>Senior cohorts = FAFSA filing by April 15 and completing all SSP activities by June 30</a:t>
            </a:r>
          </a:p>
          <a:p>
            <a:r>
              <a:rPr lang="en-US" dirty="0"/>
              <a:t>Have ScholarTrack School User or School Admin accounts for the staff tasked with supporting Scholars in your school.</a:t>
            </a:r>
          </a:p>
          <a:p>
            <a:pPr lvl="1"/>
            <a:r>
              <a:rPr lang="en-US" dirty="0"/>
              <a:t>Community Partners can have access with School Admin user approval.</a:t>
            </a:r>
          </a:p>
          <a:p>
            <a:r>
              <a:rPr lang="en-US" dirty="0"/>
              <a:t>Participate in </a:t>
            </a:r>
            <a:r>
              <a:rPr lang="en-US" i="1" dirty="0"/>
              <a:t>Indiana Pre-Admissions: Your Path to College </a:t>
            </a:r>
            <a:r>
              <a:rPr lang="en-US" dirty="0"/>
              <a:t>initiative.</a:t>
            </a:r>
          </a:p>
          <a:p>
            <a:pPr lvl="1"/>
            <a:r>
              <a:rPr lang="en-US" dirty="0"/>
              <a:t>Ensure your Scholars know what Indiana colleges and universities are excited and ready to welcome them into their freshman classes.</a:t>
            </a:r>
          </a:p>
          <a:p>
            <a:r>
              <a:rPr lang="en-US" dirty="0"/>
              <a:t>Encourage the pursual of Readiness Seals for the new Indiana Diploma.</a:t>
            </a:r>
          </a:p>
        </p:txBody>
      </p:sp>
    </p:spTree>
    <p:extLst>
      <p:ext uri="{BB962C8B-B14F-4D97-AF65-F5344CB8AC3E}">
        <p14:creationId xmlns:p14="http://schemas.microsoft.com/office/powerpoint/2010/main" val="77566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C75C-35FE-DE80-9B98-D22EC0BAA998}"/>
              </a:ext>
            </a:extLst>
          </p:cNvPr>
          <p:cNvSpPr>
            <a:spLocks noGrp="1"/>
          </p:cNvSpPr>
          <p:nvPr>
            <p:ph type="title"/>
          </p:nvPr>
        </p:nvSpPr>
        <p:spPr>
          <a:xfrm>
            <a:off x="6572250" y="1409700"/>
            <a:ext cx="16421101" cy="1766946"/>
          </a:xfrm>
        </p:spPr>
        <p:txBody>
          <a:bodyPr/>
          <a:lstStyle/>
          <a:p>
            <a:r>
              <a:rPr lang="en-US"/>
              <a:t>reminders</a:t>
            </a:r>
          </a:p>
        </p:txBody>
      </p:sp>
      <p:sp>
        <p:nvSpPr>
          <p:cNvPr id="3" name="Content Placeholder 2">
            <a:extLst>
              <a:ext uri="{FF2B5EF4-FFF2-40B4-BE49-F238E27FC236}">
                <a16:creationId xmlns:a16="http://schemas.microsoft.com/office/drawing/2014/main" id="{9C6659C1-E5DF-730F-11A3-E2861D69C7E7}"/>
              </a:ext>
            </a:extLst>
          </p:cNvPr>
          <p:cNvSpPr>
            <a:spLocks noGrp="1"/>
          </p:cNvSpPr>
          <p:nvPr>
            <p:ph idx="12"/>
          </p:nvPr>
        </p:nvSpPr>
        <p:spPr>
          <a:xfrm>
            <a:off x="6572250" y="2994660"/>
            <a:ext cx="16699230" cy="9311640"/>
          </a:xfrm>
        </p:spPr>
        <p:txBody>
          <a:bodyPr>
            <a:normAutofit/>
          </a:bodyPr>
          <a:lstStyle/>
          <a:p>
            <a:r>
              <a:rPr lang="en-US" sz="3600" b="1" dirty="0"/>
              <a:t>April 15 </a:t>
            </a:r>
            <a:r>
              <a:rPr lang="en-US" sz="3600" dirty="0"/>
              <a:t>– Indiana’s State Financial Aid Deadline</a:t>
            </a:r>
          </a:p>
          <a:p>
            <a:r>
              <a:rPr lang="en-US" sz="3600" dirty="0"/>
              <a:t>College GO! 2025 – September 22-26</a:t>
            </a:r>
          </a:p>
          <a:p>
            <a:r>
              <a:rPr lang="en-US" sz="3600" dirty="0"/>
              <a:t>Scholars must create ScholarTrack accounts to accept their pledge.</a:t>
            </a:r>
            <a:endParaRPr lang="en-US" sz="3000" dirty="0"/>
          </a:p>
          <a:p>
            <a:pPr lvl="1"/>
            <a:r>
              <a:rPr lang="en-US" sz="3200" dirty="0"/>
              <a:t>Students will show “Approved Pending Student Pledge” then will switch to “Approved”</a:t>
            </a:r>
          </a:p>
          <a:p>
            <a:r>
              <a:rPr lang="en-US" sz="3600" dirty="0"/>
              <a:t>Graduation Details Collection – </a:t>
            </a:r>
            <a:r>
              <a:rPr lang="en-US" sz="3600" b="1" i="1" dirty="0"/>
              <a:t>January 31 and June 30 of every year</a:t>
            </a:r>
          </a:p>
          <a:p>
            <a:pPr lvl="1"/>
            <a:r>
              <a:rPr lang="en-US" sz="3200" dirty="0"/>
              <a:t>Final cumulative GPA and diploma type due for graduating 21st Century Scholars (January 31 and June 30)</a:t>
            </a:r>
          </a:p>
          <a:p>
            <a:pPr lvl="1"/>
            <a:r>
              <a:rPr lang="en-US" sz="3200" dirty="0"/>
              <a:t>Preliminary GPA and diploma type for junior 21st Century Scholars (June 30 only)</a:t>
            </a:r>
          </a:p>
          <a:p>
            <a:pPr lvl="1"/>
            <a:r>
              <a:rPr lang="en-US" sz="3200" b="1" dirty="0"/>
              <a:t>Schools </a:t>
            </a:r>
            <a:r>
              <a:rPr lang="en-US" sz="3200" b="1" u="sng" dirty="0"/>
              <a:t>must</a:t>
            </a:r>
            <a:r>
              <a:rPr lang="en-US" sz="3200" b="1" dirty="0"/>
              <a:t> report/confirm final graduation details to CHE or award distribution may be impacted. </a:t>
            </a:r>
          </a:p>
        </p:txBody>
      </p:sp>
    </p:spTree>
    <p:extLst>
      <p:ext uri="{BB962C8B-B14F-4D97-AF65-F5344CB8AC3E}">
        <p14:creationId xmlns:p14="http://schemas.microsoft.com/office/powerpoint/2010/main" val="328867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A2B3-3D1A-B7E0-E803-529A8334F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D2F2B-7B1F-8671-B183-BC94FE5DB44A}"/>
              </a:ext>
            </a:extLst>
          </p:cNvPr>
          <p:cNvSpPr>
            <a:spLocks noGrp="1"/>
          </p:cNvSpPr>
          <p:nvPr>
            <p:ph type="title"/>
          </p:nvPr>
        </p:nvSpPr>
        <p:spPr>
          <a:xfrm>
            <a:off x="1981200" y="6370642"/>
            <a:ext cx="13677900" cy="4106169"/>
          </a:xfrm>
        </p:spPr>
        <p:txBody>
          <a:bodyPr>
            <a:normAutofit fontScale="90000"/>
          </a:bodyPr>
          <a:lstStyle/>
          <a:p>
            <a:r>
              <a:rPr lang="en-US"/>
              <a:t>School </a:t>
            </a:r>
            <a:br>
              <a:rPr lang="en-US"/>
            </a:br>
            <a:r>
              <a:rPr lang="en-US"/>
              <a:t>resources &amp; support</a:t>
            </a:r>
          </a:p>
        </p:txBody>
      </p:sp>
    </p:spTree>
    <p:extLst>
      <p:ext uri="{BB962C8B-B14F-4D97-AF65-F5344CB8AC3E}">
        <p14:creationId xmlns:p14="http://schemas.microsoft.com/office/powerpoint/2010/main" val="1328855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03F6-F82A-FEE4-3A2B-DEEDC129316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596DEB8-C2C5-7641-DC9A-26296996A58C}"/>
              </a:ext>
            </a:extLst>
          </p:cNvPr>
          <p:cNvSpPr>
            <a:spLocks noGrp="1"/>
          </p:cNvSpPr>
          <p:nvPr>
            <p:ph type="title"/>
          </p:nvPr>
        </p:nvSpPr>
        <p:spPr>
          <a:xfrm>
            <a:off x="874313" y="913040"/>
            <a:ext cx="14759426" cy="1766946"/>
          </a:xfrm>
        </p:spPr>
        <p:txBody>
          <a:bodyPr/>
          <a:lstStyle/>
          <a:p>
            <a:r>
              <a:rPr lang="en-US"/>
              <a:t>resources</a:t>
            </a:r>
          </a:p>
        </p:txBody>
      </p:sp>
      <p:sp>
        <p:nvSpPr>
          <p:cNvPr id="4" name="Text Placeholder 3">
            <a:extLst>
              <a:ext uri="{FF2B5EF4-FFF2-40B4-BE49-F238E27FC236}">
                <a16:creationId xmlns:a16="http://schemas.microsoft.com/office/drawing/2014/main" id="{4DA0B4DB-3F14-068A-1CB1-F33BEB7DEA02}"/>
              </a:ext>
            </a:extLst>
          </p:cNvPr>
          <p:cNvSpPr>
            <a:spLocks noGrp="1"/>
          </p:cNvSpPr>
          <p:nvPr>
            <p:ph idx="10"/>
          </p:nvPr>
        </p:nvSpPr>
        <p:spPr>
          <a:xfrm>
            <a:off x="1285104" y="2672571"/>
            <a:ext cx="21649038" cy="9488949"/>
          </a:xfrm>
          <a:prstGeom prst="rect">
            <a:avLst/>
          </a:prstGeom>
        </p:spPr>
        <p:txBody>
          <a:bodyPr>
            <a:normAutofit lnSpcReduction="10000"/>
          </a:bodyPr>
          <a:lstStyle/>
          <a:p>
            <a:pPr marL="0" indent="0">
              <a:lnSpc>
                <a:spcPct val="120000"/>
              </a:lnSpc>
              <a:buNone/>
            </a:pPr>
            <a:r>
              <a:rPr lang="en-US" sz="5700" b="1"/>
              <a:t>LearnMoreIndiana.org</a:t>
            </a:r>
          </a:p>
          <a:p>
            <a:pPr lvl="1"/>
            <a:r>
              <a:rPr lang="en-US" sz="4600"/>
              <a:t>Materials Library – helpful flyers and handouts</a:t>
            </a:r>
          </a:p>
          <a:p>
            <a:pPr lvl="1"/>
            <a:r>
              <a:rPr lang="en-US" sz="4600"/>
              <a:t>FAQs of the 21st Century Scholars Program</a:t>
            </a:r>
          </a:p>
          <a:p>
            <a:pPr lvl="1"/>
            <a:r>
              <a:rPr lang="en-US" sz="4600"/>
              <a:t>State Financial Aid information </a:t>
            </a:r>
          </a:p>
          <a:p>
            <a:pPr marL="914400" lvl="1" indent="0">
              <a:lnSpc>
                <a:spcPct val="120000"/>
              </a:lnSpc>
              <a:buNone/>
            </a:pPr>
            <a:endParaRPr lang="en-US" sz="200"/>
          </a:p>
          <a:p>
            <a:pPr marL="0" indent="0">
              <a:lnSpc>
                <a:spcPct val="120000"/>
              </a:lnSpc>
              <a:buNone/>
            </a:pPr>
            <a:r>
              <a:rPr lang="en-US" sz="5700" b="1"/>
              <a:t>CHE.IN.gov</a:t>
            </a:r>
          </a:p>
          <a:p>
            <a:pPr lvl="1"/>
            <a:r>
              <a:rPr lang="en-US" sz="4600"/>
              <a:t>State Financial Aid information </a:t>
            </a:r>
          </a:p>
          <a:p>
            <a:pPr lvl="1"/>
            <a:r>
              <a:rPr lang="en-US" sz="4600"/>
              <a:t>Appeals information </a:t>
            </a:r>
          </a:p>
          <a:p>
            <a:pPr lvl="1"/>
            <a:r>
              <a:rPr lang="en-US" sz="4600"/>
              <a:t>Data and Research page contains various reports and dashboards</a:t>
            </a:r>
          </a:p>
          <a:p>
            <a:pPr marL="0" indent="0">
              <a:lnSpc>
                <a:spcPct val="120000"/>
              </a:lnSpc>
              <a:buNone/>
            </a:pPr>
            <a:endParaRPr lang="en-US" sz="4600" b="1"/>
          </a:p>
          <a:p>
            <a:pPr lvl="1">
              <a:lnSpc>
                <a:spcPct val="110000"/>
              </a:lnSpc>
              <a:spcBef>
                <a:spcPts val="0"/>
              </a:spcBef>
            </a:pPr>
            <a:endParaRPr lang="en-US"/>
          </a:p>
        </p:txBody>
      </p:sp>
    </p:spTree>
    <p:extLst>
      <p:ext uri="{BB962C8B-B14F-4D97-AF65-F5344CB8AC3E}">
        <p14:creationId xmlns:p14="http://schemas.microsoft.com/office/powerpoint/2010/main" val="329640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649FE-4747-DB6F-2BCC-C6D386DF1331}"/>
              </a:ext>
            </a:extLst>
          </p:cNvPr>
          <p:cNvSpPr>
            <a:spLocks noGrp="1"/>
          </p:cNvSpPr>
          <p:nvPr>
            <p:ph idx="10"/>
          </p:nvPr>
        </p:nvSpPr>
        <p:spPr>
          <a:xfrm>
            <a:off x="1102696" y="2720340"/>
            <a:ext cx="18031124" cy="9395459"/>
          </a:xfrm>
          <a:prstGeom prst="rect">
            <a:avLst/>
          </a:prstGeom>
        </p:spPr>
        <p:txBody>
          <a:bodyPr>
            <a:normAutofit/>
          </a:bodyPr>
          <a:lstStyle/>
          <a:p>
            <a:pPr>
              <a:lnSpc>
                <a:spcPct val="124000"/>
              </a:lnSpc>
            </a:pPr>
            <a:r>
              <a:rPr lang="en-US" sz="4600" b="1" dirty="0"/>
              <a:t>ScholarTrack Counselor Manual </a:t>
            </a:r>
            <a:r>
              <a:rPr lang="en-US" sz="4600" dirty="0"/>
              <a:t>–</a:t>
            </a:r>
            <a:r>
              <a:rPr lang="en-US" sz="4600" b="1" dirty="0"/>
              <a:t> </a:t>
            </a:r>
            <a:r>
              <a:rPr lang="en-US" sz="4600" dirty="0"/>
              <a:t>email your Outreach Coordinator for a copy if you do not have one.</a:t>
            </a:r>
          </a:p>
          <a:p>
            <a:pPr>
              <a:lnSpc>
                <a:spcPct val="124000"/>
              </a:lnSpc>
            </a:pPr>
            <a:r>
              <a:rPr lang="en-US" sz="4600" b="1" dirty="0"/>
              <a:t>Learn More Indiana </a:t>
            </a:r>
            <a:r>
              <a:rPr lang="en-US" sz="4600" b="1" dirty="0">
                <a:hlinkClick r:id="rId2"/>
              </a:rPr>
              <a:t>YouTube Page</a:t>
            </a:r>
            <a:endParaRPr lang="en-US" sz="4600" b="1" dirty="0"/>
          </a:p>
          <a:p>
            <a:pPr lvl="1">
              <a:lnSpc>
                <a:spcPct val="124000"/>
              </a:lnSpc>
              <a:spcBef>
                <a:spcPts val="0"/>
              </a:spcBef>
            </a:pPr>
            <a:r>
              <a:rPr lang="en-US" dirty="0"/>
              <a:t>Find past webinars and trainings on various topics including: </a:t>
            </a:r>
          </a:p>
          <a:p>
            <a:pPr lvl="2">
              <a:lnSpc>
                <a:spcPct val="124000"/>
              </a:lnSpc>
              <a:spcBef>
                <a:spcPts val="0"/>
              </a:spcBef>
            </a:pPr>
            <a:r>
              <a:rPr lang="en-US" dirty="0"/>
              <a:t>21st Century Scholars Automatic Enrollment</a:t>
            </a:r>
          </a:p>
          <a:p>
            <a:pPr lvl="2">
              <a:lnSpc>
                <a:spcPct val="124000"/>
              </a:lnSpc>
              <a:spcBef>
                <a:spcPts val="0"/>
              </a:spcBef>
            </a:pPr>
            <a:r>
              <a:rPr lang="en-US" dirty="0"/>
              <a:t>FAFSA </a:t>
            </a:r>
          </a:p>
          <a:p>
            <a:pPr lvl="2">
              <a:lnSpc>
                <a:spcPct val="124000"/>
              </a:lnSpc>
              <a:spcBef>
                <a:spcPts val="0"/>
              </a:spcBef>
            </a:pPr>
            <a:r>
              <a:rPr lang="en-US" dirty="0"/>
              <a:t>Pre-Admissions</a:t>
            </a:r>
          </a:p>
          <a:p>
            <a:pPr lvl="2">
              <a:lnSpc>
                <a:spcPct val="124000"/>
              </a:lnSpc>
              <a:spcBef>
                <a:spcPts val="0"/>
              </a:spcBef>
            </a:pPr>
            <a:r>
              <a:rPr lang="en-US" dirty="0"/>
              <a:t>Graduation Details Collection</a:t>
            </a:r>
          </a:p>
          <a:p>
            <a:pPr lvl="2">
              <a:lnSpc>
                <a:spcPct val="124000"/>
              </a:lnSpc>
              <a:spcBef>
                <a:spcPts val="0"/>
              </a:spcBef>
            </a:pPr>
            <a:r>
              <a:rPr lang="en-US" dirty="0"/>
              <a:t>Indiana College Core</a:t>
            </a:r>
          </a:p>
          <a:p>
            <a:pPr lvl="2">
              <a:lnSpc>
                <a:spcPct val="124000"/>
              </a:lnSpc>
              <a:spcBef>
                <a:spcPts val="0"/>
              </a:spcBef>
            </a:pPr>
            <a:r>
              <a:rPr lang="en-US" dirty="0"/>
              <a:t>Career Discovery Meetings</a:t>
            </a:r>
          </a:p>
        </p:txBody>
      </p:sp>
      <p:sp>
        <p:nvSpPr>
          <p:cNvPr id="8" name="Title 1">
            <a:extLst>
              <a:ext uri="{FF2B5EF4-FFF2-40B4-BE49-F238E27FC236}">
                <a16:creationId xmlns:a16="http://schemas.microsoft.com/office/drawing/2014/main" id="{8656435B-E875-7E42-C973-219B35FE732D}"/>
              </a:ext>
            </a:extLst>
          </p:cNvPr>
          <p:cNvSpPr>
            <a:spLocks noGrp="1"/>
          </p:cNvSpPr>
          <p:nvPr>
            <p:ph type="title"/>
          </p:nvPr>
        </p:nvSpPr>
        <p:spPr>
          <a:xfrm>
            <a:off x="874313" y="960119"/>
            <a:ext cx="14759426" cy="1571583"/>
          </a:xfrm>
        </p:spPr>
        <p:txBody>
          <a:bodyPr/>
          <a:lstStyle/>
          <a:p>
            <a:r>
              <a:rPr lang="en-US" dirty="0"/>
              <a:t>Additional resources</a:t>
            </a:r>
          </a:p>
        </p:txBody>
      </p:sp>
    </p:spTree>
    <p:extLst>
      <p:ext uri="{BB962C8B-B14F-4D97-AF65-F5344CB8AC3E}">
        <p14:creationId xmlns:p14="http://schemas.microsoft.com/office/powerpoint/2010/main" val="210915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D8C-34B4-6D95-0373-AFB24395F36B}"/>
              </a:ext>
            </a:extLst>
          </p:cNvPr>
          <p:cNvSpPr>
            <a:spLocks noGrp="1"/>
          </p:cNvSpPr>
          <p:nvPr>
            <p:ph type="title"/>
          </p:nvPr>
        </p:nvSpPr>
        <p:spPr>
          <a:xfrm>
            <a:off x="1922709" y="6238817"/>
            <a:ext cx="13488741" cy="3933884"/>
          </a:xfrm>
        </p:spPr>
        <p:txBody>
          <a:bodyPr anchor="b">
            <a:normAutofit/>
          </a:bodyPr>
          <a:lstStyle/>
          <a:p>
            <a:r>
              <a:rPr lang="en-US" dirty="0"/>
              <a:t>ScholarTrack</a:t>
            </a:r>
          </a:p>
        </p:txBody>
      </p:sp>
    </p:spTree>
    <p:extLst>
      <p:ext uri="{BB962C8B-B14F-4D97-AF65-F5344CB8AC3E}">
        <p14:creationId xmlns:p14="http://schemas.microsoft.com/office/powerpoint/2010/main" val="55075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860C7-5CF2-8A9D-946A-1E158B2FCCFD}"/>
              </a:ext>
            </a:extLst>
          </p:cNvPr>
          <p:cNvSpPr>
            <a:spLocks noGrp="1"/>
          </p:cNvSpPr>
          <p:nvPr>
            <p:ph type="title"/>
          </p:nvPr>
        </p:nvSpPr>
        <p:spPr>
          <a:xfrm>
            <a:off x="6572250" y="1733550"/>
            <a:ext cx="16421101" cy="1766946"/>
          </a:xfrm>
        </p:spPr>
        <p:txBody>
          <a:bodyPr/>
          <a:lstStyle/>
          <a:p>
            <a:r>
              <a:rPr lang="en-US" dirty="0"/>
              <a:t>Upcoming Webinars</a:t>
            </a:r>
          </a:p>
        </p:txBody>
      </p:sp>
      <p:sp>
        <p:nvSpPr>
          <p:cNvPr id="5" name="Content Placeholder 4">
            <a:extLst>
              <a:ext uri="{FF2B5EF4-FFF2-40B4-BE49-F238E27FC236}">
                <a16:creationId xmlns:a16="http://schemas.microsoft.com/office/drawing/2014/main" id="{3A66AC93-50AE-027D-2A10-F2187A531B1B}"/>
              </a:ext>
            </a:extLst>
          </p:cNvPr>
          <p:cNvSpPr>
            <a:spLocks noGrp="1"/>
          </p:cNvSpPr>
          <p:nvPr>
            <p:ph idx="12"/>
          </p:nvPr>
        </p:nvSpPr>
        <p:spPr>
          <a:xfrm>
            <a:off x="6572250" y="3500496"/>
            <a:ext cx="16421101" cy="8807328"/>
          </a:xfrm>
        </p:spPr>
        <p:txBody>
          <a:bodyPr numCol="1">
            <a:normAutofit/>
          </a:bodyPr>
          <a:lstStyle/>
          <a:p>
            <a:r>
              <a:rPr lang="en-US" b="1" dirty="0"/>
              <a:t>Indiana Pre-Admissions, Indiana Resident Admissions, and Enrollment Ready Initiatives </a:t>
            </a:r>
          </a:p>
          <a:p>
            <a:endParaRPr lang="en-US" b="1" dirty="0"/>
          </a:p>
          <a:p>
            <a:r>
              <a:rPr lang="en-US" b="1" dirty="0"/>
              <a:t>2026-2027 FAFSA Updates </a:t>
            </a:r>
          </a:p>
          <a:p>
            <a:endParaRPr lang="en-US" dirty="0"/>
          </a:p>
        </p:txBody>
      </p:sp>
    </p:spTree>
    <p:extLst>
      <p:ext uri="{BB962C8B-B14F-4D97-AF65-F5344CB8AC3E}">
        <p14:creationId xmlns:p14="http://schemas.microsoft.com/office/powerpoint/2010/main" val="236104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F68939-1897-D42A-2B58-837F5056629E}"/>
              </a:ext>
            </a:extLst>
          </p:cNvPr>
          <p:cNvSpPr>
            <a:spLocks noGrp="1"/>
          </p:cNvSpPr>
          <p:nvPr>
            <p:ph type="title"/>
          </p:nvPr>
        </p:nvSpPr>
        <p:spPr>
          <a:xfrm>
            <a:off x="11612880" y="2763144"/>
            <a:ext cx="16421101" cy="1766946"/>
          </a:xfrm>
        </p:spPr>
        <p:txBody>
          <a:bodyPr/>
          <a:lstStyle/>
          <a:p>
            <a:r>
              <a:rPr lang="en-US"/>
              <a:t>Contact us</a:t>
            </a:r>
          </a:p>
        </p:txBody>
      </p:sp>
      <p:sp>
        <p:nvSpPr>
          <p:cNvPr id="7" name="Content Placeholder 6">
            <a:extLst>
              <a:ext uri="{FF2B5EF4-FFF2-40B4-BE49-F238E27FC236}">
                <a16:creationId xmlns:a16="http://schemas.microsoft.com/office/drawing/2014/main" id="{E9923BF4-DEF3-B45E-8A24-47E0837FD7DD}"/>
              </a:ext>
            </a:extLst>
          </p:cNvPr>
          <p:cNvSpPr>
            <a:spLocks noGrp="1"/>
          </p:cNvSpPr>
          <p:nvPr>
            <p:ph idx="12"/>
          </p:nvPr>
        </p:nvSpPr>
        <p:spPr>
          <a:xfrm>
            <a:off x="11727180" y="4324350"/>
            <a:ext cx="12203431" cy="6991350"/>
          </a:xfrm>
        </p:spPr>
        <p:txBody>
          <a:bodyPr>
            <a:normAutofit/>
          </a:bodyPr>
          <a:lstStyle/>
          <a:p>
            <a:pPr>
              <a:buSzPct val="90000"/>
            </a:pPr>
            <a:r>
              <a:rPr lang="en-US"/>
              <a:t>LearnMoreIndiana.org/contact</a:t>
            </a:r>
          </a:p>
          <a:p>
            <a:pPr lvl="1"/>
            <a:r>
              <a:rPr lang="en-US"/>
              <a:t>Connect with your region’s Outreach Coordinator </a:t>
            </a:r>
          </a:p>
          <a:p>
            <a:pPr>
              <a:buSzPct val="90000"/>
            </a:pPr>
            <a:r>
              <a:rPr lang="en-US">
                <a:hlinkClick r:id="rId2"/>
              </a:rPr>
              <a:t>schools@che.in.gov</a:t>
            </a:r>
            <a:r>
              <a:rPr lang="en-US"/>
              <a:t> </a:t>
            </a:r>
          </a:p>
          <a:p>
            <a:pPr>
              <a:buSzPct val="90000"/>
            </a:pPr>
            <a:r>
              <a:rPr lang="en-US"/>
              <a:t>Financial Aid Support Center</a:t>
            </a:r>
          </a:p>
          <a:p>
            <a:pPr lvl="1"/>
            <a:r>
              <a:rPr lang="en-US"/>
              <a:t>(888) 528-4719</a:t>
            </a:r>
          </a:p>
        </p:txBody>
      </p:sp>
      <p:pic>
        <p:nvPicPr>
          <p:cNvPr id="6" name="Picture 5" descr="A poster of a map of indiana&#10;&#10;Description automatically generated">
            <a:extLst>
              <a:ext uri="{FF2B5EF4-FFF2-40B4-BE49-F238E27FC236}">
                <a16:creationId xmlns:a16="http://schemas.microsoft.com/office/drawing/2014/main" id="{6038DE10-E39B-202E-5A43-BBC847F2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056" y="2413138"/>
            <a:ext cx="8889724" cy="8889724"/>
          </a:xfrm>
          <a:prstGeom prst="rect">
            <a:avLst/>
          </a:prstGeom>
          <a:ln w="19050">
            <a:solidFill>
              <a:srgbClr val="1391C1"/>
            </a:solidFill>
          </a:ln>
        </p:spPr>
      </p:pic>
    </p:spTree>
    <p:extLst>
      <p:ext uri="{BB962C8B-B14F-4D97-AF65-F5344CB8AC3E}">
        <p14:creationId xmlns:p14="http://schemas.microsoft.com/office/powerpoint/2010/main" val="1661728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019BE2-5C84-9836-A272-C44A370D6013}"/>
              </a:ext>
            </a:extLst>
          </p:cNvPr>
          <p:cNvSpPr>
            <a:spLocks noGrp="1"/>
          </p:cNvSpPr>
          <p:nvPr>
            <p:ph type="title"/>
          </p:nvPr>
        </p:nvSpPr>
        <p:spPr>
          <a:xfrm>
            <a:off x="6572250" y="1714500"/>
            <a:ext cx="16421101" cy="2033646"/>
          </a:xfrm>
        </p:spPr>
        <p:txBody>
          <a:bodyPr/>
          <a:lstStyle/>
          <a:p>
            <a:r>
              <a:rPr lang="en-US" dirty="0"/>
              <a:t>CHE email inboxes</a:t>
            </a:r>
          </a:p>
        </p:txBody>
      </p:sp>
      <p:sp>
        <p:nvSpPr>
          <p:cNvPr id="5" name="Content Placeholder 4">
            <a:extLst>
              <a:ext uri="{FF2B5EF4-FFF2-40B4-BE49-F238E27FC236}">
                <a16:creationId xmlns:a16="http://schemas.microsoft.com/office/drawing/2014/main" id="{2FB8F8D2-3EDD-6FA9-FA6C-AF9DEB9CEB2C}"/>
              </a:ext>
            </a:extLst>
          </p:cNvPr>
          <p:cNvSpPr>
            <a:spLocks noGrp="1"/>
          </p:cNvSpPr>
          <p:nvPr>
            <p:ph idx="12"/>
          </p:nvPr>
        </p:nvSpPr>
        <p:spPr>
          <a:xfrm>
            <a:off x="6572250" y="3406140"/>
            <a:ext cx="16421101" cy="8328660"/>
          </a:xfrm>
        </p:spPr>
        <p:txBody>
          <a:bodyPr>
            <a:normAutofit fontScale="70000" lnSpcReduction="20000"/>
          </a:bodyPr>
          <a:lstStyle/>
          <a:p>
            <a:r>
              <a:rPr lang="en-US" sz="5100" dirty="0"/>
              <a:t>21st Century Scholars: </a:t>
            </a:r>
            <a:r>
              <a:rPr lang="en-US" sz="5100" b="1" dirty="0"/>
              <a:t>scholars@che.in.gov</a:t>
            </a:r>
          </a:p>
          <a:p>
            <a:r>
              <a:rPr lang="en-US" sz="5100" dirty="0"/>
              <a:t>Career Discovery Meetings: </a:t>
            </a:r>
            <a:r>
              <a:rPr lang="en-US" sz="5100" b="1" dirty="0"/>
              <a:t>CDM@che.in.gov</a:t>
            </a:r>
          </a:p>
          <a:p>
            <a:r>
              <a:rPr lang="en-US" sz="5100" dirty="0"/>
              <a:t>Career Scholarship Accounts: </a:t>
            </a:r>
            <a:r>
              <a:rPr lang="en-US" sz="5100" b="1" dirty="0"/>
              <a:t>CSA@che.in.gov</a:t>
            </a:r>
          </a:p>
          <a:p>
            <a:r>
              <a:rPr lang="en-US" sz="5100" dirty="0"/>
              <a:t>Career and Technical Education: </a:t>
            </a:r>
            <a:r>
              <a:rPr lang="en-US" sz="5100" b="1" dirty="0"/>
              <a:t>CTE@che.in.gov</a:t>
            </a:r>
          </a:p>
          <a:p>
            <a:r>
              <a:rPr lang="en-US" sz="5100" dirty="0"/>
              <a:t>Grants: </a:t>
            </a:r>
            <a:r>
              <a:rPr lang="en-US" sz="5100" b="1" dirty="0"/>
              <a:t>grants@che.in.gov</a:t>
            </a:r>
          </a:p>
          <a:p>
            <a:r>
              <a:rPr lang="en-US" sz="5100" dirty="0"/>
              <a:t>Indiana College Core: </a:t>
            </a:r>
            <a:r>
              <a:rPr lang="en-US" sz="5100" b="1" dirty="0"/>
              <a:t>ICC@che.in.gov</a:t>
            </a:r>
          </a:p>
          <a:p>
            <a:r>
              <a:rPr lang="en-US" sz="5100" i="1" dirty="0"/>
              <a:t>Indiana Pre-Admissions: Your Path to College</a:t>
            </a:r>
            <a:r>
              <a:rPr lang="en-US" sz="5100" dirty="0"/>
              <a:t>: </a:t>
            </a:r>
            <a:r>
              <a:rPr lang="en-US" sz="5100" b="1" dirty="0"/>
              <a:t>preadmissions@che.in.gov</a:t>
            </a:r>
          </a:p>
          <a:p>
            <a:r>
              <a:rPr lang="en-US" sz="5100" dirty="0"/>
              <a:t>Next Generation Hoosier Educators Scholarship: </a:t>
            </a:r>
            <a:r>
              <a:rPr lang="en-US" sz="5100" b="1" dirty="0"/>
              <a:t>NextTeacher@che.in.gov</a:t>
            </a:r>
          </a:p>
          <a:p>
            <a:r>
              <a:rPr lang="en-US" sz="5100" dirty="0"/>
              <a:t>State Financial Aid: </a:t>
            </a:r>
            <a:r>
              <a:rPr lang="en-US" sz="5100" b="1" dirty="0"/>
              <a:t>awards@che.in.gov</a:t>
            </a:r>
          </a:p>
          <a:p>
            <a:endParaRPr lang="en-US" dirty="0"/>
          </a:p>
        </p:txBody>
      </p:sp>
    </p:spTree>
    <p:extLst>
      <p:ext uri="{BB962C8B-B14F-4D97-AF65-F5344CB8AC3E}">
        <p14:creationId xmlns:p14="http://schemas.microsoft.com/office/powerpoint/2010/main" val="333790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9E3ACE-5FE6-C689-2247-FD10713C73B5}"/>
              </a:ext>
            </a:extLst>
          </p:cNvPr>
          <p:cNvSpPr>
            <a:spLocks noGrp="1"/>
          </p:cNvSpPr>
          <p:nvPr>
            <p:ph type="title"/>
          </p:nvPr>
        </p:nvSpPr>
        <p:spPr>
          <a:xfrm>
            <a:off x="6572250" y="3409950"/>
            <a:ext cx="16421101" cy="1809750"/>
          </a:xfrm>
        </p:spPr>
        <p:txBody>
          <a:bodyPr/>
          <a:lstStyle/>
          <a:p>
            <a:r>
              <a:rPr lang="en-US" dirty="0"/>
              <a:t>Stay Connected</a:t>
            </a:r>
          </a:p>
        </p:txBody>
      </p:sp>
      <p:sp>
        <p:nvSpPr>
          <p:cNvPr id="5" name="Content Placeholder 4">
            <a:extLst>
              <a:ext uri="{FF2B5EF4-FFF2-40B4-BE49-F238E27FC236}">
                <a16:creationId xmlns:a16="http://schemas.microsoft.com/office/drawing/2014/main" id="{B3F222BF-8929-B12E-B712-47B8C76576BA}"/>
              </a:ext>
            </a:extLst>
          </p:cNvPr>
          <p:cNvSpPr>
            <a:spLocks noGrp="1"/>
          </p:cNvSpPr>
          <p:nvPr>
            <p:ph idx="12"/>
          </p:nvPr>
        </p:nvSpPr>
        <p:spPr>
          <a:xfrm>
            <a:off x="6572250" y="5524500"/>
            <a:ext cx="16421101" cy="5791200"/>
          </a:xfrm>
        </p:spPr>
        <p:txBody>
          <a:bodyPr/>
          <a:lstStyle/>
          <a:p>
            <a:r>
              <a:rPr lang="en-US" dirty="0"/>
              <a:t>Join our listservs to get general CHE updates, notices, and press releases.</a:t>
            </a:r>
          </a:p>
          <a:p>
            <a:r>
              <a:rPr lang="en-US" dirty="0">
                <a:hlinkClick r:id="rId2"/>
              </a:rPr>
              <a:t>Subscribe for Updates</a:t>
            </a:r>
            <a:endParaRPr lang="en-US" dirty="0"/>
          </a:p>
        </p:txBody>
      </p:sp>
    </p:spTree>
    <p:extLst>
      <p:ext uri="{BB962C8B-B14F-4D97-AF65-F5344CB8AC3E}">
        <p14:creationId xmlns:p14="http://schemas.microsoft.com/office/powerpoint/2010/main" val="368545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9EFD-42BB-1685-3809-5B2461B36D4E}"/>
              </a:ext>
            </a:extLst>
          </p:cNvPr>
          <p:cNvSpPr>
            <a:spLocks noGrp="1"/>
          </p:cNvSpPr>
          <p:nvPr>
            <p:ph type="title"/>
          </p:nvPr>
        </p:nvSpPr>
        <p:spPr>
          <a:xfrm>
            <a:off x="874313" y="1104899"/>
            <a:ext cx="14759426" cy="1632543"/>
          </a:xfrm>
        </p:spPr>
        <p:txBody>
          <a:bodyPr/>
          <a:lstStyle/>
          <a:p>
            <a:r>
              <a:rPr lang="en-US" dirty="0"/>
              <a:t>ScholarTrack.in.gov</a:t>
            </a:r>
          </a:p>
        </p:txBody>
      </p:sp>
      <p:sp>
        <p:nvSpPr>
          <p:cNvPr id="5" name="Content Placeholder 4">
            <a:extLst>
              <a:ext uri="{FF2B5EF4-FFF2-40B4-BE49-F238E27FC236}">
                <a16:creationId xmlns:a16="http://schemas.microsoft.com/office/drawing/2014/main" id="{82F2F5BB-0EF0-2B19-D87E-B75B55AEED16}"/>
              </a:ext>
            </a:extLst>
          </p:cNvPr>
          <p:cNvSpPr>
            <a:spLocks noGrp="1"/>
          </p:cNvSpPr>
          <p:nvPr>
            <p:ph idx="10"/>
          </p:nvPr>
        </p:nvSpPr>
        <p:spPr>
          <a:xfrm>
            <a:off x="919816" y="2944369"/>
            <a:ext cx="20980064" cy="9057132"/>
          </a:xfrm>
        </p:spPr>
        <p:txBody>
          <a:bodyPr>
            <a:normAutofit fontScale="92500" lnSpcReduction="10000"/>
          </a:bodyPr>
          <a:lstStyle/>
          <a:p>
            <a:pPr>
              <a:spcAft>
                <a:spcPts val="0"/>
              </a:spcAft>
            </a:pPr>
            <a:r>
              <a:rPr lang="en-US" dirty="0"/>
              <a:t>ScholarTrack is a one-stop shop for all state financial aid information for</a:t>
            </a:r>
          </a:p>
          <a:p>
            <a:pPr marL="754063" indent="0">
              <a:spcBef>
                <a:spcPts val="600"/>
              </a:spcBef>
              <a:buNone/>
            </a:pPr>
            <a:r>
              <a:rPr lang="en-US" dirty="0"/>
              <a:t>Hoosier students.</a:t>
            </a:r>
          </a:p>
          <a:p>
            <a:r>
              <a:rPr lang="en-US" dirty="0">
                <a:ea typeface="+mn-lt"/>
                <a:cs typeface="+mn-lt"/>
              </a:rPr>
              <a:t>Students with user accounts can (some require a full user account to complete):</a:t>
            </a:r>
            <a:endParaRPr lang="en-US" dirty="0">
              <a:cs typeface="Calibri"/>
            </a:endParaRPr>
          </a:p>
          <a:p>
            <a:pPr lvl="1"/>
            <a:r>
              <a:rPr lang="en-US" dirty="0"/>
              <a:t>Apply for state financial aid </a:t>
            </a:r>
          </a:p>
          <a:p>
            <a:pPr lvl="1"/>
            <a:r>
              <a:rPr lang="en-US" dirty="0"/>
              <a:t>Complete Scholar Success Program activities</a:t>
            </a:r>
          </a:p>
          <a:p>
            <a:pPr lvl="1"/>
            <a:r>
              <a:rPr lang="en-US" dirty="0"/>
              <a:t>Check the status of FAFSA, college credit completion, and more</a:t>
            </a:r>
          </a:p>
          <a:p>
            <a:pPr lvl="1"/>
            <a:r>
              <a:rPr lang="en-US" dirty="0"/>
              <a:t>See what financial aid is being offered to students from the state</a:t>
            </a:r>
          </a:p>
          <a:p>
            <a:pPr lvl="1"/>
            <a:r>
              <a:rPr lang="en-US" dirty="0"/>
              <a:t>Submit and view appeals</a:t>
            </a:r>
          </a:p>
          <a:p>
            <a:pPr lvl="1"/>
            <a:r>
              <a:rPr lang="en-US" dirty="0"/>
              <a:t>Access additional college and career success resources</a:t>
            </a:r>
          </a:p>
        </p:txBody>
      </p:sp>
    </p:spTree>
    <p:extLst>
      <p:ext uri="{BB962C8B-B14F-4D97-AF65-F5344CB8AC3E}">
        <p14:creationId xmlns:p14="http://schemas.microsoft.com/office/powerpoint/2010/main" val="50828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25CC-33B6-58C1-8BDF-4F80F5329E51}"/>
              </a:ext>
            </a:extLst>
          </p:cNvPr>
          <p:cNvSpPr>
            <a:spLocks noGrp="1"/>
          </p:cNvSpPr>
          <p:nvPr>
            <p:ph type="title"/>
          </p:nvPr>
        </p:nvSpPr>
        <p:spPr>
          <a:xfrm>
            <a:off x="874313" y="933449"/>
            <a:ext cx="14759426" cy="1598253"/>
          </a:xfrm>
        </p:spPr>
        <p:txBody>
          <a:bodyPr/>
          <a:lstStyle/>
          <a:p>
            <a:r>
              <a:rPr lang="en-US" dirty="0"/>
              <a:t>ScholarTrack users</a:t>
            </a:r>
          </a:p>
        </p:txBody>
      </p:sp>
      <p:sp>
        <p:nvSpPr>
          <p:cNvPr id="3" name="Content Placeholder 2">
            <a:extLst>
              <a:ext uri="{FF2B5EF4-FFF2-40B4-BE49-F238E27FC236}">
                <a16:creationId xmlns:a16="http://schemas.microsoft.com/office/drawing/2014/main" id="{D013A872-B561-7D58-8706-719EC60E2439}"/>
              </a:ext>
            </a:extLst>
          </p:cNvPr>
          <p:cNvSpPr>
            <a:spLocks noGrp="1"/>
          </p:cNvSpPr>
          <p:nvPr>
            <p:ph idx="10"/>
          </p:nvPr>
        </p:nvSpPr>
        <p:spPr>
          <a:xfrm>
            <a:off x="874312" y="2852928"/>
            <a:ext cx="21235879" cy="9089136"/>
          </a:xfrm>
        </p:spPr>
        <p:txBody>
          <a:bodyPr>
            <a:normAutofit lnSpcReduction="10000"/>
          </a:bodyPr>
          <a:lstStyle/>
          <a:p>
            <a:r>
              <a:rPr lang="en-US" sz="4400"/>
              <a:t>You must have a School Admin or School User account in ScholarTrack to:</a:t>
            </a:r>
          </a:p>
          <a:p>
            <a:pPr lvl="1"/>
            <a:r>
              <a:rPr lang="en-US" sz="4000"/>
              <a:t>Submit graduation details;</a:t>
            </a:r>
          </a:p>
          <a:p>
            <a:pPr lvl="1"/>
            <a:r>
              <a:rPr lang="en-US" sz="4000"/>
              <a:t>View FAFSA filing status for students, as well as FAFSA edits;</a:t>
            </a:r>
          </a:p>
          <a:p>
            <a:pPr lvl="1"/>
            <a:r>
              <a:rPr lang="en-US" sz="4000"/>
              <a:t>Verify ScholarTrack rosters;</a:t>
            </a:r>
          </a:p>
          <a:p>
            <a:pPr lvl="1"/>
            <a:r>
              <a:rPr lang="en-US" sz="4000"/>
              <a:t>Monitor enrollment for 21st Century Scholars; and more.</a:t>
            </a:r>
          </a:p>
          <a:p>
            <a:r>
              <a:rPr lang="en-US" sz="4400"/>
              <a:t>Contact your </a:t>
            </a:r>
            <a:r>
              <a:rPr lang="en-US" sz="4400">
                <a:hlinkClick r:id="rId2"/>
              </a:rPr>
              <a:t>Outreach Coordinator</a:t>
            </a:r>
            <a:r>
              <a:rPr lang="en-US" sz="4400"/>
              <a:t> or </a:t>
            </a:r>
            <a:r>
              <a:rPr lang="en-US" sz="4400">
                <a:hlinkClick r:id="rId3"/>
              </a:rPr>
              <a:t>schools@che.in.gov</a:t>
            </a:r>
            <a:r>
              <a:rPr lang="en-US" sz="4400"/>
              <a:t> if you do not have an account.</a:t>
            </a:r>
          </a:p>
          <a:p>
            <a:r>
              <a:rPr lang="en-US" sz="4400"/>
              <a:t>If you are a School Admin, review the accounts affiliated with your school and contact </a:t>
            </a:r>
            <a:r>
              <a:rPr lang="en-US" sz="4400">
                <a:hlinkClick r:id="rId3"/>
              </a:rPr>
              <a:t>schools@che.in.gov</a:t>
            </a:r>
            <a:r>
              <a:rPr lang="en-US" sz="4400"/>
              <a:t> to have former staff accounts deactivated.</a:t>
            </a:r>
          </a:p>
        </p:txBody>
      </p:sp>
    </p:spTree>
    <p:extLst>
      <p:ext uri="{BB962C8B-B14F-4D97-AF65-F5344CB8AC3E}">
        <p14:creationId xmlns:p14="http://schemas.microsoft.com/office/powerpoint/2010/main" val="16412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B2BB-B677-00F9-926C-E7F2D36361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A1FA6F-C319-A197-48FF-CC928DE317D4}"/>
              </a:ext>
            </a:extLst>
          </p:cNvPr>
          <p:cNvSpPr>
            <a:spLocks noGrp="1"/>
          </p:cNvSpPr>
          <p:nvPr>
            <p:ph idx="10"/>
          </p:nvPr>
        </p:nvSpPr>
        <p:spPr>
          <a:xfrm>
            <a:off x="919816" y="3048001"/>
            <a:ext cx="19616084" cy="8477249"/>
          </a:xfrm>
        </p:spPr>
        <p:txBody>
          <a:bodyPr>
            <a:normAutofit fontScale="92500" lnSpcReduction="10000"/>
          </a:bodyPr>
          <a:lstStyle/>
          <a:p>
            <a:r>
              <a:rPr lang="en-US" sz="4800" dirty="0">
                <a:ea typeface="+mn-lt"/>
                <a:cs typeface="+mn-lt"/>
              </a:rPr>
              <a:t>School Admin Users can create and approve new staff and community partner accounts to access rosters and reports.</a:t>
            </a:r>
          </a:p>
          <a:p>
            <a:r>
              <a:rPr lang="en-US" dirty="0">
                <a:ea typeface="+mn-lt"/>
                <a:cs typeface="+mn-lt"/>
              </a:rPr>
              <a:t>CHE can create new staff member accounts by emailing </a:t>
            </a:r>
            <a:r>
              <a:rPr lang="en-US" b="1" i="1" dirty="0">
                <a:ea typeface="+mn-lt"/>
                <a:cs typeface="+mn-lt"/>
              </a:rPr>
              <a:t>schools@che.in.gov</a:t>
            </a:r>
            <a:r>
              <a:rPr lang="en-US" dirty="0">
                <a:ea typeface="+mn-lt"/>
                <a:cs typeface="+mn-lt"/>
              </a:rPr>
              <a:t>. </a:t>
            </a:r>
          </a:p>
          <a:p>
            <a:r>
              <a:rPr lang="en-US" dirty="0">
                <a:ea typeface="+mn-lt"/>
                <a:cs typeface="+mn-lt"/>
              </a:rPr>
              <a:t>Community Partners need permission from high/middle schools to be given access by CHE. </a:t>
            </a:r>
          </a:p>
          <a:p>
            <a:pPr lvl="1"/>
            <a:r>
              <a:rPr lang="en-US" dirty="0">
                <a:ea typeface="+mn-lt"/>
                <a:cs typeface="+mn-lt"/>
              </a:rPr>
              <a:t>Schools must email CHE at </a:t>
            </a:r>
            <a:r>
              <a:rPr lang="en-US" b="1" i="1" dirty="0">
                <a:ea typeface="+mn-lt"/>
                <a:cs typeface="+mn-lt"/>
              </a:rPr>
              <a:t>schools@che.in.gov </a:t>
            </a:r>
            <a:r>
              <a:rPr lang="en-US" dirty="0">
                <a:ea typeface="+mn-lt"/>
                <a:cs typeface="+mn-lt"/>
              </a:rPr>
              <a:t>with explicit permission for community partner employees to receive access. </a:t>
            </a:r>
          </a:p>
          <a:p>
            <a:pPr lvl="1"/>
            <a:r>
              <a:rPr lang="en-US" dirty="0">
                <a:ea typeface="+mn-lt"/>
                <a:cs typeface="+mn-lt"/>
              </a:rPr>
              <a:t>Email addresses should never be personal emails.</a:t>
            </a:r>
            <a:endParaRPr lang="en-US" dirty="0"/>
          </a:p>
          <a:p>
            <a:endParaRPr lang="en-US" dirty="0"/>
          </a:p>
        </p:txBody>
      </p:sp>
      <p:sp>
        <p:nvSpPr>
          <p:cNvPr id="4" name="Title 3">
            <a:extLst>
              <a:ext uri="{FF2B5EF4-FFF2-40B4-BE49-F238E27FC236}">
                <a16:creationId xmlns:a16="http://schemas.microsoft.com/office/drawing/2014/main" id="{4591A3E2-56DD-F11D-0F13-1DFD1779588B}"/>
              </a:ext>
            </a:extLst>
          </p:cNvPr>
          <p:cNvSpPr>
            <a:spLocks noGrp="1"/>
          </p:cNvSpPr>
          <p:nvPr>
            <p:ph type="title"/>
          </p:nvPr>
        </p:nvSpPr>
        <p:spPr>
          <a:xfrm>
            <a:off x="874313" y="1028699"/>
            <a:ext cx="14759426" cy="1685883"/>
          </a:xfrm>
        </p:spPr>
        <p:txBody>
          <a:bodyPr/>
          <a:lstStyle/>
          <a:p>
            <a:r>
              <a:rPr lang="en-US" dirty="0"/>
              <a:t>ScholarTrack Rosters</a:t>
            </a:r>
          </a:p>
        </p:txBody>
      </p:sp>
    </p:spTree>
    <p:extLst>
      <p:ext uri="{BB962C8B-B14F-4D97-AF65-F5344CB8AC3E}">
        <p14:creationId xmlns:p14="http://schemas.microsoft.com/office/powerpoint/2010/main" val="18266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DB190-57FE-63A1-F4AD-4D7EE6203CE6}"/>
              </a:ext>
            </a:extLst>
          </p:cNvPr>
          <p:cNvSpPr>
            <a:spLocks noGrp="1"/>
          </p:cNvSpPr>
          <p:nvPr>
            <p:ph type="title"/>
          </p:nvPr>
        </p:nvSpPr>
        <p:spPr>
          <a:xfrm>
            <a:off x="6572250" y="863593"/>
            <a:ext cx="16421101" cy="1766946"/>
          </a:xfrm>
        </p:spPr>
        <p:txBody>
          <a:bodyPr/>
          <a:lstStyle/>
          <a:p>
            <a:r>
              <a:rPr lang="en-US"/>
              <a:t>ScholarTrack Reports</a:t>
            </a:r>
          </a:p>
        </p:txBody>
      </p:sp>
      <p:pic>
        <p:nvPicPr>
          <p:cNvPr id="7" name="Picture 6" descr="A screenshot of a computer&#10;&#10;Description automatically generated">
            <a:extLst>
              <a:ext uri="{FF2B5EF4-FFF2-40B4-BE49-F238E27FC236}">
                <a16:creationId xmlns:a16="http://schemas.microsoft.com/office/drawing/2014/main" id="{E88F074F-EAF0-ABC6-749C-E595BA273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058" y="7661976"/>
            <a:ext cx="18853057" cy="4002158"/>
          </a:xfrm>
          <a:prstGeom prst="rect">
            <a:avLst/>
          </a:prstGeom>
          <a:ln w="28575">
            <a:solidFill>
              <a:srgbClr val="1391C1"/>
            </a:solidFill>
          </a:ln>
        </p:spPr>
      </p:pic>
      <p:pic>
        <p:nvPicPr>
          <p:cNvPr id="9" name="Picture 8" descr="Graphical user interface, application&#10;&#10;AI-generated content may be incorrect.">
            <a:extLst>
              <a:ext uri="{FF2B5EF4-FFF2-40B4-BE49-F238E27FC236}">
                <a16:creationId xmlns:a16="http://schemas.microsoft.com/office/drawing/2014/main" id="{0E207D14-079A-298A-7AD8-9F5E81CC9CF4}"/>
              </a:ext>
            </a:extLst>
          </p:cNvPr>
          <p:cNvPicPr>
            <a:picLocks noChangeAspect="1"/>
          </p:cNvPicPr>
          <p:nvPr/>
        </p:nvPicPr>
        <p:blipFill>
          <a:blip r:embed="rId3">
            <a:extLst>
              <a:ext uri="{28A0092B-C50C-407E-A947-70E740481C1C}">
                <a14:useLocalDpi xmlns:a14="http://schemas.microsoft.com/office/drawing/2010/main" val="0"/>
              </a:ext>
            </a:extLst>
          </a:blip>
          <a:srcRect r="729"/>
          <a:stretch/>
        </p:blipFill>
        <p:spPr>
          <a:xfrm>
            <a:off x="3121114" y="2630539"/>
            <a:ext cx="18144945" cy="4419048"/>
          </a:xfrm>
          <a:prstGeom prst="rect">
            <a:avLst/>
          </a:prstGeom>
          <a:ln w="28575">
            <a:solidFill>
              <a:srgbClr val="1391C1"/>
            </a:solidFill>
          </a:ln>
        </p:spPr>
      </p:pic>
      <p:sp>
        <p:nvSpPr>
          <p:cNvPr id="10" name="Arrow: Right 9">
            <a:extLst>
              <a:ext uri="{FF2B5EF4-FFF2-40B4-BE49-F238E27FC236}">
                <a16:creationId xmlns:a16="http://schemas.microsoft.com/office/drawing/2014/main" id="{024F8687-EBBF-236B-BFA4-DCA743F8FEC8}"/>
              </a:ext>
            </a:extLst>
          </p:cNvPr>
          <p:cNvSpPr/>
          <p:nvPr/>
        </p:nvSpPr>
        <p:spPr>
          <a:xfrm rot="13237453">
            <a:off x="3804285" y="4942558"/>
            <a:ext cx="781050" cy="407398"/>
          </a:xfrm>
          <a:prstGeom prst="rightArrow">
            <a:avLst/>
          </a:prstGeom>
          <a:ln>
            <a:solidFill>
              <a:srgbClr val="EE742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5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7600F-E5C0-FB91-8CE2-3426F23E92F7}"/>
              </a:ext>
            </a:extLst>
          </p:cNvPr>
          <p:cNvSpPr>
            <a:spLocks noGrp="1"/>
          </p:cNvSpPr>
          <p:nvPr>
            <p:ph type="title"/>
          </p:nvPr>
        </p:nvSpPr>
        <p:spPr>
          <a:xfrm>
            <a:off x="1922709" y="5876866"/>
            <a:ext cx="9640641" cy="4714934"/>
          </a:xfrm>
        </p:spPr>
        <p:txBody>
          <a:bodyPr anchor="b">
            <a:normAutofit fontScale="90000"/>
          </a:bodyPr>
          <a:lstStyle/>
          <a:p>
            <a:r>
              <a:rPr lang="en-US" dirty="0"/>
              <a:t>CHE Program Updates</a:t>
            </a:r>
          </a:p>
        </p:txBody>
      </p:sp>
    </p:spTree>
    <p:extLst>
      <p:ext uri="{BB962C8B-B14F-4D97-AF65-F5344CB8AC3E}">
        <p14:creationId xmlns:p14="http://schemas.microsoft.com/office/powerpoint/2010/main" val="280755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 CHE Presentation_Template" id="{6416B512-311A-4134-AF96-AF5A754FCAD0}" vid="{40A0DE6A-4299-4838-AC28-569BBC5E1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DD37420256D4688988B131C806FF2" ma:contentTypeVersion="17" ma:contentTypeDescription="Create a new document." ma:contentTypeScope="" ma:versionID="947dddb6e59c2db12298871c36b1e690">
  <xsd:schema xmlns:xsd="http://www.w3.org/2001/XMLSchema" xmlns:xs="http://www.w3.org/2001/XMLSchema" xmlns:p="http://schemas.microsoft.com/office/2006/metadata/properties" xmlns:ns2="83459c77-05d0-463b-9026-90160b305c49" xmlns:ns3="c663fbc6-4748-4e60-8f45-a10d677c1a6a" targetNamespace="http://schemas.microsoft.com/office/2006/metadata/properties" ma:root="true" ma:fieldsID="d7b81cdd11ade586265a59631b084311" ns2:_="" ns3:_="">
    <xsd:import namespace="83459c77-05d0-463b-9026-90160b305c49"/>
    <xsd:import namespace="c663fbc6-4748-4e60-8f45-a10d677c1a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59c77-05d0-463b-9026-90160b305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c5dd421-0ddd-4de1-9760-96d2f0a4f06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63fbc6-4748-4e60-8f45-a10d677c1a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7eeeb7-ef18-44aa-a2f0-860a2acdd390}" ma:internalName="TaxCatchAll" ma:showField="CatchAllData" ma:web="c663fbc6-4748-4e60-8f45-a10d677c1a6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459c77-05d0-463b-9026-90160b305c49">
      <Terms xmlns="http://schemas.microsoft.com/office/infopath/2007/PartnerControls"/>
    </lcf76f155ced4ddcb4097134ff3c332f>
    <TaxCatchAll xmlns="c663fbc6-4748-4e60-8f45-a10d677c1a6a" xsi:nil="true"/>
  </documentManagement>
</p:properties>
</file>

<file path=customXml/itemProps1.xml><?xml version="1.0" encoding="utf-8"?>
<ds:datastoreItem xmlns:ds="http://schemas.openxmlformats.org/officeDocument/2006/customXml" ds:itemID="{B07D2075-4D55-40A0-82C1-C608B67DC87A}">
  <ds:schemaRefs>
    <ds:schemaRef ds:uri="http://schemas.microsoft.com/sharepoint/v3/contenttype/forms"/>
  </ds:schemaRefs>
</ds:datastoreItem>
</file>

<file path=customXml/itemProps2.xml><?xml version="1.0" encoding="utf-8"?>
<ds:datastoreItem xmlns:ds="http://schemas.openxmlformats.org/officeDocument/2006/customXml" ds:itemID="{D4A85A50-DE93-4632-AC5F-C53EBC393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59c77-05d0-463b-9026-90160b305c49"/>
    <ds:schemaRef ds:uri="c663fbc6-4748-4e60-8f45-a10d677c1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6102F3-0501-48E9-9D73-AEA1239708E1}">
  <ds:schemaRefs>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83459c77-05d0-463b-9026-90160b305c49"/>
    <ds:schemaRef ds:uri="http://schemas.openxmlformats.org/package/2006/metadata/core-properties"/>
    <ds:schemaRef ds:uri="c663fbc6-4748-4e60-8f45-a10d677c1a6a"/>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 id="{b8cbbfb6-0253-4d53-b7b8-ae5ee9f8e3cf}" enabled="0" method="" siteId="{b8cbbfb6-0253-4d53-b7b8-ae5ee9f8e3cf}" removed="1"/>
</clbl:labelList>
</file>

<file path=docProps/app.xml><?xml version="1.0" encoding="utf-8"?>
<Properties xmlns="http://schemas.openxmlformats.org/officeDocument/2006/extended-properties" xmlns:vt="http://schemas.openxmlformats.org/officeDocument/2006/docPropsVTypes">
  <Template>2025 CHE Presentation_Template</Template>
  <TotalTime>1835</TotalTime>
  <Words>3062</Words>
  <Application>Microsoft Macintosh PowerPoint</Application>
  <PresentationFormat>Custom</PresentationFormat>
  <Paragraphs>274</Paragraphs>
  <Slides>43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Abril Fatface</vt:lpstr>
      <vt:lpstr>Aptos</vt:lpstr>
      <vt:lpstr>Arial</vt:lpstr>
      <vt:lpstr>Calibri</vt:lpstr>
      <vt:lpstr>Wingdings 3</vt:lpstr>
      <vt:lpstr>Office Theme</vt:lpstr>
      <vt:lpstr>Indiana Commission for Higher Education Updates</vt:lpstr>
      <vt:lpstr>Overview</vt:lpstr>
      <vt:lpstr>Indiana Commission for Higher Education</vt:lpstr>
      <vt:lpstr>ScholarTrack</vt:lpstr>
      <vt:lpstr>ScholarTrack.in.gov</vt:lpstr>
      <vt:lpstr>ScholarTrack users</vt:lpstr>
      <vt:lpstr>ScholarTrack Rosters</vt:lpstr>
      <vt:lpstr>ScholarTrack Reports</vt:lpstr>
      <vt:lpstr>CHE Program Updates</vt:lpstr>
      <vt:lpstr>21st century scholars program </vt:lpstr>
      <vt:lpstr>21st Century Scholars AWARD </vt:lpstr>
      <vt:lpstr>21st Century Scholars Eligibility requirements  </vt:lpstr>
      <vt:lpstr>21st Century Scholars Enrollment</vt:lpstr>
      <vt:lpstr>Automatic Enrollment</vt:lpstr>
      <vt:lpstr>21st Century Scholars pledge</vt:lpstr>
      <vt:lpstr>Scholar success program</vt:lpstr>
      <vt:lpstr>Financial Means Testing</vt:lpstr>
      <vt:lpstr>Appeals</vt:lpstr>
      <vt:lpstr>Pledge Violations</vt:lpstr>
      <vt:lpstr>College Success Program</vt:lpstr>
      <vt:lpstr>Indiana Pre-Admissions: Your Path to college</vt:lpstr>
      <vt:lpstr>Class of 2026</vt:lpstr>
      <vt:lpstr>Enrollment Ready campaign</vt:lpstr>
      <vt:lpstr>*NEW* College connections tool</vt:lpstr>
      <vt:lpstr>Career Discovery Meetings</vt:lpstr>
      <vt:lpstr>FAFSA and Financial Aid Program Updates</vt:lpstr>
      <vt:lpstr>Free Application for Federal Student aid (FAFSA) Updates</vt:lpstr>
      <vt:lpstr>SEA 167-2023</vt:lpstr>
      <vt:lpstr>State Financial Aid Updates</vt:lpstr>
      <vt:lpstr>PowerPoint Presentation</vt:lpstr>
      <vt:lpstr>PowerPoint Presentation</vt:lpstr>
      <vt:lpstr>Data dashboards</vt:lpstr>
      <vt:lpstr>Data dashboards</vt:lpstr>
      <vt:lpstr>Best practices &amp; reminders</vt:lpstr>
      <vt:lpstr>How to support your students</vt:lpstr>
      <vt:lpstr>reminders</vt:lpstr>
      <vt:lpstr>School  resources &amp; support</vt:lpstr>
      <vt:lpstr>resources</vt:lpstr>
      <vt:lpstr>Additional resources</vt:lpstr>
      <vt:lpstr>Upcoming Webinars</vt:lpstr>
      <vt:lpstr>Contact us</vt:lpstr>
      <vt:lpstr>CHE email inboxes</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Deardorff, Hilary (CHE)</dc:creator>
  <cp:lastModifiedBy>Matt Krieg</cp:lastModifiedBy>
  <cp:revision>2</cp:revision>
  <dcterms:created xsi:type="dcterms:W3CDTF">2025-04-02T20:12:50Z</dcterms:created>
  <dcterms:modified xsi:type="dcterms:W3CDTF">2025-09-17T18:22:37Z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0x0101005ADDD37420256D4688988B131C806FF2</vt:lpwstr>
  </property>
  <property fmtid="{D5CDD505-2E9C-101B-9397-08002B2CF9AE}" pid="3" name="MediaServiceImageTags">
    <vt:lpwstr/>
  </property>
</Properties>
</file>